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9" r:id="rId3"/>
    <p:sldMasterId id="2147483705" r:id="rId4"/>
    <p:sldMasterId id="2147483717" r:id="rId5"/>
    <p:sldMasterId id="2147483733" r:id="rId6"/>
    <p:sldMasterId id="2147483749" r:id="rId7"/>
    <p:sldMasterId id="2147483765" r:id="rId8"/>
    <p:sldMasterId id="2147483777" r:id="rId9"/>
    <p:sldMasterId id="2147483789" r:id="rId10"/>
    <p:sldMasterId id="2147483801" r:id="rId11"/>
  </p:sldMasterIdLst>
  <p:notesMasterIdLst>
    <p:notesMasterId r:id="rId62"/>
  </p:notesMasterIdLst>
  <p:sldIdLst>
    <p:sldId id="273" r:id="rId12"/>
    <p:sldId id="272" r:id="rId13"/>
    <p:sldId id="274" r:id="rId14"/>
    <p:sldId id="297" r:id="rId15"/>
    <p:sldId id="276" r:id="rId16"/>
    <p:sldId id="279" r:id="rId17"/>
    <p:sldId id="284" r:id="rId18"/>
    <p:sldId id="278" r:id="rId19"/>
    <p:sldId id="290" r:id="rId20"/>
    <p:sldId id="291" r:id="rId21"/>
    <p:sldId id="292" r:id="rId22"/>
    <p:sldId id="293" r:id="rId23"/>
    <p:sldId id="294" r:id="rId24"/>
    <p:sldId id="305" r:id="rId25"/>
    <p:sldId id="303" r:id="rId26"/>
    <p:sldId id="304" r:id="rId27"/>
    <p:sldId id="328" r:id="rId28"/>
    <p:sldId id="299" r:id="rId29"/>
    <p:sldId id="302" r:id="rId30"/>
    <p:sldId id="324" r:id="rId31"/>
    <p:sldId id="326" r:id="rId32"/>
    <p:sldId id="325" r:id="rId33"/>
    <p:sldId id="300" r:id="rId34"/>
    <p:sldId id="296" r:id="rId35"/>
    <p:sldId id="338" r:id="rId36"/>
    <p:sldId id="339" r:id="rId37"/>
    <p:sldId id="331" r:id="rId38"/>
    <p:sldId id="340" r:id="rId39"/>
    <p:sldId id="337" r:id="rId40"/>
    <p:sldId id="334" r:id="rId41"/>
    <p:sldId id="336" r:id="rId42"/>
    <p:sldId id="335" r:id="rId43"/>
    <p:sldId id="295" r:id="rId44"/>
    <p:sldId id="277" r:id="rId45"/>
    <p:sldId id="308" r:id="rId46"/>
    <p:sldId id="307" r:id="rId47"/>
    <p:sldId id="275" r:id="rId48"/>
    <p:sldId id="344" r:id="rId49"/>
    <p:sldId id="306" r:id="rId50"/>
    <p:sldId id="280" r:id="rId51"/>
    <p:sldId id="310" r:id="rId52"/>
    <p:sldId id="311" r:id="rId53"/>
    <p:sldId id="309" r:id="rId54"/>
    <p:sldId id="312" r:id="rId55"/>
    <p:sldId id="313" r:id="rId56"/>
    <p:sldId id="341" r:id="rId57"/>
    <p:sldId id="342" r:id="rId58"/>
    <p:sldId id="343" r:id="rId59"/>
    <p:sldId id="329" r:id="rId60"/>
    <p:sldId id="330" r:id="rId61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3" autoAdjust="0"/>
    <p:restoredTop sz="94660"/>
  </p:normalViewPr>
  <p:slideViewPr>
    <p:cSldViewPr>
      <p:cViewPr>
        <p:scale>
          <a:sx n="51" d="100"/>
          <a:sy n="51" d="100"/>
        </p:scale>
        <p:origin x="-1752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6FF38-C12F-496E-A022-C20A19F51A12}" type="datetimeFigureOut">
              <a:rPr lang="es-PE" smtClean="0"/>
              <a:pPr/>
              <a:t>09/08/2017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278EA-D6C2-4C96-A3A7-305479FA16ED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80871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278EA-D6C2-4C96-A3A7-305479FA16ED}" type="slidenum">
              <a:rPr lang="es-PE" smtClean="0"/>
              <a:pPr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02846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8FAB308-5DFD-426E-9C5A-1B24130F0A62}" type="slidenum">
              <a:rPr lang="es-ES">
                <a:solidFill>
                  <a:prstClr val="black"/>
                </a:solidFill>
              </a:rPr>
              <a:pPr eaLnBrk="1" hangingPunct="1"/>
              <a:t>25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192588"/>
            <a:ext cx="1909763" cy="274637"/>
          </a:xfrm>
          <a:noFill/>
        </p:spPr>
        <p:txBody>
          <a:bodyPr/>
          <a:lstStyle/>
          <a:p>
            <a:pPr eaLnBrk="1" hangingPunct="1"/>
            <a:endParaRPr lang="es-P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/>
              <a:pPr/>
              <a:t>09/08/2017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82648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/>
              <a:pPr/>
              <a:t>09/08/2017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639796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112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937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1372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237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56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318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464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415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5483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67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/>
              <a:pPr/>
              <a:t>09/08/2017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710020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6622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134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409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8866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4150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4949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801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878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1722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7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09E9E-01A3-400C-928A-167DA720BE9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819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6854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046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977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5389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9094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525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062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8383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866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69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7E5BB-8075-468C-8871-416471B4CDB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408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252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746F3-F184-46B4-90D5-B71417524E5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402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A8CCD-FE03-469D-BB0C-BC6ABEE931F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023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47E56-5914-4C1F-AA46-5D7B869159F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5513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53999-A8C1-4B43-B114-87801A64C1B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97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8CEB7-4B50-4AF4-AB94-02C53EFAD19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3937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4366B-544A-4AA0-97C1-D88C356E878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397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86D06-ACDD-43AD-A000-746CCAF843C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8946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DD53F-E56C-4BD7-9992-1A2433E403C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1846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PE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C0E58-7BAD-4E50-A8A9-66E7D3C0A588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50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18166-6E97-4912-BA53-701D8CD7CB6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17624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EEBD5-615E-43BE-9F68-7C6ED7F13DB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65847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E1217-C992-4DD3-9E60-35436EB7490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584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7C466-0286-483E-84E8-77BEABBCE788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5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1B4E1-4605-48CC-8E1F-C9DFA1599CC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488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B13B6-76F1-4784-BE6B-7A371977FEE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23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71A4B-6644-4109-9AF4-D5D26D533B3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003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3C458-D7AF-4017-869B-98B07725BCE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001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0B908-C30D-45FB-A94A-799A8B67581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865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/>
              <a:pPr/>
              <a:t>09/08/2017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8967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PE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5F10A-DB19-47D9-AE2F-C602E956BD6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189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2276F-3622-4DFE-8896-109501541A6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3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EBF5A-F017-4F4F-95C7-0C051803316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44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ítulo y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D2CCA-B7BF-4214-BA8E-B07A591E52F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00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1BE5-ACDF-4CE7-B9A3-B075DF8FE9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27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1B155-1986-4A3E-A9BC-96F581E1FD2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33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s-PE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A47D7-E2FF-4C04-AE2E-3CAE65D8AF2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725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09E9E-01A3-400C-928A-167DA720BE9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47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7E5BB-8075-468C-8871-416471B4CDB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052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18166-6E97-4912-BA53-701D8CD7CB6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596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/>
              <a:pPr/>
              <a:t>09/08/2017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459058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1B4E1-4605-48CC-8E1F-C9DFA1599CC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16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B13B6-76F1-4784-BE6B-7A371977FEE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86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71A4B-6644-4109-9AF4-D5D26D533B3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32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3C458-D7AF-4017-869B-98B07725BCE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4632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0B908-C30D-45FB-A94A-799A8B67581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1727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PE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5F10A-DB19-47D9-AE2F-C602E956BD6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8557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2276F-3622-4DFE-8896-109501541A6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451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EBF5A-F017-4F4F-95C7-0C051803316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519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ítulo y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D2CCA-B7BF-4214-BA8E-B07A591E52F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8993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1BE5-ACDF-4CE7-B9A3-B075DF8FE9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03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/>
              <a:pPr/>
              <a:t>09/08/2017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567152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1B155-1986-4A3E-A9BC-96F581E1FD2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5348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s-PE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A47D7-E2FF-4C04-AE2E-3CAE65D8AF2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232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0156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6607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236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803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905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476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361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92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/>
              <a:pPr/>
              <a:t>09/08/2017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175863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0227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7593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861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09E9E-01A3-400C-928A-167DA720BE9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111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7E5BB-8075-468C-8871-416471B4CDB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185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18166-6E97-4912-BA53-701D8CD7CB6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4743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1B4E1-4605-48CC-8E1F-C9DFA1599CC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771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B13B6-76F1-4784-BE6B-7A371977FEE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985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71A4B-6644-4109-9AF4-D5D26D533B3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88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3C458-D7AF-4017-869B-98B07725BCE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30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/>
              <a:pPr/>
              <a:t>09/08/2017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048388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0B908-C30D-45FB-A94A-799A8B67581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845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PE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5F10A-DB19-47D9-AE2F-C602E956BD6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7428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2276F-3622-4DFE-8896-109501541A6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587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EBF5A-F017-4F4F-95C7-0C051803316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129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ítulo y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D2CCA-B7BF-4214-BA8E-B07A591E52F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5393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1BE5-ACDF-4CE7-B9A3-B075DF8FE9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8340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1B155-1986-4A3E-A9BC-96F581E1FD2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94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s-PE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A47D7-E2FF-4C04-AE2E-3CAE65D8AF2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982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09E9E-01A3-400C-928A-167DA720BE9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8096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7E5BB-8075-468C-8871-416471B4CDB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825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/>
              <a:pPr/>
              <a:t>09/08/2017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702769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18166-6E97-4912-BA53-701D8CD7CB6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4579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1B4E1-4605-48CC-8E1F-C9DFA1599CC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310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B13B6-76F1-4784-BE6B-7A371977FEE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3397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71A4B-6644-4109-9AF4-D5D26D533B3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665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3C458-D7AF-4017-869B-98B07725BCE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202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0B908-C30D-45FB-A94A-799A8B67581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856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PE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5F10A-DB19-47D9-AE2F-C602E956BD6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9651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2276F-3622-4DFE-8896-109501541A6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132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EBF5A-F017-4F4F-95C7-0C051803316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695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ítulo y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D2CCA-B7BF-4214-BA8E-B07A591E52F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36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/>
              <a:pPr/>
              <a:t>09/08/2017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064675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1BE5-ACDF-4CE7-B9A3-B075DF8FE9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6025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1B155-1986-4A3E-A9BC-96F581E1FD2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510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s-PE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A47D7-E2FF-4C04-AE2E-3CAE65D8AF2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3077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09E9E-01A3-400C-928A-167DA720BE9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8752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7E5BB-8075-468C-8871-416471B4CDB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9271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18166-6E97-4912-BA53-701D8CD7CB6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411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1B4E1-4605-48CC-8E1F-C9DFA1599CC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2483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B13B6-76F1-4784-BE6B-7A371977FEE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348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71A4B-6644-4109-9AF4-D5D26D533B3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563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3C458-D7AF-4017-869B-98B07725BCE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48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/>
              <a:pPr/>
              <a:t>09/08/2017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170455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0B908-C30D-45FB-A94A-799A8B67581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8460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PE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5F10A-DB19-47D9-AE2F-C602E956BD6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4022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2276F-3622-4DFE-8896-109501541A6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528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EBF5A-F017-4F4F-95C7-0C051803316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573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ítulo y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D2CCA-B7BF-4214-BA8E-B07A591E52F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325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1BE5-ACDF-4CE7-B9A3-B075DF8FE9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9921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1B155-1986-4A3E-A9BC-96F581E1FD2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7102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s-PE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A47D7-E2FF-4C04-AE2E-3CAE65D8AF2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2109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765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5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B3F85-E92D-48E9-B5A9-6682AC3BC8CA}" type="datetimeFigureOut">
              <a:rPr lang="es-PE" smtClean="0"/>
              <a:pPr/>
              <a:t>09/08/2017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381EF-9224-40CB-805D-59411523128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99866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64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55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D4F7E5-F5D2-43A2-A193-BD2427522BC4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59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D0DF23-FE4C-4725-96E1-8683E9F1E5CB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2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D0DF23-FE4C-4725-96E1-8683E9F1E5CB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06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D0DF23-FE4C-4725-96E1-8683E9F1E5CB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1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D0DF23-FE4C-4725-96E1-8683E9F1E5CB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3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D0DF23-FE4C-4725-96E1-8683E9F1E5CB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6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10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B3F85-E92D-48E9-B5A9-6682AC3BC8CA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09/08/2017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381EF-9224-40CB-805D-59411523128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28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uciperu.com/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CBN%20VMNI.avi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archbronconeumol.org/es/la-ventilacion-mecanica-no-invasiva/articulo/S0300289612003298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youtu.be/VA0tdY-V0uY" TargetMode="Externa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vinfcientifica.sld.cu/index.php/ric/article/view/284/978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Manejo%20y%20Cuidados%20Paciente%20Ventilaci&#243;n%20Mec&#225;nica%20No%20Invasiva%20(VMNI)%20B.mp4" TargetMode="Externa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4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ventilacion%20exposicion.mpg" TargetMode="External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Q0Pc_MNZSoQ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Disnea%20y%20tirajes%20supraesternales.mp4" TargetMode="External"/><Relationship Id="rId2" Type="http://schemas.openxmlformats.org/officeDocument/2006/relationships/hyperlink" Target="../VMNI/im&#225;genes%20VMNI/Disnea%20y%20tirajes%20supraesternales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C_AFaYmSTE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C_AFaYmSTE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C_AFaYmSTE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pandweb.es/proyectos/aplicaciones-moviles/vmni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uciperu.com/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31976" y="179636"/>
            <a:ext cx="8790842" cy="6267316"/>
            <a:chOff x="231976" y="179636"/>
            <a:chExt cx="8790842" cy="6267316"/>
          </a:xfrm>
        </p:grpSpPr>
        <p:grpSp>
          <p:nvGrpSpPr>
            <p:cNvPr id="7" name="6 Grupo"/>
            <p:cNvGrpSpPr/>
            <p:nvPr/>
          </p:nvGrpSpPr>
          <p:grpSpPr>
            <a:xfrm>
              <a:off x="231976" y="179636"/>
              <a:ext cx="3587489" cy="6267316"/>
              <a:chOff x="120415" y="304571"/>
              <a:chExt cx="3788378" cy="6084066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78" r="12241"/>
              <a:stretch/>
            </p:blipFill>
            <p:spPr bwMode="auto">
              <a:xfrm>
                <a:off x="120415" y="304571"/>
                <a:ext cx="3788378" cy="2977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" name="2 Imagen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506" y="3281851"/>
                <a:ext cx="3758287" cy="3106786"/>
              </a:xfrm>
              <a:prstGeom prst="rect">
                <a:avLst/>
              </a:prstGeom>
            </p:spPr>
          </p:pic>
        </p:grpSp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920" y="179636"/>
              <a:ext cx="5098183" cy="3641252"/>
            </a:xfrm>
            <a:prstGeom prst="rect">
              <a:avLst/>
            </a:prstGeom>
          </p:spPr>
        </p:pic>
        <p:sp>
          <p:nvSpPr>
            <p:cNvPr id="6" name="5 Rectángulo"/>
            <p:cNvSpPr/>
            <p:nvPr/>
          </p:nvSpPr>
          <p:spPr>
            <a:xfrm>
              <a:off x="3851920" y="4077072"/>
              <a:ext cx="5170898" cy="23698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PE" sz="2800" b="1" dirty="0" smtClean="0">
                  <a:solidFill>
                    <a:srgbClr val="C00000"/>
                  </a:solidFill>
                </a:rPr>
                <a:t> Ventilación Mecánica no Invasiva</a:t>
              </a:r>
              <a:endParaRPr lang="es-PE" sz="2800" b="1" dirty="0">
                <a:solidFill>
                  <a:srgbClr val="C00000"/>
                </a:solidFill>
              </a:endParaRPr>
            </a:p>
            <a:p>
              <a:pPr algn="ctr"/>
              <a:r>
                <a:rPr lang="es-PE" sz="2400" b="1" dirty="0" smtClean="0">
                  <a:solidFill>
                    <a:srgbClr val="C00000"/>
                  </a:solidFill>
                </a:rPr>
                <a:t>Dispositivos y Cuidados en la atención</a:t>
              </a:r>
            </a:p>
            <a:p>
              <a:pPr algn="ctr"/>
              <a:r>
                <a:rPr lang="es-PE" sz="2400" b="1" dirty="0" smtClean="0"/>
                <a:t>Lic</a:t>
              </a:r>
              <a:r>
                <a:rPr lang="es-PE" sz="2400" b="1" dirty="0"/>
                <a:t>. Virginia Merino </a:t>
              </a:r>
              <a:r>
                <a:rPr lang="es-PE" sz="2400" b="1" dirty="0" smtClean="0"/>
                <a:t>Gamboa</a:t>
              </a:r>
            </a:p>
            <a:p>
              <a:pPr algn="ctr"/>
              <a:r>
                <a:rPr lang="es-PE" sz="2400" b="1" dirty="0" smtClean="0"/>
                <a:t>Hospital </a:t>
              </a:r>
              <a:r>
                <a:rPr lang="es-PE" sz="2400" b="1" dirty="0"/>
                <a:t>Edgardo Rebagliati Martins </a:t>
              </a:r>
              <a:r>
                <a:rPr lang="es-PE" sz="2400" b="1" dirty="0" err="1" smtClean="0"/>
                <a:t>Enf</a:t>
              </a:r>
              <a:r>
                <a:rPr lang="es-PE" sz="2400" b="1" dirty="0"/>
                <a:t>.</a:t>
              </a:r>
              <a:r>
                <a:rPr lang="es-PE" sz="2400" b="1" dirty="0" smtClean="0"/>
                <a:t> Esp. </a:t>
              </a:r>
              <a:r>
                <a:rPr lang="es-PE" sz="2400" b="1" dirty="0"/>
                <a:t>en Cuidados Intensivos </a:t>
              </a:r>
              <a:r>
                <a:rPr lang="es-PE" sz="2000" b="1" dirty="0">
                  <a:hlinkClick r:id="rId5"/>
                </a:rPr>
                <a:t>http://www.uciperu.com </a:t>
              </a:r>
              <a:endParaRPr lang="es-PE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0430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b="1" dirty="0" smtClean="0">
                <a:solidFill>
                  <a:srgbClr val="FF0000"/>
                </a:solidFill>
              </a:rPr>
              <a:t>CONTRAINDICACIONES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1628800"/>
            <a:ext cx="4258816" cy="4924425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s-ES" sz="2400" dirty="0" smtClean="0"/>
          </a:p>
          <a:p>
            <a:pPr eaLnBrk="1" hangingPunct="1">
              <a:lnSpc>
                <a:spcPct val="80000"/>
              </a:lnSpc>
            </a:pPr>
            <a:r>
              <a:rPr lang="es-ES" sz="2400" b="1" dirty="0" smtClean="0"/>
              <a:t>Inestabilidad hemodinámica</a:t>
            </a:r>
            <a:r>
              <a:rPr lang="es-ES" sz="2400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s-ES" sz="2400" dirty="0" smtClean="0"/>
              <a:t>Trastornos del ritmo en </a:t>
            </a:r>
            <a:r>
              <a:rPr lang="es-ES" sz="2400" b="1" dirty="0" smtClean="0">
                <a:solidFill>
                  <a:srgbClr val="FF0000"/>
                </a:solidFill>
              </a:rPr>
              <a:t>arritmias ventriculares </a:t>
            </a:r>
            <a:r>
              <a:rPr lang="es-ES" sz="2400" dirty="0" smtClean="0"/>
              <a:t>de difícil control.</a:t>
            </a:r>
          </a:p>
          <a:p>
            <a:pPr eaLnBrk="1" hangingPunct="1">
              <a:lnSpc>
                <a:spcPct val="80000"/>
              </a:lnSpc>
            </a:pPr>
            <a:r>
              <a:rPr lang="es-ES" sz="2400" b="1" dirty="0" smtClean="0">
                <a:solidFill>
                  <a:srgbClr val="FF0000"/>
                </a:solidFill>
              </a:rPr>
              <a:t>Incapacidad para deglutir o eliminar secreciones</a:t>
            </a:r>
            <a:r>
              <a:rPr lang="es-ES" sz="2400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s-ES" sz="2400" dirty="0" smtClean="0"/>
              <a:t>Si hay deterioro mental, </a:t>
            </a:r>
            <a:r>
              <a:rPr lang="es-ES" sz="2400" b="1" dirty="0" smtClean="0">
                <a:solidFill>
                  <a:srgbClr val="FF0000"/>
                </a:solidFill>
              </a:rPr>
              <a:t>convulsiones o agitación </a:t>
            </a:r>
            <a:r>
              <a:rPr lang="es-ES" sz="2400" dirty="0" smtClean="0"/>
              <a:t>psicomotriz.</a:t>
            </a:r>
          </a:p>
          <a:p>
            <a:pPr eaLnBrk="1" hangingPunct="1">
              <a:lnSpc>
                <a:spcPct val="80000"/>
              </a:lnSpc>
            </a:pPr>
            <a:r>
              <a:rPr lang="es-ES" sz="2400" dirty="0" smtClean="0"/>
              <a:t>Imposibilidad de uso de la máscara.</a:t>
            </a:r>
          </a:p>
          <a:p>
            <a:pPr eaLnBrk="1" hangingPunct="1">
              <a:lnSpc>
                <a:spcPct val="80000"/>
              </a:lnSpc>
            </a:pPr>
            <a:r>
              <a:rPr lang="es-ES" sz="2400" b="1" dirty="0" smtClean="0">
                <a:solidFill>
                  <a:srgbClr val="FF0000"/>
                </a:solidFill>
              </a:rPr>
              <a:t>Traumatismo facial.</a:t>
            </a:r>
          </a:p>
          <a:p>
            <a:pPr eaLnBrk="1" hangingPunct="1">
              <a:lnSpc>
                <a:spcPct val="80000"/>
              </a:lnSpc>
            </a:pPr>
            <a:r>
              <a:rPr lang="es-ES" sz="2400" b="1" dirty="0" smtClean="0"/>
              <a:t>Hipoxemia refractaria.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ES" sz="2400" dirty="0" smtClean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210902"/>
            <a:ext cx="4183537" cy="280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4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b="1" dirty="0" smtClean="0">
                <a:solidFill>
                  <a:srgbClr val="FF0000"/>
                </a:solidFill>
              </a:rPr>
              <a:t>VENTAJAS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394720" cy="4997152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2200" dirty="0" smtClean="0"/>
              <a:t>Es </a:t>
            </a:r>
            <a:r>
              <a:rPr lang="es-ES" sz="2200" b="1" dirty="0" smtClean="0">
                <a:solidFill>
                  <a:srgbClr val="FF0000"/>
                </a:solidFill>
              </a:rPr>
              <a:t>portátil, fácil manejo.</a:t>
            </a:r>
          </a:p>
          <a:p>
            <a:pPr eaLnBrk="1" hangingPunct="1"/>
            <a:r>
              <a:rPr lang="es-ES" sz="2200" dirty="0" smtClean="0"/>
              <a:t>Evita el deterioro respiratorio, </a:t>
            </a:r>
            <a:r>
              <a:rPr lang="es-ES" sz="2200" b="1" dirty="0" smtClean="0">
                <a:solidFill>
                  <a:srgbClr val="FF0000"/>
                </a:solidFill>
              </a:rPr>
              <a:t>mejora la oxigenación, </a:t>
            </a:r>
            <a:r>
              <a:rPr lang="es-ES" sz="2200" dirty="0" smtClean="0"/>
              <a:t>no necesita de relajantes musculares.</a:t>
            </a:r>
          </a:p>
          <a:p>
            <a:pPr eaLnBrk="1" hangingPunct="1"/>
            <a:r>
              <a:rPr lang="es-ES" sz="2200" b="1" dirty="0" smtClean="0">
                <a:solidFill>
                  <a:srgbClr val="FF0000"/>
                </a:solidFill>
              </a:rPr>
              <a:t>Facilita el destete </a:t>
            </a:r>
            <a:r>
              <a:rPr lang="es-ES" sz="2200" dirty="0" smtClean="0"/>
              <a:t>precoz del ventilador.</a:t>
            </a:r>
          </a:p>
          <a:p>
            <a:pPr eaLnBrk="1" hangingPunct="1"/>
            <a:r>
              <a:rPr lang="es-ES" sz="2200" dirty="0" smtClean="0"/>
              <a:t>Disminuye la concentración de bióxido de carbono, </a:t>
            </a:r>
            <a:r>
              <a:rPr lang="es-ES" sz="2200" b="1" dirty="0" smtClean="0">
                <a:solidFill>
                  <a:srgbClr val="FF0000"/>
                </a:solidFill>
              </a:rPr>
              <a:t>facilita el esfuerzo respiratorio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348880"/>
            <a:ext cx="4626275" cy="269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3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b="1" dirty="0" smtClean="0">
                <a:solidFill>
                  <a:srgbClr val="FF0000"/>
                </a:solidFill>
              </a:rPr>
              <a:t>VENTAJAS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628800"/>
            <a:ext cx="3851920" cy="4968552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sz="2200" b="1" dirty="0" smtClean="0">
                <a:solidFill>
                  <a:srgbClr val="FF0000"/>
                </a:solidFill>
              </a:rPr>
              <a:t>Menor riesgo de complicaciones</a:t>
            </a:r>
            <a:r>
              <a:rPr lang="es-ES" sz="2200" dirty="0" smtClean="0"/>
              <a:t>: compromiso hemodinámico, neumonía, </a:t>
            </a:r>
            <a:r>
              <a:rPr lang="es-ES" sz="2200" dirty="0" err="1" smtClean="0"/>
              <a:t>barotrauma</a:t>
            </a:r>
            <a:r>
              <a:rPr lang="es-ES" sz="2200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s-ES" sz="2200" b="1" dirty="0" smtClean="0"/>
              <a:t>Disminuye el riesgo de infección.</a:t>
            </a:r>
          </a:p>
          <a:p>
            <a:pPr eaLnBrk="1" hangingPunct="1">
              <a:lnSpc>
                <a:spcPct val="90000"/>
              </a:lnSpc>
            </a:pPr>
            <a:r>
              <a:rPr lang="es-ES" sz="2200" b="1" dirty="0" smtClean="0">
                <a:solidFill>
                  <a:srgbClr val="FF0000"/>
                </a:solidFill>
              </a:rPr>
              <a:t>Mejora la calidad de sueño.</a:t>
            </a:r>
          </a:p>
          <a:p>
            <a:pPr eaLnBrk="1" hangingPunct="1">
              <a:lnSpc>
                <a:spcPct val="90000"/>
              </a:lnSpc>
            </a:pPr>
            <a:r>
              <a:rPr lang="es-ES" sz="2200" b="1" dirty="0" smtClean="0"/>
              <a:t>Menor numero de hospitalizaciones </a:t>
            </a:r>
            <a:r>
              <a:rPr lang="es-ES" sz="2200" dirty="0" smtClean="0"/>
              <a:t>por descompensación respiratoria.</a:t>
            </a:r>
          </a:p>
          <a:p>
            <a:pPr eaLnBrk="1" hangingPunct="1">
              <a:lnSpc>
                <a:spcPct val="90000"/>
              </a:lnSpc>
            </a:pPr>
            <a:r>
              <a:rPr lang="es-ES" sz="2200" b="1" dirty="0" smtClean="0">
                <a:solidFill>
                  <a:srgbClr val="FF0000"/>
                </a:solidFill>
              </a:rPr>
              <a:t>Mejora la supervivencia y la calidad de vida.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339" y="2420888"/>
            <a:ext cx="460216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0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b="1" dirty="0" smtClean="0">
                <a:solidFill>
                  <a:srgbClr val="FF0000"/>
                </a:solidFill>
              </a:rPr>
              <a:t>DESVENTAJAS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826768" cy="4525963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2200" b="1" dirty="0" smtClean="0">
                <a:solidFill>
                  <a:srgbClr val="FF0000"/>
                </a:solidFill>
              </a:rPr>
              <a:t>Mayor  tiempo y cuidado de enfermería.</a:t>
            </a:r>
          </a:p>
          <a:p>
            <a:pPr eaLnBrk="1" hangingPunct="1"/>
            <a:r>
              <a:rPr lang="es-ES" sz="2200" dirty="0" smtClean="0"/>
              <a:t>Intolerancia a la mascarilla, </a:t>
            </a:r>
            <a:r>
              <a:rPr lang="es-ES" sz="2200" b="1" dirty="0" smtClean="0"/>
              <a:t>angustia extrema</a:t>
            </a:r>
          </a:p>
          <a:p>
            <a:pPr eaLnBrk="1" hangingPunct="1"/>
            <a:r>
              <a:rPr lang="es-ES" sz="2200" b="1" dirty="0" smtClean="0">
                <a:solidFill>
                  <a:srgbClr val="FF0000"/>
                </a:solidFill>
              </a:rPr>
              <a:t>Resequedad nasal y de conjuntivas.</a:t>
            </a:r>
          </a:p>
          <a:p>
            <a:pPr eaLnBrk="1" hangingPunct="1"/>
            <a:r>
              <a:rPr lang="es-ES" sz="2200" b="1" dirty="0" smtClean="0"/>
              <a:t>Distensión gástrica</a:t>
            </a:r>
            <a:r>
              <a:rPr lang="es-ES" sz="2200" dirty="0" smtClean="0"/>
              <a:t>.</a:t>
            </a:r>
          </a:p>
          <a:p>
            <a:pPr eaLnBrk="1" hangingPunct="1"/>
            <a:r>
              <a:rPr lang="es-ES" sz="2200" b="1" dirty="0" smtClean="0">
                <a:solidFill>
                  <a:srgbClr val="FF0000"/>
                </a:solidFill>
              </a:rPr>
              <a:t>Dificultad para eliminar secreciones </a:t>
            </a:r>
            <a:r>
              <a:rPr lang="es-ES" sz="2200" dirty="0" smtClean="0"/>
              <a:t>y</a:t>
            </a:r>
          </a:p>
          <a:p>
            <a:pPr eaLnBrk="1" hangingPunct="1"/>
            <a:r>
              <a:rPr lang="es-ES" sz="2200" b="1" dirty="0" smtClean="0"/>
              <a:t>Fugas en el sistema.</a:t>
            </a:r>
          </a:p>
        </p:txBody>
      </p:sp>
      <p:pic>
        <p:nvPicPr>
          <p:cNvPr id="4" name="Picture 4" descr="ulceras y erosiones por pre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3600400" cy="471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60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8541306" cy="70609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INTERFASE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268760"/>
            <a:ext cx="4320480" cy="5159709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sz="3000" b="1" dirty="0" smtClean="0">
                <a:latin typeface="Times New Roman" pitchFamily="18" charset="0"/>
                <a:cs typeface="Times New Roman" pitchFamily="18" charset="0"/>
              </a:rPr>
              <a:t>El </a:t>
            </a:r>
            <a:r>
              <a:rPr lang="es-E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éxito de la VMNI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sz="3000" b="1" dirty="0" smtClean="0">
                <a:latin typeface="Times New Roman" pitchFamily="18" charset="0"/>
                <a:cs typeface="Times New Roman" pitchFamily="18" charset="0"/>
              </a:rPr>
              <a:t>depende de la  </a:t>
            </a:r>
            <a:r>
              <a:rPr lang="es-E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interfase,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sz="3000" b="1" dirty="0" smtClean="0">
                <a:latin typeface="Times New Roman" pitchFamily="18" charset="0"/>
                <a:cs typeface="Times New Roman" pitchFamily="18" charset="0"/>
              </a:rPr>
              <a:t>depende de las siguientes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sz="3000" b="1" dirty="0" smtClean="0">
                <a:latin typeface="Times New Roman" pitchFamily="18" charset="0"/>
                <a:cs typeface="Times New Roman" pitchFamily="18" charset="0"/>
              </a:rPr>
              <a:t>características:</a:t>
            </a:r>
          </a:p>
          <a:p>
            <a:pPr eaLnBrk="1" hangingPunct="1">
              <a:lnSpc>
                <a:spcPct val="80000"/>
              </a:lnSpc>
            </a:pPr>
            <a:r>
              <a:rPr lang="es-ES" sz="3000" b="1" dirty="0" smtClean="0">
                <a:latin typeface="Times New Roman" pitchFamily="18" charset="0"/>
                <a:cs typeface="Times New Roman" pitchFamily="18" charset="0"/>
              </a:rPr>
              <a:t>Ser</a:t>
            </a:r>
            <a:r>
              <a:rPr lang="es-E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transparentes</a:t>
            </a:r>
          </a:p>
          <a:p>
            <a:pPr eaLnBrk="1" hangingPunct="1">
              <a:lnSpc>
                <a:spcPct val="80000"/>
              </a:lnSpc>
            </a:pPr>
            <a:r>
              <a:rPr lang="es-E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Poco espacio muerto.</a:t>
            </a:r>
          </a:p>
          <a:p>
            <a:pPr eaLnBrk="1" hangingPunct="1">
              <a:lnSpc>
                <a:spcPct val="80000"/>
              </a:lnSpc>
            </a:pPr>
            <a:r>
              <a:rPr lang="es-E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Poco peso.</a:t>
            </a:r>
          </a:p>
          <a:p>
            <a:pPr eaLnBrk="1" hangingPunct="1">
              <a:lnSpc>
                <a:spcPct val="80000"/>
              </a:lnSpc>
            </a:pPr>
            <a:r>
              <a:rPr lang="es-ES" sz="3000" b="1" dirty="0" smtClean="0">
                <a:latin typeface="Times New Roman" pitchFamily="18" charset="0"/>
                <a:cs typeface="Times New Roman" pitchFamily="18" charset="0"/>
              </a:rPr>
              <a:t>Fácilmente </a:t>
            </a:r>
            <a:r>
              <a:rPr lang="es-E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adaptable y tolerancia del paciente</a:t>
            </a:r>
            <a:r>
              <a:rPr lang="es-ES" sz="3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s-E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Sellado de baja presión sobre la piel.</a:t>
            </a:r>
          </a:p>
        </p:txBody>
      </p:sp>
      <p:pic>
        <p:nvPicPr>
          <p:cNvPr id="30724" name="Picture 4" descr="eleccion de la masca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33600"/>
            <a:ext cx="3467869" cy="35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2" b="5648"/>
          <a:stretch/>
        </p:blipFill>
        <p:spPr>
          <a:xfrm>
            <a:off x="4724882" y="1268760"/>
            <a:ext cx="4067944" cy="507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8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xfrm>
            <a:off x="323528" y="274638"/>
            <a:ext cx="8280722" cy="777875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ELECCIÓN DE LA MÁSCARA</a:t>
            </a:r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1196974"/>
            <a:ext cx="3816101" cy="5400377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2600" b="1" dirty="0" smtClean="0">
                <a:latin typeface="Times New Roman" pitchFamily="18" charset="0"/>
                <a:cs typeface="Times New Roman" pitchFamily="18" charset="0"/>
              </a:rPr>
              <a:t>Hay dos modelos de mascarillas </a:t>
            </a:r>
            <a:r>
              <a:rPr lang="es-E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No-</a:t>
            </a:r>
            <a:r>
              <a:rPr lang="es-E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Vented</a:t>
            </a:r>
            <a:r>
              <a:rPr lang="es-E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(no ventiladas) </a:t>
            </a:r>
            <a:r>
              <a:rPr lang="es-ES" sz="2600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s-E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Vented</a:t>
            </a:r>
            <a:r>
              <a:rPr lang="es-E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(ventiladas) </a:t>
            </a:r>
            <a:r>
              <a:rPr lang="es-ES" sz="2600" b="1" dirty="0" smtClean="0">
                <a:latin typeface="Times New Roman" pitchFamily="18" charset="0"/>
                <a:cs typeface="Times New Roman" pitchFamily="18" charset="0"/>
              </a:rPr>
              <a:t>esta última con orificios que permiten la eliminación de CO</a:t>
            </a:r>
            <a:r>
              <a:rPr lang="es-ES" sz="2600" b="1" baseline="-25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s-ES" sz="2600" b="1" dirty="0" smtClean="0">
                <a:latin typeface="Times New Roman" pitchFamily="18" charset="0"/>
                <a:cs typeface="Times New Roman" pitchFamily="18" charset="0"/>
              </a:rPr>
              <a:t>evitando </a:t>
            </a:r>
            <a:r>
              <a:rPr lang="es-ES" sz="2600" b="1" dirty="0" err="1" smtClean="0">
                <a:latin typeface="Times New Roman" pitchFamily="18" charset="0"/>
                <a:cs typeface="Times New Roman" pitchFamily="18" charset="0"/>
              </a:rPr>
              <a:t>reinhalación</a:t>
            </a:r>
            <a:r>
              <a:rPr lang="es-ES" sz="2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s-ES" sz="2600" b="1" dirty="0" smtClean="0">
                <a:latin typeface="Times New Roman" pitchFamily="18" charset="0"/>
                <a:cs typeface="Times New Roman" pitchFamily="18" charset="0"/>
              </a:rPr>
              <a:t>Esos orificios se conocen como </a:t>
            </a:r>
            <a:r>
              <a:rPr lang="es-E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orificios de fuga controlada.</a:t>
            </a:r>
            <a:endParaRPr lang="es-ES" sz="26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2" b="20000"/>
          <a:stretch/>
        </p:blipFill>
        <p:spPr>
          <a:xfrm>
            <a:off x="4336876" y="1484784"/>
            <a:ext cx="4392488" cy="470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5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0" y="-60348"/>
            <a:ext cx="9143999" cy="7253311"/>
            <a:chOff x="-76718" y="-60348"/>
            <a:chExt cx="9220717" cy="7253311"/>
          </a:xfrm>
        </p:grpSpPr>
        <p:pic>
          <p:nvPicPr>
            <p:cNvPr id="26626" name="Picture 2" descr="vmni007 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718" y="-60348"/>
              <a:ext cx="9220717" cy="7253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28" name="Oval 4"/>
            <p:cNvSpPr>
              <a:spLocks noChangeArrowheads="1"/>
            </p:cNvSpPr>
            <p:nvPr/>
          </p:nvSpPr>
          <p:spPr bwMode="auto">
            <a:xfrm rot="19918194" flipV="1">
              <a:off x="3550809" y="2406341"/>
              <a:ext cx="533458" cy="4634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PE" smtClean="0">
                <a:solidFill>
                  <a:srgbClr val="000000"/>
                </a:solidFill>
              </a:endParaRPr>
            </a:p>
          </p:txBody>
        </p:sp>
        <p:sp>
          <p:nvSpPr>
            <p:cNvPr id="26629" name="Oval 5"/>
            <p:cNvSpPr>
              <a:spLocks noChangeArrowheads="1"/>
            </p:cNvSpPr>
            <p:nvPr/>
          </p:nvSpPr>
          <p:spPr bwMode="auto">
            <a:xfrm rot="19413390">
              <a:off x="5040382" y="5227428"/>
              <a:ext cx="2952750" cy="1095227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2400" b="1" dirty="0" smtClean="0">
                  <a:solidFill>
                    <a:srgbClr val="FF0000"/>
                  </a:solidFill>
                </a:rPr>
                <a:t>CORRUGADO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2400" b="1" dirty="0" smtClean="0">
                  <a:solidFill>
                    <a:srgbClr val="FF0000"/>
                  </a:solidFill>
                </a:rPr>
                <a:t> INSPIRATORIO</a:t>
              </a:r>
            </a:p>
          </p:txBody>
        </p:sp>
        <p:sp>
          <p:nvSpPr>
            <p:cNvPr id="26630" name="Rectangle 6"/>
            <p:cNvSpPr>
              <a:spLocks noChangeArrowheads="1"/>
            </p:cNvSpPr>
            <p:nvPr/>
          </p:nvSpPr>
          <p:spPr bwMode="auto">
            <a:xfrm rot="19811717">
              <a:off x="1108744" y="2924969"/>
              <a:ext cx="2592388" cy="719137"/>
            </a:xfrm>
            <a:prstGeom prst="rect">
              <a:avLst/>
            </a:prstGeom>
            <a:solidFill>
              <a:schemeClr val="accent1">
                <a:alpha val="117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2400" b="1" smtClean="0">
                  <a:solidFill>
                    <a:srgbClr val="FF0000"/>
                  </a:solidFill>
                </a:rPr>
                <a:t>MASCARA VENTED</a:t>
              </a:r>
            </a:p>
          </p:txBody>
        </p:sp>
        <p:sp>
          <p:nvSpPr>
            <p:cNvPr id="26631" name="Line 7"/>
            <p:cNvSpPr>
              <a:spLocks noChangeShapeType="1"/>
            </p:cNvSpPr>
            <p:nvPr/>
          </p:nvSpPr>
          <p:spPr bwMode="auto">
            <a:xfrm flipV="1">
              <a:off x="2916238" y="3284538"/>
              <a:ext cx="158432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PE" smtClean="0">
                <a:solidFill>
                  <a:srgbClr val="000000"/>
                </a:solidFill>
              </a:endParaRPr>
            </a:p>
          </p:txBody>
        </p:sp>
        <p:sp>
          <p:nvSpPr>
            <p:cNvPr id="26632" name="Line 8"/>
            <p:cNvSpPr>
              <a:spLocks noChangeShapeType="1"/>
            </p:cNvSpPr>
            <p:nvPr/>
          </p:nvSpPr>
          <p:spPr bwMode="auto">
            <a:xfrm flipH="1">
              <a:off x="4500563" y="5805488"/>
              <a:ext cx="122396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PE" smtClean="0">
                <a:solidFill>
                  <a:srgbClr val="000000"/>
                </a:solidFill>
              </a:endParaRPr>
            </a:p>
          </p:txBody>
        </p:sp>
        <p:sp>
          <p:nvSpPr>
            <p:cNvPr id="26633" name="Rectangle 9"/>
            <p:cNvSpPr>
              <a:spLocks noChangeArrowheads="1"/>
            </p:cNvSpPr>
            <p:nvPr/>
          </p:nvSpPr>
          <p:spPr bwMode="auto">
            <a:xfrm rot="19851454">
              <a:off x="5924762" y="1289937"/>
              <a:ext cx="3106854" cy="95408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2400" b="1" dirty="0" smtClean="0">
                  <a:solidFill>
                    <a:srgbClr val="FF0000"/>
                  </a:solidFill>
                </a:rPr>
                <a:t>ORIFICIOS DE FUGA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2400" b="1" dirty="0" smtClean="0">
                  <a:solidFill>
                    <a:srgbClr val="FF0000"/>
                  </a:solidFill>
                </a:rPr>
                <a:t>CONTROLADA</a:t>
              </a:r>
            </a:p>
          </p:txBody>
        </p:sp>
        <p:sp>
          <p:nvSpPr>
            <p:cNvPr id="26634" name="Line 10"/>
            <p:cNvSpPr>
              <a:spLocks noChangeShapeType="1"/>
            </p:cNvSpPr>
            <p:nvPr/>
          </p:nvSpPr>
          <p:spPr bwMode="auto">
            <a:xfrm flipH="1">
              <a:off x="5003799" y="2097088"/>
              <a:ext cx="1368425" cy="1079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PE" smtClean="0">
                <a:solidFill>
                  <a:srgbClr val="000000"/>
                </a:solidFill>
              </a:endParaRPr>
            </a:p>
          </p:txBody>
        </p:sp>
        <p:sp>
          <p:nvSpPr>
            <p:cNvPr id="11" name="Oval 4"/>
            <p:cNvSpPr>
              <a:spLocks noChangeArrowheads="1"/>
            </p:cNvSpPr>
            <p:nvPr/>
          </p:nvSpPr>
          <p:spPr bwMode="auto">
            <a:xfrm rot="19918194" flipV="1">
              <a:off x="4989226" y="1627022"/>
              <a:ext cx="533458" cy="4634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PE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6636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4" t="24052" r="44678" b="61291"/>
          <a:stretch/>
        </p:blipFill>
        <p:spPr bwMode="auto">
          <a:xfrm>
            <a:off x="2980415" y="1366852"/>
            <a:ext cx="3414870" cy="303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49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cpapdiscountstore.com/catalog/images/Fisher-Paykel-Forma-Full-Face-Cpap-Mask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3048000" cy="2676525"/>
          </a:xfrm>
          <a:prstGeom prst="rect">
            <a:avLst/>
          </a:prstGeom>
          <a:noFill/>
        </p:spPr>
      </p:pic>
      <p:pic>
        <p:nvPicPr>
          <p:cNvPr id="44036" name="Picture 4" descr="http://www.directhomemedical.com/masks-cpap-bipap/fitlife-fullface-cpap-mask-10608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88640"/>
            <a:ext cx="2808312" cy="2666886"/>
          </a:xfrm>
          <a:prstGeom prst="rect">
            <a:avLst/>
          </a:prstGeom>
          <a:noFill/>
        </p:spPr>
      </p:pic>
      <p:pic>
        <p:nvPicPr>
          <p:cNvPr id="44038" name="Picture 6" descr="http://www.sleepidaho.com/uploads/6/1/8/5/6185931/2869190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429000"/>
            <a:ext cx="2808312" cy="2819545"/>
          </a:xfrm>
          <a:prstGeom prst="rect">
            <a:avLst/>
          </a:prstGeom>
          <a:noFill/>
        </p:spPr>
      </p:pic>
      <p:pic>
        <p:nvPicPr>
          <p:cNvPr id="44040" name="Picture 8" descr="http://medico.ru/medatlas/post/1099660678_00_78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573016"/>
            <a:ext cx="3552395" cy="2664296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1115616" y="2924944"/>
            <a:ext cx="23762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INTERFASE ORONASAL</a:t>
            </a:r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>
            <a:off x="5436096" y="2996952"/>
            <a:ext cx="23762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INTERFASE FACIAL</a:t>
            </a:r>
            <a:endParaRPr lang="es-ES" dirty="0"/>
          </a:p>
        </p:txBody>
      </p:sp>
      <p:sp>
        <p:nvSpPr>
          <p:cNvPr id="10" name="9 Rectángulo"/>
          <p:cNvSpPr/>
          <p:nvPr/>
        </p:nvSpPr>
        <p:spPr>
          <a:xfrm>
            <a:off x="1115616" y="6309320"/>
            <a:ext cx="23762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INTERFASE NASAL</a:t>
            </a:r>
            <a:endParaRPr lang="es-ES" dirty="0"/>
          </a:p>
        </p:txBody>
      </p:sp>
      <p:sp>
        <p:nvSpPr>
          <p:cNvPr id="11" name="10 Rectángulo"/>
          <p:cNvSpPr/>
          <p:nvPr/>
        </p:nvSpPr>
        <p:spPr>
          <a:xfrm>
            <a:off x="5580112" y="6309320"/>
            <a:ext cx="23762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CASCO O HELMET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1694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179512" y="1484784"/>
            <a:ext cx="8784976" cy="5112568"/>
            <a:chOff x="323528" y="980727"/>
            <a:chExt cx="8584105" cy="4899369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55" b="7325"/>
            <a:stretch/>
          </p:blipFill>
          <p:spPr>
            <a:xfrm>
              <a:off x="323528" y="980727"/>
              <a:ext cx="8584105" cy="4899369"/>
            </a:xfrm>
            <a:prstGeom prst="rect">
              <a:avLst/>
            </a:prstGeom>
          </p:spPr>
        </p:pic>
        <p:sp>
          <p:nvSpPr>
            <p:cNvPr id="4" name="3 CuadroTexto"/>
            <p:cNvSpPr txBox="1"/>
            <p:nvPr/>
          </p:nvSpPr>
          <p:spPr>
            <a:xfrm>
              <a:off x="1547664" y="3284984"/>
              <a:ext cx="66967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PE" dirty="0"/>
            </a:p>
          </p:txBody>
        </p:sp>
      </p:grpSp>
      <p:sp>
        <p:nvSpPr>
          <p:cNvPr id="6" name="5 CuadroTexto"/>
          <p:cNvSpPr txBox="1"/>
          <p:nvPr/>
        </p:nvSpPr>
        <p:spPr>
          <a:xfrm>
            <a:off x="611560" y="188640"/>
            <a:ext cx="748883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4000" b="1" dirty="0" smtClean="0">
                <a:solidFill>
                  <a:srgbClr val="C00000"/>
                </a:solidFill>
              </a:rPr>
              <a:t>INTERFASES </a:t>
            </a:r>
          </a:p>
          <a:p>
            <a:pPr algn="ctr"/>
            <a:r>
              <a:rPr lang="es-PE" sz="2400" b="1" dirty="0" smtClean="0"/>
              <a:t> VENTILACIÓN MECANICA NO INVASIVA</a:t>
            </a:r>
            <a:endParaRPr lang="es-PE" sz="2400" b="1" dirty="0"/>
          </a:p>
        </p:txBody>
      </p:sp>
    </p:spTree>
    <p:extLst>
      <p:ext uri="{BB962C8B-B14F-4D97-AF65-F5344CB8AC3E}">
        <p14:creationId xmlns:p14="http://schemas.microsoft.com/office/powerpoint/2010/main" val="378371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-195" r="3125" b="6683"/>
          <a:stretch>
            <a:fillRect/>
          </a:stretch>
        </p:blipFill>
        <p:spPr bwMode="auto">
          <a:xfrm>
            <a:off x="251521" y="332656"/>
            <a:ext cx="4320480" cy="3223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0" descr="foto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964" y="2204864"/>
            <a:ext cx="3469065" cy="446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883916" y="620687"/>
            <a:ext cx="39365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rgbClr val="FF0000"/>
                </a:solidFill>
              </a:rPr>
              <a:t>VMNI DOMICILIARIA  (VMD)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98130"/>
            <a:ext cx="4488380" cy="280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7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2850" y="130622"/>
            <a:ext cx="8229600" cy="85010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PE" sz="4800" b="1" dirty="0" smtClean="0">
                <a:solidFill>
                  <a:srgbClr val="FF0000"/>
                </a:solidFill>
                <a:hlinkClick r:id="rId2"/>
              </a:rPr>
              <a:t>HISTORIA VMNI</a:t>
            </a:r>
            <a:endParaRPr lang="es-PE" sz="4800" b="1" dirty="0">
              <a:solidFill>
                <a:srgbClr val="FF0000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37" y="1196752"/>
            <a:ext cx="8108792" cy="554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Resultado de imagen para interfase ventilacion mecanica no invasiva pediatric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23"/>
          <a:stretch/>
        </p:blipFill>
        <p:spPr bwMode="auto">
          <a:xfrm>
            <a:off x="3648883" y="1568057"/>
            <a:ext cx="1944216" cy="221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11560" y="188640"/>
            <a:ext cx="748883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4000" b="1" dirty="0" smtClean="0">
                <a:solidFill>
                  <a:srgbClr val="C00000"/>
                </a:solidFill>
              </a:rPr>
              <a:t>INTERFASES </a:t>
            </a:r>
          </a:p>
          <a:p>
            <a:pPr algn="ctr"/>
            <a:r>
              <a:rPr lang="es-PE" sz="2400" b="1" dirty="0" smtClean="0"/>
              <a:t> VENTILACIÓN MECANICA NO INVASIVA</a:t>
            </a:r>
            <a:endParaRPr lang="es-PE" sz="2400" b="1" dirty="0"/>
          </a:p>
        </p:txBody>
      </p:sp>
      <p:pic>
        <p:nvPicPr>
          <p:cNvPr id="4" name="Picture 8" descr="interfase tipo ada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712" y="1460711"/>
            <a:ext cx="1766217" cy="24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6" t="10120" r="22500" b="14730"/>
          <a:stretch/>
        </p:blipFill>
        <p:spPr>
          <a:xfrm>
            <a:off x="314142" y="1662898"/>
            <a:ext cx="2752586" cy="2021043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839" y="4083269"/>
            <a:ext cx="2619375" cy="238125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9" r="15819" b="16007"/>
          <a:stretch/>
        </p:blipFill>
        <p:spPr>
          <a:xfrm>
            <a:off x="5991389" y="4243287"/>
            <a:ext cx="2864943" cy="192339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8" y="4437112"/>
            <a:ext cx="2696954" cy="172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1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" t="20443" r="2254" b="13774"/>
          <a:stretch/>
        </p:blipFill>
        <p:spPr>
          <a:xfrm>
            <a:off x="75097" y="1124744"/>
            <a:ext cx="8943473" cy="518457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95536" y="450457"/>
            <a:ext cx="813690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VENTILADORES MECANICOS  VMNI</a:t>
            </a:r>
            <a:endParaRPr lang="es-PE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74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86756"/>
            <a:ext cx="7632848" cy="5868443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95536" y="167092"/>
            <a:ext cx="813690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VENTILADORES MECANICOS  VMNI</a:t>
            </a:r>
            <a:endParaRPr lang="es-PE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39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395536" y="242890"/>
            <a:ext cx="8136904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" sz="3200" b="1" dirty="0" smtClean="0">
                <a:solidFill>
                  <a:srgbClr val="C00000"/>
                </a:solidFill>
              </a:rPr>
              <a:t>VENTILADOR MECANICO NO INVASIVO</a:t>
            </a:r>
          </a:p>
        </p:txBody>
      </p:sp>
      <p:grpSp>
        <p:nvGrpSpPr>
          <p:cNvPr id="15" name="14 Grupo"/>
          <p:cNvGrpSpPr/>
          <p:nvPr/>
        </p:nvGrpSpPr>
        <p:grpSpPr>
          <a:xfrm>
            <a:off x="250825" y="980728"/>
            <a:ext cx="8382954" cy="5735191"/>
            <a:chOff x="250825" y="980728"/>
            <a:chExt cx="8382954" cy="5735191"/>
          </a:xfrm>
        </p:grpSpPr>
        <p:pic>
          <p:nvPicPr>
            <p:cNvPr id="22530" name="Picture 4" descr="ventilador no invasiv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980728"/>
              <a:ext cx="8382954" cy="5735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2" name="Rectangle 6"/>
            <p:cNvSpPr>
              <a:spLocks noChangeArrowheads="1"/>
            </p:cNvSpPr>
            <p:nvPr/>
          </p:nvSpPr>
          <p:spPr bwMode="auto">
            <a:xfrm>
              <a:off x="547688" y="1905001"/>
              <a:ext cx="3527425" cy="576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2000" b="1" dirty="0" smtClean="0">
                  <a:solidFill>
                    <a:srgbClr val="FF3300"/>
                  </a:solidFill>
                </a:rPr>
                <a:t>CUERPO DEL VENTILADOR</a:t>
              </a:r>
            </a:p>
          </p:txBody>
        </p:sp>
        <p:sp>
          <p:nvSpPr>
            <p:cNvPr id="22533" name="Line 7"/>
            <p:cNvSpPr>
              <a:spLocks noChangeShapeType="1"/>
            </p:cNvSpPr>
            <p:nvPr/>
          </p:nvSpPr>
          <p:spPr bwMode="auto">
            <a:xfrm>
              <a:off x="3203575" y="2492375"/>
              <a:ext cx="1008063" cy="865188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PE" smtClean="0">
                <a:solidFill>
                  <a:srgbClr val="000000"/>
                </a:solidFill>
              </a:endParaRPr>
            </a:p>
          </p:txBody>
        </p:sp>
        <p:sp>
          <p:nvSpPr>
            <p:cNvPr id="22534" name="Text Box 8"/>
            <p:cNvSpPr txBox="1">
              <a:spLocks noChangeArrowheads="1"/>
            </p:cNvSpPr>
            <p:nvPr/>
          </p:nvSpPr>
          <p:spPr bwMode="auto">
            <a:xfrm>
              <a:off x="4826000" y="3263900"/>
              <a:ext cx="3168650" cy="366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s-ES" b="1" dirty="0" smtClean="0">
                  <a:solidFill>
                    <a:srgbClr val="FF3300"/>
                  </a:solidFill>
                </a:rPr>
                <a:t>FILTRO ANTIBACTERIANO</a:t>
              </a:r>
            </a:p>
          </p:txBody>
        </p:sp>
        <p:sp>
          <p:nvSpPr>
            <p:cNvPr id="22535" name="Line 9"/>
            <p:cNvSpPr>
              <a:spLocks noChangeShapeType="1"/>
            </p:cNvSpPr>
            <p:nvPr/>
          </p:nvSpPr>
          <p:spPr bwMode="auto">
            <a:xfrm flipH="1">
              <a:off x="4895850" y="3663950"/>
              <a:ext cx="2159000" cy="938212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PE" smtClean="0">
                <a:solidFill>
                  <a:srgbClr val="000000"/>
                </a:solidFill>
              </a:endParaRPr>
            </a:p>
          </p:txBody>
        </p:sp>
        <p:sp>
          <p:nvSpPr>
            <p:cNvPr id="22536" name="Text Box 10"/>
            <p:cNvSpPr txBox="1">
              <a:spLocks noChangeArrowheads="1"/>
            </p:cNvSpPr>
            <p:nvPr/>
          </p:nvSpPr>
          <p:spPr bwMode="auto">
            <a:xfrm>
              <a:off x="4432102" y="5625008"/>
              <a:ext cx="2735263" cy="366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s-ES" b="1" dirty="0" smtClean="0">
                  <a:solidFill>
                    <a:srgbClr val="FF3300"/>
                  </a:solidFill>
                </a:rPr>
                <a:t>HUMIDIFICADOR</a:t>
              </a:r>
            </a:p>
          </p:txBody>
        </p:sp>
        <p:sp>
          <p:nvSpPr>
            <p:cNvPr id="22537" name="Line 11"/>
            <p:cNvSpPr>
              <a:spLocks noChangeShapeType="1"/>
            </p:cNvSpPr>
            <p:nvPr/>
          </p:nvSpPr>
          <p:spPr bwMode="auto">
            <a:xfrm flipH="1" flipV="1">
              <a:off x="2987675" y="5300663"/>
              <a:ext cx="1439863" cy="504825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PE" smtClean="0">
                <a:solidFill>
                  <a:srgbClr val="000000"/>
                </a:solidFill>
              </a:endParaRPr>
            </a:p>
          </p:txBody>
        </p:sp>
        <p:sp>
          <p:nvSpPr>
            <p:cNvPr id="22538" name="Rectangle 12"/>
            <p:cNvSpPr>
              <a:spLocks noChangeArrowheads="1"/>
            </p:cNvSpPr>
            <p:nvPr/>
          </p:nvSpPr>
          <p:spPr bwMode="auto">
            <a:xfrm>
              <a:off x="250825" y="5876925"/>
              <a:ext cx="2447925" cy="6477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b="1" smtClean="0">
                  <a:solidFill>
                    <a:srgbClr val="FF3300"/>
                  </a:solidFill>
                </a:rPr>
                <a:t>TRAMPA DE AGUA</a:t>
              </a:r>
            </a:p>
          </p:txBody>
        </p:sp>
        <p:sp>
          <p:nvSpPr>
            <p:cNvPr id="22539" name="Line 13"/>
            <p:cNvSpPr>
              <a:spLocks noChangeShapeType="1"/>
            </p:cNvSpPr>
            <p:nvPr/>
          </p:nvSpPr>
          <p:spPr bwMode="auto">
            <a:xfrm flipV="1">
              <a:off x="1043607" y="5157191"/>
              <a:ext cx="1331293" cy="719733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PE" smtClean="0">
                <a:solidFill>
                  <a:srgbClr val="000000"/>
                </a:solidFill>
              </a:endParaRPr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1835943" y="4600276"/>
              <a:ext cx="2735263" cy="366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s-ES" b="1" dirty="0" smtClean="0">
                  <a:solidFill>
                    <a:srgbClr val="FF3300"/>
                  </a:solidFill>
                </a:rPr>
                <a:t>CALENTADOR</a:t>
              </a:r>
            </a:p>
          </p:txBody>
        </p:sp>
        <p:sp>
          <p:nvSpPr>
            <p:cNvPr id="14" name="Line 7"/>
            <p:cNvSpPr>
              <a:spLocks noChangeShapeType="1"/>
            </p:cNvSpPr>
            <p:nvPr/>
          </p:nvSpPr>
          <p:spPr bwMode="auto">
            <a:xfrm flipV="1">
              <a:off x="3563888" y="3971926"/>
              <a:ext cx="647750" cy="628350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PE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137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307426" y="711157"/>
            <a:ext cx="41044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/>
              </a:rPr>
              <a:t>EL PULMÓN DE ACERO </a:t>
            </a:r>
            <a:endParaRPr lang="es-PE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179512" y="1239174"/>
            <a:ext cx="8842993" cy="5589239"/>
            <a:chOff x="-22521" y="574708"/>
            <a:chExt cx="9275041" cy="628329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87" r="11865" b="5282"/>
            <a:stretch/>
          </p:blipFill>
          <p:spPr bwMode="auto">
            <a:xfrm>
              <a:off x="0" y="574708"/>
              <a:ext cx="3995936" cy="3294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82" t="9754" r="12670" b="6748"/>
            <a:stretch/>
          </p:blipFill>
          <p:spPr bwMode="auto">
            <a:xfrm>
              <a:off x="3995935" y="574708"/>
              <a:ext cx="5256584" cy="3200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02" r="12473" b="5471"/>
            <a:stretch/>
          </p:blipFill>
          <p:spPr bwMode="auto">
            <a:xfrm>
              <a:off x="-22521" y="3798028"/>
              <a:ext cx="4174624" cy="3059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8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60" r="12790" b="6080"/>
            <a:stretch/>
          </p:blipFill>
          <p:spPr bwMode="auto">
            <a:xfrm>
              <a:off x="3995936" y="3775204"/>
              <a:ext cx="5256584" cy="3082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3 CuadroTexto"/>
          <p:cNvSpPr txBox="1"/>
          <p:nvPr/>
        </p:nvSpPr>
        <p:spPr>
          <a:xfrm>
            <a:off x="899592" y="157126"/>
            <a:ext cx="75608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CUIDADOS DE ENFERMERÍA EN VMNI </a:t>
            </a:r>
            <a:endParaRPr lang="es-PE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64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229394" y="692696"/>
            <a:ext cx="8686800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PREPARACION DEL PACIENTE</a:t>
            </a:r>
            <a:endParaRPr lang="es-ES_tradnl" sz="3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755650" y="2362200"/>
            <a:ext cx="7616825" cy="32316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ES_tradnl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Explicación al paciente.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ES_tradnl" sz="3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Posición del  paciente: fowler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ES_tradnl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Elección de la interfase que mejor se adapte al paciente: nasal, naso bucal  o facial.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z="3400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56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8" t="11629" r="1715" b="12816"/>
          <a:stretch/>
        </p:blipFill>
        <p:spPr bwMode="auto">
          <a:xfrm>
            <a:off x="32370" y="116633"/>
            <a:ext cx="7851998" cy="366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370" y="3834590"/>
            <a:ext cx="8932118" cy="29238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E" b="1" dirty="0" smtClean="0">
                <a:solidFill>
                  <a:srgbClr val="000000"/>
                </a:solidFill>
                <a:hlinkClick r:id="rId3"/>
              </a:rPr>
              <a:t>Factores determinantes para el éxito de la ventilación mecánica no invasiva en unidades de cuidados intensivos</a:t>
            </a:r>
            <a:endParaRPr lang="es-PE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E" b="1" dirty="0" err="1" smtClean="0">
                <a:solidFill>
                  <a:srgbClr val="000000"/>
                </a:solidFill>
              </a:rPr>
              <a:t>Rev</a:t>
            </a:r>
            <a:r>
              <a:rPr lang="es-PE" b="1" dirty="0" smtClean="0">
                <a:solidFill>
                  <a:srgbClr val="000000"/>
                </a:solidFill>
              </a:rPr>
              <a:t> </a:t>
            </a:r>
            <a:r>
              <a:rPr lang="es-PE" b="1" dirty="0" err="1" smtClean="0">
                <a:solidFill>
                  <a:srgbClr val="000000"/>
                </a:solidFill>
              </a:rPr>
              <a:t>Inf</a:t>
            </a:r>
            <a:r>
              <a:rPr lang="es-PE" b="1" dirty="0" smtClean="0">
                <a:solidFill>
                  <a:srgbClr val="000000"/>
                </a:solidFill>
              </a:rPr>
              <a:t> </a:t>
            </a:r>
            <a:r>
              <a:rPr lang="es-PE" b="1" dirty="0" err="1" smtClean="0">
                <a:solidFill>
                  <a:srgbClr val="000000"/>
                </a:solidFill>
              </a:rPr>
              <a:t>Cient</a:t>
            </a:r>
            <a:r>
              <a:rPr lang="es-PE" b="1" dirty="0" smtClean="0">
                <a:solidFill>
                  <a:srgbClr val="000000"/>
                </a:solidFill>
              </a:rPr>
              <a:t>. 2017; 96(3):395-404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PE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E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s-P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técnica fracasa en el 34.7 % de los pacientes</a:t>
            </a:r>
            <a:r>
              <a:rPr lang="es-PE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sobre todo por la aparición de síntomas psicológicos, como la </a:t>
            </a:r>
            <a:r>
              <a:rPr lang="es-P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ansiedad</a:t>
            </a:r>
            <a:r>
              <a:rPr lang="es-PE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presente en su totalidad.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 que reveló la necesidad de ofrecerles más información respecto a la terapéutica en cuestión.</a:t>
            </a:r>
            <a:endParaRPr lang="es-PE" sz="2800" dirty="0" smtClean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7" t="33612" r="41407" b="28333"/>
          <a:stretch/>
        </p:blipFill>
        <p:spPr bwMode="auto">
          <a:xfrm>
            <a:off x="3857620" y="1214422"/>
            <a:ext cx="5078338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63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844704"/>
              </p:ext>
            </p:extLst>
          </p:nvPr>
        </p:nvGraphicFramePr>
        <p:xfrm>
          <a:off x="539552" y="1124744"/>
          <a:ext cx="2448272" cy="503793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8272"/>
              </a:tblGrid>
              <a:tr h="392422">
                <a:tc>
                  <a:txBody>
                    <a:bodyPr/>
                    <a:lstStyle/>
                    <a:p>
                      <a:endParaRPr lang="es-PE" sz="2000" dirty="0"/>
                    </a:p>
                  </a:txBody>
                  <a:tcPr/>
                </a:tc>
              </a:tr>
              <a:tr h="392422">
                <a:tc>
                  <a:txBody>
                    <a:bodyPr/>
                    <a:lstStyle/>
                    <a:p>
                      <a:r>
                        <a:rPr lang="es-PE" sz="2000" b="1" dirty="0" smtClean="0"/>
                        <a:t>ANSIEDAD</a:t>
                      </a:r>
                    </a:p>
                  </a:txBody>
                  <a:tcPr/>
                </a:tc>
              </a:tr>
              <a:tr h="694285">
                <a:tc>
                  <a:txBody>
                    <a:bodyPr/>
                    <a:lstStyle/>
                    <a:p>
                      <a:r>
                        <a:rPr lang="es-PE" sz="2000" b="1" dirty="0" smtClean="0"/>
                        <a:t>LIMPIEZA INEFICÁZ</a:t>
                      </a:r>
                      <a:r>
                        <a:rPr lang="es-PE" sz="2000" b="1" baseline="0" dirty="0" smtClean="0"/>
                        <a:t>  VÍA AEREA</a:t>
                      </a:r>
                      <a:endParaRPr lang="es-PE" sz="2000" b="1" dirty="0"/>
                    </a:p>
                  </a:txBody>
                  <a:tcPr/>
                </a:tc>
              </a:tr>
              <a:tr h="996149">
                <a:tc>
                  <a:txBody>
                    <a:bodyPr/>
                    <a:lstStyle/>
                    <a:p>
                      <a:r>
                        <a:rPr lang="es-PE" sz="2000" b="1" dirty="0" smtClean="0"/>
                        <a:t>PATRÓN</a:t>
                      </a:r>
                      <a:r>
                        <a:rPr lang="es-PE" sz="2000" b="1" baseline="0" dirty="0" smtClean="0"/>
                        <a:t> RESPIRATORIO INEFICÁZ</a:t>
                      </a:r>
                      <a:endParaRPr lang="es-PE" sz="2000" b="1" dirty="0"/>
                    </a:p>
                  </a:txBody>
                  <a:tcPr/>
                </a:tc>
              </a:tr>
              <a:tr h="7574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000" b="1" dirty="0" smtClean="0"/>
                        <a:t>RIESGO</a:t>
                      </a:r>
                      <a:r>
                        <a:rPr lang="es-PE" sz="2000" b="1" baseline="0" dirty="0" smtClean="0"/>
                        <a:t> DE ASPIRACIÓN</a:t>
                      </a:r>
                      <a:endParaRPr lang="es-PE" sz="2000" b="1" dirty="0" smtClean="0"/>
                    </a:p>
                  </a:txBody>
                  <a:tcPr/>
                </a:tc>
              </a:tr>
              <a:tr h="1080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000" b="1" dirty="0" smtClean="0"/>
                        <a:t>MANEJO INEFECTIVO DEL RÉGIMEN TERAPEÚTICO</a:t>
                      </a:r>
                    </a:p>
                  </a:txBody>
                  <a:tcPr/>
                </a:tc>
              </a:tr>
              <a:tr h="6942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000" b="1" dirty="0" smtClean="0"/>
                        <a:t>CONOCIMIENTOS</a:t>
                      </a:r>
                      <a:r>
                        <a:rPr lang="es-PE" sz="2000" b="1" baseline="0" dirty="0" smtClean="0"/>
                        <a:t> DEFICIENTES</a:t>
                      </a:r>
                      <a:endParaRPr lang="es-PE" sz="2000" b="1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827584" y="328755"/>
            <a:ext cx="76328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DIAGNOSTICOS DE </a:t>
            </a:r>
            <a:r>
              <a:rPr lang="es-P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ENFERMERIA</a:t>
            </a:r>
            <a:endParaRPr lang="es-P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8" t="28333" r="20625" b="35894"/>
          <a:stretch/>
        </p:blipFill>
        <p:spPr bwMode="auto">
          <a:xfrm>
            <a:off x="3347864" y="1628800"/>
            <a:ext cx="5464426" cy="341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25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629394" y="498217"/>
            <a:ext cx="761501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E" sz="3200" b="1" dirty="0" smtClean="0">
                <a:solidFill>
                  <a:srgbClr val="FF0000"/>
                </a:solidFill>
              </a:rPr>
              <a:t>INFORMACIÓN PREVIA AL PACIENTE </a:t>
            </a:r>
          </a:p>
        </p:txBody>
      </p:sp>
      <p:pic>
        <p:nvPicPr>
          <p:cNvPr id="79876" name="Picture 4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8" t="28333" r="20625" b="32222"/>
          <a:stretch/>
        </p:blipFill>
        <p:spPr bwMode="auto">
          <a:xfrm>
            <a:off x="629394" y="1462460"/>
            <a:ext cx="7615014" cy="524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04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ANSIEDAD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628800"/>
            <a:ext cx="4320480" cy="4896544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sz="2800" dirty="0" smtClean="0">
                <a:latin typeface="Times New Roman" pitchFamily="18" charset="0"/>
                <a:cs typeface="Times New Roman" pitchFamily="18" charset="0"/>
              </a:rPr>
              <a:t>El cuidado del ambiente y del entorno </a:t>
            </a:r>
            <a:r>
              <a:rPr lang="es-E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reduciendo: alarmas, ruidos, tono de las conversaciones. </a:t>
            </a:r>
          </a:p>
          <a:p>
            <a:pPr eaLnBrk="1" hangingPunct="1">
              <a:lnSpc>
                <a:spcPct val="90000"/>
              </a:lnSpc>
            </a:pPr>
            <a:r>
              <a:rPr lang="es-ES" sz="2800" b="1" dirty="0" smtClean="0">
                <a:latin typeface="Times New Roman" pitchFamily="18" charset="0"/>
                <a:cs typeface="Times New Roman" pitchFamily="18" charset="0"/>
              </a:rPr>
              <a:t>Favorezca la visita de familiares, </a:t>
            </a:r>
            <a:r>
              <a:rPr lang="es-E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eduque al familiar y/o al cuidador. Distractores.</a:t>
            </a:r>
          </a:p>
          <a:p>
            <a:pPr eaLnBrk="1" hangingPunct="1">
              <a:lnSpc>
                <a:spcPct val="90000"/>
              </a:lnSpc>
            </a:pPr>
            <a:r>
              <a:rPr lang="es-ES" sz="2800" dirty="0" smtClean="0">
                <a:latin typeface="Times New Roman" pitchFamily="18" charset="0"/>
                <a:cs typeface="Times New Roman" pitchFamily="18" charset="0"/>
              </a:rPr>
              <a:t>Refuerce la colaboración, mediante </a:t>
            </a:r>
            <a:r>
              <a:rPr lang="es-E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premios (niños) </a:t>
            </a:r>
            <a:r>
              <a:rPr lang="es-ES" sz="2800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s-ES" sz="2800" b="1" dirty="0" smtClean="0">
                <a:latin typeface="Times New Roman" pitchFamily="18" charset="0"/>
                <a:cs typeface="Times New Roman" pitchFamily="18" charset="0"/>
              </a:rPr>
              <a:t>frases de ánimo.</a:t>
            </a:r>
          </a:p>
        </p:txBody>
      </p:sp>
      <p:pic>
        <p:nvPicPr>
          <p:cNvPr id="4" name="Picture 11" descr="ayudas que dan tranquilid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67239"/>
            <a:ext cx="4248472" cy="291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24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s-PE" b="1" dirty="0" smtClean="0"/>
              <a:t>Definición </a:t>
            </a:r>
            <a:r>
              <a:rPr lang="es-PE" sz="3600" dirty="0" smtClean="0"/>
              <a:t/>
            </a:r>
            <a:br>
              <a:rPr lang="es-PE" sz="3600" dirty="0" smtClean="0"/>
            </a:br>
            <a:r>
              <a:rPr lang="es-PE" sz="3600" b="1" dirty="0" smtClean="0">
                <a:solidFill>
                  <a:srgbClr val="FF0000"/>
                </a:solidFill>
              </a:rPr>
              <a:t>Ventilación </a:t>
            </a:r>
            <a:r>
              <a:rPr lang="es-PE" sz="3600" b="1" dirty="0">
                <a:solidFill>
                  <a:srgbClr val="FF0000"/>
                </a:solidFill>
              </a:rPr>
              <a:t>Mecánica No Invasiva (VMNI)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292080" y="1844824"/>
            <a:ext cx="3384376" cy="45259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E" dirty="0"/>
              <a:t>M</a:t>
            </a:r>
            <a:r>
              <a:rPr lang="es-PE" dirty="0" smtClean="0"/>
              <a:t>odalidad </a:t>
            </a:r>
            <a:r>
              <a:rPr lang="es-PE" dirty="0"/>
              <a:t>de </a:t>
            </a:r>
            <a:r>
              <a:rPr lang="es-PE" b="1" dirty="0">
                <a:solidFill>
                  <a:srgbClr val="FF0000"/>
                </a:solidFill>
              </a:rPr>
              <a:t>soporte</a:t>
            </a:r>
            <a:r>
              <a:rPr lang="es-PE" dirty="0"/>
              <a:t> ventilatorio a través de una </a:t>
            </a:r>
            <a:r>
              <a:rPr lang="es-PE" dirty="0" err="1" smtClean="0"/>
              <a:t>interfase</a:t>
            </a:r>
            <a:r>
              <a:rPr lang="es-PE" dirty="0" smtClean="0"/>
              <a:t> </a:t>
            </a:r>
            <a:r>
              <a:rPr lang="es-PE" b="1" dirty="0" smtClean="0">
                <a:solidFill>
                  <a:srgbClr val="FF0000"/>
                </a:solidFill>
              </a:rPr>
              <a:t>con </a:t>
            </a:r>
            <a:r>
              <a:rPr lang="es-PE" b="1" dirty="0">
                <a:solidFill>
                  <a:srgbClr val="FF0000"/>
                </a:solidFill>
              </a:rPr>
              <a:t>presión positiva</a:t>
            </a:r>
            <a:r>
              <a:rPr lang="es-PE" dirty="0"/>
              <a:t> </a:t>
            </a:r>
            <a:r>
              <a:rPr lang="es-PE" dirty="0" smtClean="0"/>
              <a:t>que </a:t>
            </a:r>
            <a:r>
              <a:rPr lang="es-PE" b="1" dirty="0"/>
              <a:t>no precisa </a:t>
            </a:r>
            <a:r>
              <a:rPr lang="es-PE" dirty="0"/>
              <a:t>de intubación endotraqueal </a:t>
            </a:r>
            <a:r>
              <a:rPr lang="es-PE" b="1" dirty="0">
                <a:solidFill>
                  <a:srgbClr val="FF0000"/>
                </a:solidFill>
              </a:rPr>
              <a:t>(</a:t>
            </a:r>
            <a:r>
              <a:rPr lang="es-PE" b="1" dirty="0" smtClean="0">
                <a:solidFill>
                  <a:srgbClr val="FF0000"/>
                </a:solidFill>
              </a:rPr>
              <a:t>IET)</a:t>
            </a:r>
            <a:r>
              <a:rPr lang="es-PE" dirty="0"/>
              <a:t>.</a:t>
            </a:r>
          </a:p>
        </p:txBody>
      </p:sp>
      <p:grpSp>
        <p:nvGrpSpPr>
          <p:cNvPr id="7" name="6 Grupo"/>
          <p:cNvGrpSpPr/>
          <p:nvPr/>
        </p:nvGrpSpPr>
        <p:grpSpPr>
          <a:xfrm>
            <a:off x="406632" y="2436889"/>
            <a:ext cx="4595210" cy="2584806"/>
            <a:chOff x="406632" y="2436889"/>
            <a:chExt cx="4595210" cy="2584806"/>
          </a:xfrm>
        </p:grpSpPr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632" y="2436889"/>
              <a:ext cx="4595210" cy="2584806"/>
            </a:xfrm>
            <a:prstGeom prst="rect">
              <a:avLst/>
            </a:prstGeom>
          </p:spPr>
        </p:pic>
        <p:sp>
          <p:nvSpPr>
            <p:cNvPr id="6" name="5 Decisión"/>
            <p:cNvSpPr/>
            <p:nvPr/>
          </p:nvSpPr>
          <p:spPr>
            <a:xfrm rot="19309549">
              <a:off x="2598585" y="2540737"/>
              <a:ext cx="432048" cy="288032"/>
            </a:xfrm>
            <a:prstGeom prst="flowChartDecision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118197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7122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LIMPIEZA INEFICAZ DE LA VÍA AÉREA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556792"/>
            <a:ext cx="4258816" cy="5158356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2200" b="1" dirty="0" smtClean="0">
                <a:solidFill>
                  <a:srgbClr val="C00000"/>
                </a:solidFill>
              </a:rPr>
              <a:t>Permeabilice la vía aérea</a:t>
            </a:r>
            <a:r>
              <a:rPr lang="es-ES" sz="2200" dirty="0" smtClean="0"/>
              <a:t>:  aspiración de secreciones, </a:t>
            </a:r>
            <a:r>
              <a:rPr lang="es-ES" sz="2200" b="1" dirty="0" smtClean="0">
                <a:solidFill>
                  <a:srgbClr val="C00000"/>
                </a:solidFill>
              </a:rPr>
              <a:t>humidifique secreciones. Tos eficaz</a:t>
            </a:r>
          </a:p>
          <a:p>
            <a:pPr eaLnBrk="1" hangingPunct="1"/>
            <a:r>
              <a:rPr lang="es-ES" sz="2200" b="1" dirty="0" smtClean="0">
                <a:solidFill>
                  <a:srgbClr val="C00000"/>
                </a:solidFill>
              </a:rPr>
              <a:t>Evalúe </a:t>
            </a:r>
            <a:r>
              <a:rPr lang="es-ES" sz="2200" dirty="0" smtClean="0"/>
              <a:t>el funcionamiento del </a:t>
            </a:r>
            <a:r>
              <a:rPr lang="es-ES" sz="2200" b="1" dirty="0" smtClean="0">
                <a:solidFill>
                  <a:srgbClr val="C00000"/>
                </a:solidFill>
              </a:rPr>
              <a:t>ventilador mecánico</a:t>
            </a:r>
            <a:r>
              <a:rPr lang="es-ES" sz="2200" dirty="0" smtClean="0"/>
              <a:t>.</a:t>
            </a:r>
          </a:p>
          <a:p>
            <a:pPr eaLnBrk="1" hangingPunct="1"/>
            <a:r>
              <a:rPr lang="es-ES" sz="2200" b="1" dirty="0" smtClean="0">
                <a:solidFill>
                  <a:srgbClr val="C00000"/>
                </a:solidFill>
              </a:rPr>
              <a:t>Ajuste la mascarilla </a:t>
            </a:r>
            <a:r>
              <a:rPr lang="es-ES" sz="2200" dirty="0" smtClean="0"/>
              <a:t>para evitar o corregir las fugas excesivas. </a:t>
            </a:r>
            <a:endParaRPr lang="es-ES" sz="2200" b="1" dirty="0" smtClean="0">
              <a:solidFill>
                <a:srgbClr val="C00000"/>
              </a:solidFill>
            </a:endParaRPr>
          </a:p>
          <a:p>
            <a:pPr eaLnBrk="1" hangingPunct="1"/>
            <a:r>
              <a:rPr lang="es-ES" sz="2200" b="1" dirty="0" smtClean="0">
                <a:solidFill>
                  <a:srgbClr val="C00000"/>
                </a:solidFill>
              </a:rPr>
              <a:t>Retire  prótesis u otros </a:t>
            </a:r>
            <a:r>
              <a:rPr lang="es-ES" sz="2200" dirty="0" smtClean="0"/>
              <a:t>(chupón).</a:t>
            </a:r>
            <a:endParaRPr lang="es-ES" sz="2200" b="1" dirty="0" smtClean="0">
              <a:solidFill>
                <a:srgbClr val="C00000"/>
              </a:solidFill>
            </a:endParaRPr>
          </a:p>
          <a:p>
            <a:pPr eaLnBrk="1" hangingPunct="1"/>
            <a:r>
              <a:rPr lang="es-ES" sz="2200" b="1" dirty="0" smtClean="0">
                <a:solidFill>
                  <a:srgbClr val="C00000"/>
                </a:solidFill>
              </a:rPr>
              <a:t>Prevención</a:t>
            </a:r>
            <a:r>
              <a:rPr lang="es-ES" sz="2200" dirty="0" smtClean="0"/>
              <a:t> y alivio de la </a:t>
            </a:r>
            <a:r>
              <a:rPr lang="es-ES" sz="2200" b="1" dirty="0" smtClean="0">
                <a:solidFill>
                  <a:srgbClr val="C00000"/>
                </a:solidFill>
              </a:rPr>
              <a:t>distensión abdominal: vómitos</a:t>
            </a:r>
          </a:p>
          <a:p>
            <a:pPr eaLnBrk="1" hangingPunct="1"/>
            <a:endParaRPr lang="es-ES" sz="2200" dirty="0" smtClean="0"/>
          </a:p>
          <a:p>
            <a:pPr eaLnBrk="1" hangingPunct="1"/>
            <a:endParaRPr lang="es-ES" sz="2200" dirty="0" smtClean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36911"/>
            <a:ext cx="4248472" cy="238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6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1066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DÉFICIT DE AUTOCUIDADO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340768"/>
            <a:ext cx="4320480" cy="5400600"/>
          </a:xfrm>
          <a:solidFill>
            <a:schemeClr val="bg1"/>
          </a:solidFill>
        </p:spPr>
        <p:txBody>
          <a:bodyPr/>
          <a:lstStyle/>
          <a:p>
            <a:pPr marL="0" indent="0" eaLnBrk="1" hangingPunct="1">
              <a:buNone/>
            </a:pPr>
            <a:r>
              <a:rPr lang="es-ES" sz="2400" b="1" dirty="0" smtClean="0"/>
              <a:t>Programe pausas </a:t>
            </a:r>
            <a:r>
              <a:rPr lang="es-ES" sz="2400" dirty="0" smtClean="0"/>
              <a:t>:</a:t>
            </a:r>
          </a:p>
          <a:p>
            <a:pPr eaLnBrk="1" hangingPunct="1"/>
            <a:r>
              <a:rPr lang="es-ES" sz="2400" b="1" dirty="0" smtClean="0"/>
              <a:t>Posición:</a:t>
            </a:r>
            <a:r>
              <a:rPr lang="es-ES" sz="2400" dirty="0" smtClean="0"/>
              <a:t> </a:t>
            </a:r>
            <a:r>
              <a:rPr lang="es-ES" sz="2400" b="1" dirty="0" err="1" smtClean="0">
                <a:solidFill>
                  <a:srgbClr val="C00000"/>
                </a:solidFill>
              </a:rPr>
              <a:t>semi</a:t>
            </a:r>
            <a:r>
              <a:rPr lang="es-ES" sz="2400" b="1" dirty="0" smtClean="0">
                <a:solidFill>
                  <a:srgbClr val="C00000"/>
                </a:solidFill>
              </a:rPr>
              <a:t>-sentado (45º) </a:t>
            </a:r>
          </a:p>
          <a:p>
            <a:pPr eaLnBrk="1" hangingPunct="1"/>
            <a:r>
              <a:rPr lang="es-ES" sz="2400" b="1" dirty="0" smtClean="0">
                <a:solidFill>
                  <a:srgbClr val="C00000"/>
                </a:solidFill>
              </a:rPr>
              <a:t>Alimentación, limpieza e higiene, aspiración de secreciones, medicación y curaciones. </a:t>
            </a:r>
          </a:p>
          <a:p>
            <a:pPr eaLnBrk="1" hangingPunct="1"/>
            <a:r>
              <a:rPr lang="es-ES" sz="2400" b="1" dirty="0" smtClean="0"/>
              <a:t>20 ó 30 minutos cada 4 ò 6 horas</a:t>
            </a:r>
            <a:r>
              <a:rPr lang="es-ES" sz="2400" dirty="0" smtClean="0"/>
              <a:t>; pausas </a:t>
            </a:r>
            <a:r>
              <a:rPr lang="es-ES" sz="2400" b="1" dirty="0" smtClean="0">
                <a:solidFill>
                  <a:srgbClr val="C00000"/>
                </a:solidFill>
              </a:rPr>
              <a:t>de 5 a 15 minutos </a:t>
            </a:r>
            <a:r>
              <a:rPr lang="es-ES" sz="2400" b="1" dirty="0" smtClean="0"/>
              <a:t>según la tolerancia del paciente. </a:t>
            </a:r>
            <a:r>
              <a:rPr lang="es-ES" sz="2400" dirty="0" smtClean="0"/>
              <a:t> </a:t>
            </a:r>
          </a:p>
          <a:p>
            <a:pPr eaLnBrk="1" hangingPunct="1"/>
            <a:r>
              <a:rPr lang="es-ES" sz="2400" b="1" dirty="0" smtClean="0">
                <a:solidFill>
                  <a:srgbClr val="C00000"/>
                </a:solidFill>
              </a:rPr>
              <a:t>Proporcione confort. </a:t>
            </a:r>
          </a:p>
          <a:p>
            <a:pPr eaLnBrk="1" hangingPunct="1"/>
            <a:endParaRPr lang="es-ES" sz="2400" dirty="0" smtClean="0"/>
          </a:p>
        </p:txBody>
      </p:sp>
      <p:pic>
        <p:nvPicPr>
          <p:cNvPr id="120836" name="Picture 4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b="7193"/>
          <a:stretch/>
        </p:blipFill>
        <p:spPr bwMode="auto">
          <a:xfrm>
            <a:off x="4781128" y="2060848"/>
            <a:ext cx="3946513" cy="299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41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43528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POTENCIAL DETERIORO DE LA INTEGRIDAD CUTANEA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628800"/>
            <a:ext cx="4536876" cy="5084762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2400" b="1" dirty="0" smtClean="0">
                <a:solidFill>
                  <a:srgbClr val="FF0000"/>
                </a:solidFill>
              </a:rPr>
              <a:t>Proteger las zonas de la cara: </a:t>
            </a:r>
            <a:r>
              <a:rPr lang="es-ES" sz="2400" dirty="0" smtClean="0"/>
              <a:t>presión continua de la mascarilla o cintas del arnés, </a:t>
            </a:r>
            <a:r>
              <a:rPr lang="es-ES" sz="2400" dirty="0" smtClean="0">
                <a:solidFill>
                  <a:srgbClr val="FF0000"/>
                </a:solidFill>
              </a:rPr>
              <a:t>( raíz nasal </a:t>
            </a:r>
            <a:r>
              <a:rPr lang="es-ES" sz="2400" dirty="0" smtClean="0"/>
              <a:t>y la </a:t>
            </a:r>
            <a:r>
              <a:rPr lang="es-ES" sz="2400" dirty="0" smtClean="0">
                <a:solidFill>
                  <a:srgbClr val="FF0000"/>
                </a:solidFill>
              </a:rPr>
              <a:t>zona frontal</a:t>
            </a:r>
            <a:r>
              <a:rPr lang="es-ES" sz="2400" dirty="0" smtClean="0"/>
              <a:t>.)</a:t>
            </a:r>
          </a:p>
          <a:p>
            <a:pPr eaLnBrk="1" hangingPunct="1"/>
            <a:r>
              <a:rPr lang="es-ES" sz="2400" dirty="0" smtClean="0"/>
              <a:t>Use </a:t>
            </a:r>
            <a:r>
              <a:rPr lang="es-ES" sz="2400" b="1" dirty="0" smtClean="0">
                <a:solidFill>
                  <a:srgbClr val="FF0000"/>
                </a:solidFill>
              </a:rPr>
              <a:t>protector cutáneo</a:t>
            </a:r>
            <a:r>
              <a:rPr lang="es-ES" sz="2400" dirty="0" smtClean="0"/>
              <a:t>, </a:t>
            </a:r>
            <a:r>
              <a:rPr lang="es-ES" sz="2400" b="1" dirty="0" smtClean="0">
                <a:solidFill>
                  <a:srgbClr val="FF0000"/>
                </a:solidFill>
              </a:rPr>
              <a:t>apósitos hidrocoloides </a:t>
            </a:r>
            <a:r>
              <a:rPr lang="es-ES" sz="2400" dirty="0" smtClean="0"/>
              <a:t>de efecto suave. Hidrate la piel de la cara. </a:t>
            </a:r>
          </a:p>
          <a:p>
            <a:pPr eaLnBrk="1" hangingPunct="1"/>
            <a:r>
              <a:rPr lang="es-ES" sz="2400" dirty="0" smtClean="0"/>
              <a:t>Programe descansos breves (</a:t>
            </a:r>
            <a:r>
              <a:rPr lang="es-ES" sz="2400" dirty="0" err="1" smtClean="0"/>
              <a:t>ej</a:t>
            </a:r>
            <a:r>
              <a:rPr lang="es-ES" sz="2400" dirty="0" smtClean="0"/>
              <a:t> 1 minuto cada hora) para aliviar la presión, masajes a la zona para favorecer la circulación. </a:t>
            </a:r>
          </a:p>
        </p:txBody>
      </p:sp>
      <p:grpSp>
        <p:nvGrpSpPr>
          <p:cNvPr id="10" name="9 Grupo"/>
          <p:cNvGrpSpPr/>
          <p:nvPr/>
        </p:nvGrpSpPr>
        <p:grpSpPr>
          <a:xfrm>
            <a:off x="4916275" y="1639612"/>
            <a:ext cx="3529846" cy="1961927"/>
            <a:chOff x="4916275" y="1639612"/>
            <a:chExt cx="3529846" cy="1961927"/>
          </a:xfrm>
        </p:grpSpPr>
        <p:pic>
          <p:nvPicPr>
            <p:cNvPr id="2" name="1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471" b="31264"/>
            <a:stretch/>
          </p:blipFill>
          <p:spPr>
            <a:xfrm>
              <a:off x="4916275" y="1639612"/>
              <a:ext cx="3529846" cy="1961927"/>
            </a:xfrm>
            <a:prstGeom prst="rect">
              <a:avLst/>
            </a:prstGeom>
          </p:spPr>
        </p:pic>
        <p:cxnSp>
          <p:nvCxnSpPr>
            <p:cNvPr id="4" name="3 Conector recto de flecha"/>
            <p:cNvCxnSpPr/>
            <p:nvPr/>
          </p:nvCxnSpPr>
          <p:spPr>
            <a:xfrm flipH="1">
              <a:off x="6627700" y="2243551"/>
              <a:ext cx="46732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7 CuadroTexto"/>
            <p:cNvSpPr txBox="1"/>
            <p:nvPr/>
          </p:nvSpPr>
          <p:spPr>
            <a:xfrm>
              <a:off x="7296715" y="1964675"/>
              <a:ext cx="93610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PE" b="1" dirty="0" smtClean="0">
                  <a:solidFill>
                    <a:srgbClr val="FF0000"/>
                  </a:solidFill>
                </a:rPr>
                <a:t>Raíz nasal</a:t>
              </a:r>
              <a:endParaRPr lang="es-PE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62" b="44329"/>
          <a:stretch/>
        </p:blipFill>
        <p:spPr>
          <a:xfrm>
            <a:off x="5529176" y="3789040"/>
            <a:ext cx="2664372" cy="286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6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8"/>
          <p:cNvSpPr txBox="1">
            <a:spLocks noChangeArrowheads="1"/>
          </p:cNvSpPr>
          <p:nvPr/>
        </p:nvSpPr>
        <p:spPr bwMode="auto">
          <a:xfrm>
            <a:off x="668196" y="173958"/>
            <a:ext cx="7777162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ULCERAS Y EROSIONES POR PRESION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611188" y="3455316"/>
            <a:ext cx="3552876" cy="3144506"/>
            <a:chOff x="46848" y="1941920"/>
            <a:chExt cx="3312740" cy="3262193"/>
          </a:xfrm>
        </p:grpSpPr>
        <p:pic>
          <p:nvPicPr>
            <p:cNvPr id="54274" name="Picture 4" descr="vmni007 00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8" y="1941920"/>
              <a:ext cx="3312740" cy="3262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75" name="Rectangle 6"/>
            <p:cNvSpPr>
              <a:spLocks noChangeArrowheads="1"/>
            </p:cNvSpPr>
            <p:nvPr/>
          </p:nvSpPr>
          <p:spPr bwMode="auto">
            <a:xfrm rot="21089166">
              <a:off x="1031348" y="2865997"/>
              <a:ext cx="1684912" cy="476046"/>
            </a:xfrm>
            <a:prstGeom prst="rect">
              <a:avLst/>
            </a:prstGeom>
            <a:solidFill>
              <a:srgbClr val="00206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400" b="1" dirty="0" smtClean="0">
                  <a:solidFill>
                    <a:srgbClr val="FFFFFF"/>
                  </a:solidFill>
                </a:rPr>
                <a:t>APOSITO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400" b="1" dirty="0" smtClean="0">
                  <a:solidFill>
                    <a:srgbClr val="FFFFFF"/>
                  </a:solidFill>
                </a:rPr>
                <a:t>HIDROCOLOIDE</a:t>
              </a:r>
            </a:p>
          </p:txBody>
        </p:sp>
        <p:sp>
          <p:nvSpPr>
            <p:cNvPr id="54277" name="Line 10"/>
            <p:cNvSpPr>
              <a:spLocks noChangeShapeType="1"/>
            </p:cNvSpPr>
            <p:nvPr/>
          </p:nvSpPr>
          <p:spPr bwMode="auto">
            <a:xfrm flipH="1">
              <a:off x="1435946" y="3250696"/>
              <a:ext cx="288131" cy="53975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PE" smtClean="0">
                <a:solidFill>
                  <a:srgbClr val="000000"/>
                </a:solidFill>
              </a:endParaRPr>
            </a:p>
          </p:txBody>
        </p:sp>
        <p:sp>
          <p:nvSpPr>
            <p:cNvPr id="54278" name="Line 11"/>
            <p:cNvSpPr>
              <a:spLocks noChangeShapeType="1"/>
            </p:cNvSpPr>
            <p:nvPr/>
          </p:nvSpPr>
          <p:spPr bwMode="auto">
            <a:xfrm>
              <a:off x="2112586" y="3233977"/>
              <a:ext cx="311236" cy="678077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PE" smtClean="0">
                <a:solidFill>
                  <a:srgbClr val="000000"/>
                </a:solidFill>
              </a:endParaRPr>
            </a:p>
          </p:txBody>
        </p:sp>
        <p:sp>
          <p:nvSpPr>
            <p:cNvPr id="54279" name="Line 12"/>
            <p:cNvSpPr>
              <a:spLocks noChangeShapeType="1"/>
            </p:cNvSpPr>
            <p:nvPr/>
          </p:nvSpPr>
          <p:spPr bwMode="auto">
            <a:xfrm flipV="1">
              <a:off x="1724077" y="2211379"/>
              <a:ext cx="127657" cy="525844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PE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6" r="20693"/>
          <a:stretch/>
        </p:blipFill>
        <p:spPr>
          <a:xfrm>
            <a:off x="698846" y="1052735"/>
            <a:ext cx="4724585" cy="2229123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4579817" y="3845342"/>
            <a:ext cx="3958011" cy="2783626"/>
            <a:chOff x="4579817" y="3845342"/>
            <a:chExt cx="3958011" cy="2783626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703" b="30649"/>
            <a:stretch/>
          </p:blipFill>
          <p:spPr>
            <a:xfrm>
              <a:off x="4579817" y="3845342"/>
              <a:ext cx="3888581" cy="2783626"/>
            </a:xfrm>
            <a:prstGeom prst="rect">
              <a:avLst/>
            </a:prstGeom>
          </p:spPr>
        </p:pic>
        <p:sp>
          <p:nvSpPr>
            <p:cNvPr id="5" name="4 CuadroTexto"/>
            <p:cNvSpPr txBox="1"/>
            <p:nvPr/>
          </p:nvSpPr>
          <p:spPr>
            <a:xfrm rot="1853609">
              <a:off x="6734096" y="4200923"/>
              <a:ext cx="1803732" cy="646331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PE" sz="1200" b="1" dirty="0" smtClean="0">
                  <a:solidFill>
                    <a:srgbClr val="FFFFFF"/>
                  </a:solidFill>
                </a:rPr>
                <a:t>PARCHE HIDROCOLOIDE ULTRAFINO</a:t>
              </a:r>
            </a:p>
          </p:txBody>
        </p:sp>
      </p:grpSp>
      <p:pic>
        <p:nvPicPr>
          <p:cNvPr id="12" name="Picture 4" descr="ulceras y erosiones por pres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85796"/>
            <a:ext cx="1983842" cy="259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00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8"/>
          <a:stretch/>
        </p:blipFill>
        <p:spPr bwMode="auto">
          <a:xfrm>
            <a:off x="1920022" y="1095117"/>
            <a:ext cx="4968552" cy="264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021098"/>
            <a:ext cx="4420868" cy="248673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1" b="22529"/>
          <a:stretch/>
        </p:blipFill>
        <p:spPr>
          <a:xfrm>
            <a:off x="597746" y="3910007"/>
            <a:ext cx="2619915" cy="2708920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457200" y="274638"/>
            <a:ext cx="8229600" cy="70609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PREPARACIÓN DE LA PIEL </a:t>
            </a:r>
            <a:endParaRPr lang="es-PE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69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5177" y="116632"/>
            <a:ext cx="8229600" cy="85010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PE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PREPARACIÓN DE LA PIEL </a:t>
            </a:r>
            <a:endParaRPr lang="es-PE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4" b="17931"/>
          <a:stretch/>
        </p:blipFill>
        <p:spPr>
          <a:xfrm>
            <a:off x="7053163" y="4031262"/>
            <a:ext cx="2078365" cy="280483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" b="22988"/>
          <a:stretch/>
        </p:blipFill>
        <p:spPr>
          <a:xfrm>
            <a:off x="7171578" y="1195902"/>
            <a:ext cx="1841537" cy="2735238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6" r="14904" b="10345"/>
          <a:stretch/>
        </p:blipFill>
        <p:spPr>
          <a:xfrm>
            <a:off x="5398707" y="4079141"/>
            <a:ext cx="1654458" cy="2804836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b="23856"/>
          <a:stretch/>
        </p:blipFill>
        <p:spPr>
          <a:xfrm>
            <a:off x="1756070" y="4073941"/>
            <a:ext cx="1825177" cy="2810035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b="29196"/>
          <a:stretch/>
        </p:blipFill>
        <p:spPr>
          <a:xfrm>
            <a:off x="-40479" y="4060485"/>
            <a:ext cx="1848909" cy="2775612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7"/>
          <a:stretch/>
        </p:blipFill>
        <p:spPr>
          <a:xfrm>
            <a:off x="3581247" y="1195902"/>
            <a:ext cx="1736267" cy="2720034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51"/>
          <a:stretch/>
        </p:blipFill>
        <p:spPr>
          <a:xfrm>
            <a:off x="91675" y="1142929"/>
            <a:ext cx="1880657" cy="2811411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" b="20797"/>
          <a:stretch/>
        </p:blipFill>
        <p:spPr>
          <a:xfrm>
            <a:off x="3581247" y="4076833"/>
            <a:ext cx="1817460" cy="2807144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b="20490"/>
          <a:stretch/>
        </p:blipFill>
        <p:spPr>
          <a:xfrm>
            <a:off x="5317514" y="1188300"/>
            <a:ext cx="1854064" cy="2727636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73" y="1142929"/>
            <a:ext cx="1607474" cy="27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2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vmni007 009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112107" cy="498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83568" y="332655"/>
            <a:ext cx="806489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VENTILACIÓN MECANICA NO INVASIVA CUIDADOS DE LA PIEL </a:t>
            </a:r>
            <a:endParaRPr lang="es-P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83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179512" y="1052735"/>
            <a:ext cx="8568952" cy="5705414"/>
            <a:chOff x="179512" y="1052735"/>
            <a:chExt cx="8568952" cy="570541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76" r="12008" b="3517"/>
            <a:stretch/>
          </p:blipFill>
          <p:spPr bwMode="auto">
            <a:xfrm>
              <a:off x="179512" y="1052736"/>
              <a:ext cx="4104456" cy="29419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4" t="6826" r="11679" b="8386"/>
            <a:stretch/>
          </p:blipFill>
          <p:spPr bwMode="auto">
            <a:xfrm>
              <a:off x="4377060" y="1052735"/>
              <a:ext cx="4371403" cy="2828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2" r="12321"/>
            <a:stretch/>
          </p:blipFill>
          <p:spPr bwMode="auto">
            <a:xfrm>
              <a:off x="179512" y="4011508"/>
              <a:ext cx="4104456" cy="2746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2" r="11946" b="8311"/>
            <a:stretch/>
          </p:blipFill>
          <p:spPr bwMode="auto">
            <a:xfrm>
              <a:off x="4349458" y="3929201"/>
              <a:ext cx="4399006" cy="28289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2 CuadroTexto"/>
          <p:cNvSpPr txBox="1"/>
          <p:nvPr/>
        </p:nvSpPr>
        <p:spPr>
          <a:xfrm>
            <a:off x="1619672" y="260648"/>
            <a:ext cx="59766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3600" b="1" dirty="0">
                <a:solidFill>
                  <a:srgbClr val="FF0000"/>
                </a:solidFill>
                <a:hlinkClick r:id="rId6"/>
              </a:rPr>
              <a:t>Manejo y Cuidados del CPAP</a:t>
            </a:r>
            <a:endParaRPr lang="es-PE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4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4375" t="14166" r="25468" b="12500"/>
          <a:stretch>
            <a:fillRect/>
          </a:stretch>
        </p:blipFill>
        <p:spPr bwMode="auto">
          <a:xfrm>
            <a:off x="714348" y="214290"/>
            <a:ext cx="7643866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5072066" y="1285860"/>
            <a:ext cx="3500462" cy="53553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E" b="1" dirty="0" smtClean="0">
                <a:solidFill>
                  <a:srgbClr val="C00000"/>
                </a:solidFill>
              </a:rPr>
              <a:t>Proteger la piel del puente nasal con apósitos de espuma de poliuretano y adhesivo de silicona (para disminuir la presión y la fricción) o apósitos </a:t>
            </a:r>
            <a:r>
              <a:rPr lang="es-PE" b="1" dirty="0" err="1" smtClean="0">
                <a:solidFill>
                  <a:srgbClr val="C00000"/>
                </a:solidFill>
              </a:rPr>
              <a:t>hidrocoloides</a:t>
            </a:r>
            <a:r>
              <a:rPr lang="es-PE" b="1" dirty="0" smtClean="0">
                <a:solidFill>
                  <a:srgbClr val="C00000"/>
                </a:solidFill>
              </a:rPr>
              <a:t>, cuando solo hay riesgo de fricción, como es el caso de la máscara facial y las zonas de roce con el arnés. • Identificar con la escala </a:t>
            </a:r>
            <a:r>
              <a:rPr lang="es-PE" b="1" dirty="0" err="1" smtClean="0">
                <a:solidFill>
                  <a:srgbClr val="C00000"/>
                </a:solidFill>
              </a:rPr>
              <a:t>Braden</a:t>
            </a:r>
            <a:r>
              <a:rPr lang="es-PE" b="1" dirty="0" smtClean="0">
                <a:solidFill>
                  <a:srgbClr val="C00000"/>
                </a:solidFill>
              </a:rPr>
              <a:t> el riesgo de UPP en el ingreso y a intervalos regulares (o ante la presencia de algún cambio en el estado general del individuo). • Evaluar el estado de piel y mucosas a las 2-4 h de inicio de la VNI, coincidiendo con la valoración hemodinámica y respiratoria, para decidir si está siendo efectiva la terapia</a:t>
            </a:r>
            <a:endParaRPr lang="es-PE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37608"/>
            <a:ext cx="8229600" cy="90281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s-PE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MONITOREO</a:t>
            </a:r>
            <a:endParaRPr lang="es-PE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97" y="1267759"/>
            <a:ext cx="4513168" cy="2538656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9" y="1268760"/>
            <a:ext cx="4283968" cy="2409731"/>
          </a:xfrm>
          <a:prstGeom prst="rect">
            <a:avLst/>
          </a:prstGeom>
        </p:spPr>
      </p:pic>
      <p:pic>
        <p:nvPicPr>
          <p:cNvPr id="3074" name="Picture 2" descr="Resultado de imagen para gasometria arterial UCI PE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417" y="4023947"/>
            <a:ext cx="4704063" cy="264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gasometria arterial UCI PER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1" y="3806415"/>
            <a:ext cx="3818088" cy="286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10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PE" sz="5400" b="1" dirty="0" smtClean="0">
                <a:solidFill>
                  <a:srgbClr val="FF0000"/>
                </a:solidFill>
              </a:rPr>
              <a:t>OBJETIVOS</a:t>
            </a:r>
            <a:endParaRPr lang="es-PE" sz="5400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  <a:solidFill>
            <a:schemeClr val="bg1"/>
          </a:solidFill>
        </p:spPr>
        <p:txBody>
          <a:bodyPr/>
          <a:lstStyle/>
          <a:p>
            <a:r>
              <a:rPr lang="es-PE" b="1" dirty="0" smtClean="0"/>
              <a:t>Máxima comodidad y control de </a:t>
            </a:r>
            <a:r>
              <a:rPr lang="es-PE" b="1" dirty="0" smtClean="0">
                <a:solidFill>
                  <a:srgbClr val="C00000"/>
                </a:solidFill>
                <a:hlinkClick r:id="rId2" action="ppaction://hlinkfile"/>
              </a:rPr>
              <a:t>disnea</a:t>
            </a:r>
            <a:r>
              <a:rPr lang="es-PE" b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es-PE" b="1" dirty="0" smtClean="0"/>
              <a:t>Reducir</a:t>
            </a:r>
            <a:r>
              <a:rPr lang="es-PE" dirty="0" smtClean="0"/>
              <a:t> la </a:t>
            </a:r>
            <a:r>
              <a:rPr lang="es-PE" b="1" dirty="0" smtClean="0">
                <a:solidFill>
                  <a:srgbClr val="C00000"/>
                </a:solidFill>
              </a:rPr>
              <a:t>FR.</a:t>
            </a:r>
          </a:p>
          <a:p>
            <a:r>
              <a:rPr lang="es-PE" b="1" dirty="0" smtClean="0"/>
              <a:t>Reducir</a:t>
            </a:r>
            <a:r>
              <a:rPr lang="es-PE" dirty="0" smtClean="0"/>
              <a:t> el gasto </a:t>
            </a:r>
            <a:r>
              <a:rPr lang="es-PE" b="1" dirty="0" smtClean="0">
                <a:solidFill>
                  <a:srgbClr val="C00000"/>
                </a:solidFill>
              </a:rPr>
              <a:t>muscular  accesorio</a:t>
            </a:r>
            <a:r>
              <a:rPr lang="es-PE" dirty="0" smtClean="0"/>
              <a:t>.</a:t>
            </a:r>
          </a:p>
          <a:p>
            <a:r>
              <a:rPr lang="es-PE" b="1" dirty="0" smtClean="0"/>
              <a:t>Mejorar </a:t>
            </a:r>
            <a:r>
              <a:rPr lang="es-PE" dirty="0" smtClean="0"/>
              <a:t>el </a:t>
            </a:r>
            <a:r>
              <a:rPr lang="es-PE" b="1" dirty="0" smtClean="0">
                <a:solidFill>
                  <a:srgbClr val="C00000"/>
                </a:solidFill>
              </a:rPr>
              <a:t>intercambio de gases.</a:t>
            </a:r>
            <a:endParaRPr lang="es-PE" b="1" dirty="0">
              <a:solidFill>
                <a:srgbClr val="C00000"/>
              </a:solidFill>
            </a:endParaRPr>
          </a:p>
        </p:txBody>
      </p:sp>
      <p:pic>
        <p:nvPicPr>
          <p:cNvPr id="5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7" r="12343"/>
          <a:stretch/>
        </p:blipFill>
        <p:spPr bwMode="auto">
          <a:xfrm>
            <a:off x="4557395" y="2070856"/>
            <a:ext cx="4335085" cy="366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80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6" t="13934" r="42162" b="5864"/>
          <a:stretch/>
        </p:blipFill>
        <p:spPr bwMode="auto">
          <a:xfrm>
            <a:off x="2267744" y="836712"/>
            <a:ext cx="4320480" cy="57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23528" y="277816"/>
            <a:ext cx="86409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VENTILACIÓN MECÁNICA DEL ADULTO : </a:t>
            </a:r>
            <a:r>
              <a:rPr lang="es-PE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GUÍA DE </a:t>
            </a:r>
            <a:r>
              <a:rPr lang="es-PE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ENFERMERÍA</a:t>
            </a:r>
            <a:endParaRPr lang="es-PE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9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8" t="16879" r="43807" b="45965"/>
          <a:stretch/>
        </p:blipFill>
        <p:spPr bwMode="auto">
          <a:xfrm>
            <a:off x="251520" y="332656"/>
            <a:ext cx="866864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81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6" t="53213" r="42765" b="5864"/>
          <a:stretch/>
        </p:blipFill>
        <p:spPr bwMode="auto">
          <a:xfrm>
            <a:off x="204951" y="188640"/>
            <a:ext cx="8560677" cy="648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28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8849102" cy="497762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48665" y="188640"/>
            <a:ext cx="76328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5400" b="1" dirty="0" smtClean="0">
                <a:solidFill>
                  <a:srgbClr val="FF0000"/>
                </a:solidFill>
                <a:hlinkClick r:id="rId3"/>
              </a:rPr>
              <a:t>ENTRENAMIENTO VMNI</a:t>
            </a:r>
            <a:endParaRPr lang="es-PE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3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6897" r="7155" b="7816"/>
          <a:stretch/>
        </p:blipFill>
        <p:spPr bwMode="auto">
          <a:xfrm>
            <a:off x="107505" y="1340768"/>
            <a:ext cx="8856426" cy="5008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48665" y="188640"/>
            <a:ext cx="76328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5400" b="1" dirty="0" smtClean="0">
                <a:solidFill>
                  <a:srgbClr val="FF0000"/>
                </a:solidFill>
                <a:hlinkClick r:id="rId3"/>
              </a:rPr>
              <a:t>ENTRENAMIENTO VMNI</a:t>
            </a:r>
            <a:endParaRPr lang="es-PE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7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" t="3219" r="14009" b="10805"/>
          <a:stretch/>
        </p:blipFill>
        <p:spPr bwMode="auto">
          <a:xfrm>
            <a:off x="0" y="1268761"/>
            <a:ext cx="9144000" cy="560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48665" y="188640"/>
            <a:ext cx="76328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5400" b="1" dirty="0" smtClean="0">
                <a:solidFill>
                  <a:srgbClr val="FF0000"/>
                </a:solidFill>
                <a:hlinkClick r:id="rId3"/>
              </a:rPr>
              <a:t>ENTRENAMIENTO VMNI</a:t>
            </a:r>
            <a:endParaRPr lang="es-PE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4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2969" t="14166" r="22656" b="17500"/>
          <a:stretch>
            <a:fillRect/>
          </a:stretch>
        </p:blipFill>
        <p:spPr bwMode="auto">
          <a:xfrm>
            <a:off x="226479" y="357166"/>
            <a:ext cx="8792101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4643406" y="3000372"/>
            <a:ext cx="421487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E" b="1" dirty="0" smtClean="0">
                <a:solidFill>
                  <a:srgbClr val="FF0000"/>
                </a:solidFill>
              </a:rPr>
              <a:t>La utilización temprana de VMNI disminuye en un 70% la IOT en paciente pediátrico, el uso de protocolos y el inicio de VMNI aún está por esclarecerse y es necesario el entrenamiento del manejo de los sistemas de oxigenación con presión positiva no invasiva.</a:t>
            </a:r>
            <a:endParaRPr lang="es-PE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6875" t="12500" r="20312" b="10000"/>
          <a:stretch>
            <a:fillRect/>
          </a:stretch>
        </p:blipFill>
        <p:spPr bwMode="auto">
          <a:xfrm>
            <a:off x="0" y="214290"/>
            <a:ext cx="8955064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4857752" y="4429132"/>
            <a:ext cx="392909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E" sz="2000" b="1" dirty="0" smtClean="0">
                <a:solidFill>
                  <a:srgbClr val="FF0000"/>
                </a:solidFill>
              </a:rPr>
              <a:t>No se reportaron fallecidos en los enfermos tratados con VMNI y la estadía promedio en el servicio fue mayor en  los pacientes con fracaso de VMNI.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85720" y="6143644"/>
            <a:ext cx="455355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Rev </a:t>
            </a:r>
            <a:r>
              <a:rPr lang="en-US" dirty="0" err="1" smtClean="0">
                <a:solidFill>
                  <a:srgbClr val="FF0000"/>
                </a:solidFill>
              </a:rPr>
              <a:t>Esp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Patol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Torac</a:t>
            </a:r>
            <a:r>
              <a:rPr lang="en-US" dirty="0" smtClean="0">
                <a:solidFill>
                  <a:srgbClr val="FF0000"/>
                </a:solidFill>
              </a:rPr>
              <a:t> 2014; 26 (4): 225-231</a:t>
            </a:r>
            <a:endParaRPr lang="es-PE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5000" t="14166" r="13749" b="10000"/>
          <a:stretch>
            <a:fillRect/>
          </a:stretch>
        </p:blipFill>
        <p:spPr bwMode="auto">
          <a:xfrm>
            <a:off x="214282" y="285728"/>
            <a:ext cx="871543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528" r="15948" b="5747"/>
          <a:stretch/>
        </p:blipFill>
        <p:spPr bwMode="auto">
          <a:xfrm>
            <a:off x="395536" y="703241"/>
            <a:ext cx="8208912" cy="5944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827584" y="62516"/>
            <a:ext cx="7200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 smtClean="0">
                <a:solidFill>
                  <a:srgbClr val="C00000"/>
                </a:solidFill>
                <a:hlinkClick r:id="rId3"/>
              </a:rPr>
              <a:t>APPS :  ALGORITMO DE INICIO DE VMNI</a:t>
            </a:r>
            <a:endParaRPr lang="es-PE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43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  <a:solidFill>
            <a:schemeClr val="bg1"/>
          </a:solidFill>
        </p:spPr>
        <p:txBody>
          <a:bodyPr/>
          <a:lstStyle/>
          <a:p>
            <a:r>
              <a:rPr lang="es-PE" b="1" dirty="0" smtClean="0">
                <a:solidFill>
                  <a:srgbClr val="FF0000"/>
                </a:solidFill>
              </a:rPr>
              <a:t>EFECTOS SOBRE LA VENTILACIÓN</a:t>
            </a:r>
            <a:endParaRPr lang="es-PE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952836"/>
            <a:ext cx="3960440" cy="388843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PE" b="1" dirty="0" smtClean="0"/>
              <a:t>El </a:t>
            </a:r>
            <a:r>
              <a:rPr lang="es-PE" b="1" dirty="0"/>
              <a:t>aumento de la capacidad residual </a:t>
            </a:r>
            <a:r>
              <a:rPr lang="es-PE" b="1" dirty="0" smtClean="0"/>
              <a:t>funcional. (CFR)</a:t>
            </a:r>
          </a:p>
          <a:p>
            <a:r>
              <a:rPr lang="es-PE" b="1" dirty="0" smtClean="0">
                <a:solidFill>
                  <a:srgbClr val="FF0000"/>
                </a:solidFill>
              </a:rPr>
              <a:t>Recluta </a:t>
            </a:r>
            <a:r>
              <a:rPr lang="es-PE" b="1" dirty="0" err="1" smtClean="0">
                <a:solidFill>
                  <a:srgbClr val="FF0000"/>
                </a:solidFill>
              </a:rPr>
              <a:t>alveólos</a:t>
            </a:r>
            <a:r>
              <a:rPr lang="es-PE" b="1" dirty="0" smtClean="0">
                <a:solidFill>
                  <a:srgbClr val="FF0000"/>
                </a:solidFill>
              </a:rPr>
              <a:t> colapsados. </a:t>
            </a:r>
          </a:p>
          <a:p>
            <a:r>
              <a:rPr lang="es-PE" b="1" dirty="0" smtClean="0"/>
              <a:t>Mejora la relación V/Q, mejora la </a:t>
            </a:r>
            <a:r>
              <a:rPr lang="es-PE" b="1" dirty="0" err="1" smtClean="0"/>
              <a:t>PaFi</a:t>
            </a:r>
            <a:r>
              <a:rPr lang="es-PE" b="1" dirty="0"/>
              <a:t>.</a:t>
            </a:r>
          </a:p>
          <a:p>
            <a:pPr marL="0" indent="0">
              <a:buNone/>
            </a:pPr>
            <a:endParaRPr lang="es-PE" b="1" dirty="0"/>
          </a:p>
        </p:txBody>
      </p:sp>
      <p:pic>
        <p:nvPicPr>
          <p:cNvPr id="1026" name="Picture 2" descr="Alveolar Recruitment with Tzann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63"/>
          <a:stretch/>
        </p:blipFill>
        <p:spPr bwMode="auto">
          <a:xfrm>
            <a:off x="4532298" y="2420888"/>
            <a:ext cx="436018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11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4" t="14713" r="17758" b="46440"/>
          <a:stretch/>
        </p:blipFill>
        <p:spPr bwMode="auto">
          <a:xfrm>
            <a:off x="251520" y="656472"/>
            <a:ext cx="8390008" cy="27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123728" y="4400237"/>
            <a:ext cx="5832648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4000" b="1" dirty="0" smtClean="0">
                <a:solidFill>
                  <a:srgbClr val="C00000"/>
                </a:solidFill>
                <a:latin typeface="Algerian" pitchFamily="82" charset="0"/>
              </a:rPr>
              <a:t>MUCHAS  GRACIAS!!!</a:t>
            </a:r>
          </a:p>
          <a:p>
            <a:pPr algn="ctr"/>
            <a:r>
              <a:rPr lang="es-PE" sz="2800" b="1" dirty="0" smtClean="0">
                <a:solidFill>
                  <a:srgbClr val="C00000"/>
                </a:solidFill>
                <a:latin typeface="Algerian" pitchFamily="82" charset="0"/>
              </a:rPr>
              <a:t>Visite</a:t>
            </a:r>
            <a:r>
              <a:rPr lang="es-PE" sz="3600" b="1" dirty="0" smtClean="0">
                <a:solidFill>
                  <a:srgbClr val="C00000"/>
                </a:solidFill>
              </a:rPr>
              <a:t> : </a:t>
            </a:r>
            <a:r>
              <a:rPr lang="es-PE" sz="3600" b="1" dirty="0" smtClean="0">
                <a:solidFill>
                  <a:srgbClr val="C00000"/>
                </a:solidFill>
                <a:hlinkClick r:id="rId3"/>
              </a:rPr>
              <a:t>www.uciperu.com </a:t>
            </a:r>
            <a:endParaRPr lang="es-PE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3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s-PE" b="1" dirty="0" smtClean="0">
                <a:solidFill>
                  <a:srgbClr val="FF0000"/>
                </a:solidFill>
              </a:rPr>
              <a:t>MODOS VENTILATORIOS EN VMNI</a:t>
            </a:r>
            <a:endParaRPr lang="es-PE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700808"/>
            <a:ext cx="4402832" cy="4061048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s-PE" b="1" dirty="0" smtClean="0"/>
              <a:t>LOS MAS UTILIZADOS EN UCI</a:t>
            </a:r>
            <a:r>
              <a:rPr lang="es-PE" dirty="0" smtClean="0"/>
              <a:t>:</a:t>
            </a:r>
          </a:p>
          <a:p>
            <a:pPr marL="0" indent="0">
              <a:buNone/>
            </a:pPr>
            <a:r>
              <a:rPr lang="es-PE" b="1" dirty="0" smtClean="0">
                <a:solidFill>
                  <a:srgbClr val="FF0000"/>
                </a:solidFill>
              </a:rPr>
              <a:t>CPAP: </a:t>
            </a:r>
            <a:r>
              <a:rPr lang="es-PE" b="1" dirty="0" smtClean="0"/>
              <a:t>Mejora la PaO2</a:t>
            </a:r>
            <a:endParaRPr lang="es-PE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PE" b="1" dirty="0" smtClean="0">
                <a:solidFill>
                  <a:srgbClr val="FF0000"/>
                </a:solidFill>
              </a:rPr>
              <a:t>PS y BIPAP: </a:t>
            </a:r>
            <a:r>
              <a:rPr lang="es-PE" b="1" dirty="0" smtClean="0"/>
              <a:t>Mejora la actividad muscular inspiratoria y la hipoventilación</a:t>
            </a:r>
            <a:endParaRPr lang="es-PE" b="1" dirty="0" smtClean="0">
              <a:solidFill>
                <a:srgbClr val="FF0000"/>
              </a:solidFill>
            </a:endParaRPr>
          </a:p>
          <a:p>
            <a:endParaRPr lang="es-PE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492896"/>
            <a:ext cx="3312368" cy="20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1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29614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s-ES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s-ES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CPAP</a:t>
            </a:r>
            <a:r>
              <a:rPr lang="es-E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s-E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PRESION POSITIVA EN LA </a:t>
            </a:r>
            <a:r>
              <a:rPr lang="es-E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VÍA AÉREA)</a:t>
            </a:r>
            <a:br>
              <a:rPr lang="es-E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s-E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es-PE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872054"/>
            <a:ext cx="3240360" cy="4686369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s-ES" b="1" dirty="0" smtClean="0"/>
              <a:t>Entrega </a:t>
            </a:r>
            <a:r>
              <a:rPr lang="es-ES" b="1" dirty="0"/>
              <a:t>constante de presión en la vía aérea </a:t>
            </a:r>
            <a:r>
              <a:rPr lang="es-ES" dirty="0"/>
              <a:t>durante la </a:t>
            </a:r>
            <a:r>
              <a:rPr lang="es-ES" b="1" dirty="0">
                <a:solidFill>
                  <a:srgbClr val="FF0000"/>
                </a:solidFill>
              </a:rPr>
              <a:t>inspiración</a:t>
            </a:r>
            <a:r>
              <a:rPr lang="es-ES" dirty="0"/>
              <a:t> y la </a:t>
            </a:r>
            <a:r>
              <a:rPr lang="es-ES" b="1" dirty="0">
                <a:solidFill>
                  <a:srgbClr val="FF0000"/>
                </a:solidFill>
              </a:rPr>
              <a:t>espiración</a:t>
            </a:r>
            <a:r>
              <a:rPr lang="es-ES" dirty="0"/>
              <a:t>, </a:t>
            </a:r>
            <a:r>
              <a:rPr lang="es-ES" b="1" dirty="0" smtClean="0"/>
              <a:t>evita </a:t>
            </a:r>
            <a:r>
              <a:rPr lang="es-ES" b="1" dirty="0"/>
              <a:t>el </a:t>
            </a:r>
            <a:r>
              <a:rPr lang="es-ES" b="1" dirty="0">
                <a:solidFill>
                  <a:srgbClr val="FF0000"/>
                </a:solidFill>
              </a:rPr>
              <a:t>colapso o cierre </a:t>
            </a:r>
            <a:r>
              <a:rPr lang="es-ES" dirty="0"/>
              <a:t>completo de las unidades </a:t>
            </a:r>
            <a:r>
              <a:rPr lang="es-ES" dirty="0" smtClean="0"/>
              <a:t>alveolares</a:t>
            </a:r>
            <a:r>
              <a:rPr lang="es-ES" dirty="0"/>
              <a:t>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4" t="50000" r="12099"/>
          <a:stretch/>
        </p:blipFill>
        <p:spPr bwMode="auto">
          <a:xfrm>
            <a:off x="3616692" y="2121159"/>
            <a:ext cx="5338021" cy="418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00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19946" y="116632"/>
            <a:ext cx="8640960" cy="130100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s-PE" b="1" dirty="0">
                <a:solidFill>
                  <a:srgbClr val="FF0000"/>
                </a:solidFill>
              </a:rPr>
              <a:t/>
            </a:r>
            <a:br>
              <a:rPr lang="es-PE" b="1" dirty="0">
                <a:solidFill>
                  <a:srgbClr val="FF0000"/>
                </a:solidFill>
              </a:rPr>
            </a:br>
            <a:r>
              <a:rPr lang="es-PE" b="1" dirty="0" smtClean="0">
                <a:solidFill>
                  <a:srgbClr val="FF0000"/>
                </a:solidFill>
              </a:rPr>
              <a:t> </a:t>
            </a:r>
            <a:r>
              <a:rPr lang="es-ES" sz="4800" b="1" dirty="0" smtClean="0"/>
              <a:t>BIPAP</a:t>
            </a:r>
            <a:r>
              <a:rPr lang="es-ES" sz="4800" b="1" dirty="0" smtClean="0">
                <a:solidFill>
                  <a:srgbClr val="FF3300"/>
                </a:solidFill>
              </a:rPr>
              <a:t> </a:t>
            </a:r>
            <a:r>
              <a:rPr lang="es-ES" sz="5400" b="1" dirty="0" smtClean="0">
                <a:solidFill>
                  <a:srgbClr val="FF3300"/>
                </a:solidFill>
              </a:rPr>
              <a:t>(</a:t>
            </a:r>
            <a:r>
              <a:rPr lang="es-ES" b="1" dirty="0" smtClean="0">
                <a:solidFill>
                  <a:srgbClr val="FF3300"/>
                </a:solidFill>
              </a:rPr>
              <a:t>PRESIÓN </a:t>
            </a:r>
            <a:r>
              <a:rPr lang="es-ES" b="1" dirty="0">
                <a:solidFill>
                  <a:srgbClr val="FF3300"/>
                </a:solidFill>
              </a:rPr>
              <a:t>DE SOPORTE </a:t>
            </a:r>
            <a:r>
              <a:rPr lang="es-ES" b="1" dirty="0" smtClean="0">
                <a:solidFill>
                  <a:srgbClr val="FF3300"/>
                </a:solidFill>
              </a:rPr>
              <a:t>BINIVEL)</a:t>
            </a:r>
            <a:br>
              <a:rPr lang="es-ES" b="1" dirty="0" smtClean="0">
                <a:solidFill>
                  <a:srgbClr val="FF3300"/>
                </a:solidFill>
              </a:rPr>
            </a:br>
            <a:r>
              <a:rPr lang="es-ES" sz="3100" b="1" dirty="0" smtClean="0"/>
              <a:t>B</a:t>
            </a:r>
            <a:r>
              <a:rPr lang="es-ES" sz="3100" b="1" dirty="0" smtClean="0">
                <a:solidFill>
                  <a:srgbClr val="FF3300"/>
                </a:solidFill>
              </a:rPr>
              <a:t>IPHASIC </a:t>
            </a:r>
            <a:r>
              <a:rPr lang="es-ES" sz="3100" b="1" dirty="0" smtClean="0"/>
              <a:t>P</a:t>
            </a:r>
            <a:r>
              <a:rPr lang="es-ES" sz="3100" b="1" dirty="0" smtClean="0">
                <a:solidFill>
                  <a:srgbClr val="FF3300"/>
                </a:solidFill>
              </a:rPr>
              <a:t>OSITIVE </a:t>
            </a:r>
            <a:r>
              <a:rPr lang="es-ES" sz="3100" b="1" dirty="0" smtClean="0"/>
              <a:t>A</a:t>
            </a:r>
            <a:r>
              <a:rPr lang="es-ES" sz="3100" b="1" dirty="0" smtClean="0">
                <a:solidFill>
                  <a:srgbClr val="FF3300"/>
                </a:solidFill>
              </a:rPr>
              <a:t>IRWAY </a:t>
            </a:r>
            <a:r>
              <a:rPr lang="es-ES" sz="3100" b="1" dirty="0" smtClean="0"/>
              <a:t>P</a:t>
            </a:r>
            <a:r>
              <a:rPr lang="es-ES" sz="3100" b="1" dirty="0" smtClean="0">
                <a:solidFill>
                  <a:srgbClr val="FF3300"/>
                </a:solidFill>
              </a:rPr>
              <a:t>RESSURE</a:t>
            </a:r>
            <a:r>
              <a:rPr lang="es-ES" sz="3100" b="1" dirty="0">
                <a:solidFill>
                  <a:srgbClr val="FF3300"/>
                </a:solidFill>
              </a:rPr>
              <a:t/>
            </a:r>
            <a:br>
              <a:rPr lang="es-ES" sz="3100" b="1" dirty="0">
                <a:solidFill>
                  <a:srgbClr val="FF3300"/>
                </a:solidFill>
              </a:rPr>
            </a:br>
            <a:endParaRPr lang="es-PE" sz="3100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499653"/>
            <a:ext cx="2674640" cy="506916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PE" sz="2400" b="1" dirty="0" smtClean="0"/>
              <a:t>Diferencia de presiones:</a:t>
            </a:r>
          </a:p>
          <a:p>
            <a:r>
              <a:rPr lang="es-PE" sz="2400" b="1" dirty="0" smtClean="0">
                <a:solidFill>
                  <a:srgbClr val="FF0000"/>
                </a:solidFill>
              </a:rPr>
              <a:t>IPAP: </a:t>
            </a:r>
            <a:r>
              <a:rPr lang="es-ES" sz="2400" b="1" dirty="0"/>
              <a:t>aumenta el volumen </a:t>
            </a:r>
            <a:r>
              <a:rPr lang="es-ES" sz="2400" b="1" dirty="0" smtClean="0"/>
              <a:t>inspiratorio.</a:t>
            </a:r>
            <a:endParaRPr lang="es-PE" sz="2400" b="1" dirty="0"/>
          </a:p>
          <a:p>
            <a:r>
              <a:rPr lang="es-PE" sz="2400" b="1" dirty="0" smtClean="0">
                <a:solidFill>
                  <a:srgbClr val="FF0000"/>
                </a:solidFill>
              </a:rPr>
              <a:t>EPAP:  evita </a:t>
            </a:r>
            <a:r>
              <a:rPr lang="es-PE" sz="2400" b="1" dirty="0" smtClean="0"/>
              <a:t>el colapso alveolar, y el </a:t>
            </a:r>
            <a:r>
              <a:rPr lang="es-PE" sz="2400" b="1" dirty="0" err="1" smtClean="0">
                <a:solidFill>
                  <a:srgbClr val="FF0000"/>
                </a:solidFill>
              </a:rPr>
              <a:t>Rebreathing</a:t>
            </a:r>
            <a:r>
              <a:rPr lang="es-PE" sz="2400" b="1" dirty="0" smtClean="0">
                <a:solidFill>
                  <a:srgbClr val="FF0000"/>
                </a:solidFill>
              </a:rPr>
              <a:t> </a:t>
            </a:r>
            <a:r>
              <a:rPr lang="es-PE" sz="2400" b="1" dirty="0" smtClean="0"/>
              <a:t>   actúa </a:t>
            </a:r>
            <a:r>
              <a:rPr lang="es-PE" sz="2400" b="1" dirty="0"/>
              <a:t>en contra </a:t>
            </a:r>
            <a:r>
              <a:rPr lang="es-PE" sz="2400" b="1" dirty="0" smtClean="0"/>
              <a:t>   del efecto     negativo </a:t>
            </a:r>
            <a:r>
              <a:rPr lang="es-PE" sz="2400" b="1" dirty="0"/>
              <a:t>del </a:t>
            </a:r>
            <a:r>
              <a:rPr lang="es-PE" sz="2400" b="1" dirty="0" smtClean="0"/>
              <a:t> PEEP </a:t>
            </a:r>
            <a:r>
              <a:rPr lang="es-PE" sz="2400" b="1" dirty="0" smtClean="0">
                <a:solidFill>
                  <a:srgbClr val="FF0000"/>
                </a:solidFill>
              </a:rPr>
              <a:t>(EPOC</a:t>
            </a:r>
            <a:r>
              <a:rPr lang="es-PE" sz="2400" b="1" dirty="0" smtClean="0"/>
              <a:t>).  </a:t>
            </a:r>
            <a:endParaRPr lang="es-PE" sz="2400" b="1" dirty="0"/>
          </a:p>
        </p:txBody>
      </p:sp>
      <p:grpSp>
        <p:nvGrpSpPr>
          <p:cNvPr id="10" name="9 Grupo"/>
          <p:cNvGrpSpPr/>
          <p:nvPr/>
        </p:nvGrpSpPr>
        <p:grpSpPr>
          <a:xfrm>
            <a:off x="3088720" y="1700808"/>
            <a:ext cx="5897626" cy="4464496"/>
            <a:chOff x="3707904" y="4177861"/>
            <a:chExt cx="4333013" cy="247902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15" t="54422" r="13374"/>
            <a:stretch/>
          </p:blipFill>
          <p:spPr bwMode="auto">
            <a:xfrm>
              <a:off x="3707905" y="4177861"/>
              <a:ext cx="4333012" cy="2479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11 CuadroTexto"/>
            <p:cNvSpPr txBox="1"/>
            <p:nvPr/>
          </p:nvSpPr>
          <p:spPr>
            <a:xfrm>
              <a:off x="3707904" y="4177862"/>
              <a:ext cx="864096" cy="5472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PE" dirty="0"/>
            </a:p>
          </p:txBody>
        </p:sp>
      </p:grpSp>
    </p:spTree>
    <p:extLst>
      <p:ext uri="{BB962C8B-B14F-4D97-AF65-F5344CB8AC3E}">
        <p14:creationId xmlns:p14="http://schemas.microsoft.com/office/powerpoint/2010/main" val="113930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b="1" dirty="0" smtClean="0">
                <a:solidFill>
                  <a:srgbClr val="FF0000"/>
                </a:solidFill>
              </a:rPr>
              <a:t>INDICACIONES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72816"/>
            <a:ext cx="4320480" cy="4968552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s-ES" sz="2400" dirty="0" smtClean="0"/>
              <a:t>Exacerbación del </a:t>
            </a:r>
            <a:r>
              <a:rPr lang="es-ES" sz="2400" b="1" dirty="0" smtClean="0">
                <a:solidFill>
                  <a:srgbClr val="FF0000"/>
                </a:solidFill>
              </a:rPr>
              <a:t>EPOC.</a:t>
            </a:r>
          </a:p>
          <a:p>
            <a:pPr eaLnBrk="1" hangingPunct="1"/>
            <a:r>
              <a:rPr lang="es-ES" sz="2400" b="1" dirty="0" smtClean="0"/>
              <a:t>S</a:t>
            </a:r>
            <a:r>
              <a:rPr lang="es-ES" sz="2400" dirty="0" smtClean="0"/>
              <a:t>índrome de </a:t>
            </a:r>
            <a:r>
              <a:rPr lang="es-ES" sz="2400" b="1" dirty="0" smtClean="0"/>
              <a:t>A</a:t>
            </a:r>
            <a:r>
              <a:rPr lang="es-ES" sz="2400" dirty="0" smtClean="0"/>
              <a:t>pnea del </a:t>
            </a:r>
            <a:r>
              <a:rPr lang="es-ES" sz="2400" b="1" dirty="0" smtClean="0"/>
              <a:t>S</a:t>
            </a:r>
            <a:r>
              <a:rPr lang="es-ES" sz="2400" dirty="0" smtClean="0"/>
              <a:t>ueño </a:t>
            </a:r>
            <a:r>
              <a:rPr lang="es-ES" sz="2400" b="1" dirty="0" smtClean="0">
                <a:solidFill>
                  <a:srgbClr val="FF0000"/>
                </a:solidFill>
              </a:rPr>
              <a:t>(SAS)</a:t>
            </a:r>
          </a:p>
          <a:p>
            <a:pPr eaLnBrk="1" hangingPunct="1"/>
            <a:r>
              <a:rPr lang="es-ES" sz="2400" dirty="0" smtClean="0"/>
              <a:t>Extubación postoperatoria precoz. </a:t>
            </a:r>
            <a:r>
              <a:rPr lang="es-ES" sz="2400" b="1" dirty="0" smtClean="0">
                <a:solidFill>
                  <a:srgbClr val="FF0000"/>
                </a:solidFill>
              </a:rPr>
              <a:t>(post operados de corazón)</a:t>
            </a:r>
          </a:p>
          <a:p>
            <a:pPr eaLnBrk="1" hangingPunct="1"/>
            <a:r>
              <a:rPr lang="es-ES" sz="2400" dirty="0" smtClean="0"/>
              <a:t>Edema agudo de pulmón.</a:t>
            </a:r>
          </a:p>
          <a:p>
            <a:pPr eaLnBrk="1" hangingPunct="1"/>
            <a:r>
              <a:rPr lang="es-ES" sz="2400" b="1" dirty="0" smtClean="0"/>
              <a:t>Insuficiencia respiratoria </a:t>
            </a:r>
            <a:r>
              <a:rPr lang="es-ES" sz="2400" dirty="0" smtClean="0"/>
              <a:t>relacionada a </a:t>
            </a:r>
            <a:r>
              <a:rPr lang="es-ES" sz="2400" b="1" dirty="0" smtClean="0">
                <a:solidFill>
                  <a:srgbClr val="FF0000"/>
                </a:solidFill>
              </a:rPr>
              <a:t>neumonía</a:t>
            </a:r>
            <a:r>
              <a:rPr lang="es-ES" sz="2400" dirty="0" smtClean="0"/>
              <a:t> o </a:t>
            </a:r>
            <a:r>
              <a:rPr lang="es-ES" sz="2400" b="1" dirty="0" smtClean="0">
                <a:solidFill>
                  <a:srgbClr val="FF0000"/>
                </a:solidFill>
              </a:rPr>
              <a:t>atelectasia</a:t>
            </a:r>
            <a:r>
              <a:rPr lang="es-ES" sz="2400" dirty="0" smtClean="0"/>
              <a:t> y </a:t>
            </a:r>
          </a:p>
          <a:p>
            <a:pPr eaLnBrk="1" hangingPunct="1"/>
            <a:r>
              <a:rPr lang="es-ES" sz="2400" b="1" dirty="0" smtClean="0">
                <a:solidFill>
                  <a:srgbClr val="FF0000"/>
                </a:solidFill>
              </a:rPr>
              <a:t>Enfermedades neuromusculares</a:t>
            </a:r>
            <a:r>
              <a:rPr lang="es-ES" sz="2400" b="1" dirty="0" smtClean="0"/>
              <a:t>.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1"/>
          <a:stretch/>
        </p:blipFill>
        <p:spPr>
          <a:xfrm>
            <a:off x="4644008" y="2276872"/>
            <a:ext cx="395105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Diseño predeterminado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3484</TotalTime>
  <Words>1139</Words>
  <Application>Microsoft Office PowerPoint</Application>
  <PresentationFormat>Presentación en pantalla (4:3)</PresentationFormat>
  <Paragraphs>157</Paragraphs>
  <Slides>50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11</vt:i4>
      </vt:variant>
      <vt:variant>
        <vt:lpstr>Títulos de diapositiva</vt:lpstr>
      </vt:variant>
      <vt:variant>
        <vt:i4>50</vt:i4>
      </vt:variant>
    </vt:vector>
  </HeadingPairs>
  <TitlesOfParts>
    <vt:vector size="61" baseType="lpstr">
      <vt:lpstr>Tema de Office</vt:lpstr>
      <vt:lpstr>Diseño predeterminado</vt:lpstr>
      <vt:lpstr>2_Diseño predeterminado</vt:lpstr>
      <vt:lpstr>1_Tema de Office</vt:lpstr>
      <vt:lpstr>3_Diseño predeterminado</vt:lpstr>
      <vt:lpstr>4_Diseño predeterminado</vt:lpstr>
      <vt:lpstr>5_Diseño predeterminado</vt:lpstr>
      <vt:lpstr>2_Tema de Office</vt:lpstr>
      <vt:lpstr>3_Tema de Office</vt:lpstr>
      <vt:lpstr>4_Tema de Office</vt:lpstr>
      <vt:lpstr>1_Diseño predeterminado</vt:lpstr>
      <vt:lpstr>Presentación de PowerPoint</vt:lpstr>
      <vt:lpstr>HISTORIA VMNI</vt:lpstr>
      <vt:lpstr>Definición  Ventilación Mecánica No Invasiva (VMNI)</vt:lpstr>
      <vt:lpstr>OBJETIVOS</vt:lpstr>
      <vt:lpstr>EFECTOS SOBRE LA VENTILACIÓN</vt:lpstr>
      <vt:lpstr>MODOS VENTILATORIOS EN VMNI</vt:lpstr>
      <vt:lpstr> CPAP  ( PRESION POSITIVA EN LA VÍA AÉREA)  </vt:lpstr>
      <vt:lpstr>  BIPAP (PRESIÓN DE SOPORTE BINIVEL) BIPHASIC POSITIVE AIRWAY PRESSURE </vt:lpstr>
      <vt:lpstr>INDICACIONES</vt:lpstr>
      <vt:lpstr>CONTRAINDICACIONES</vt:lpstr>
      <vt:lpstr>VENTAJAS</vt:lpstr>
      <vt:lpstr>VENTAJAS</vt:lpstr>
      <vt:lpstr>DESVENTAJAS</vt:lpstr>
      <vt:lpstr>INTERFASE</vt:lpstr>
      <vt:lpstr>ELECCIÓN DE LA MÁSCARA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ANSIEDAD</vt:lpstr>
      <vt:lpstr>LIMPIEZA INEFICAZ DE LA VÍA AÉREA</vt:lpstr>
      <vt:lpstr>DÉFICIT DE AUTOCUIDADO</vt:lpstr>
      <vt:lpstr>POTENCIAL DETERIORO DE LA INTEGRIDAD CUTANEA</vt:lpstr>
      <vt:lpstr>Presentación de PowerPoint</vt:lpstr>
      <vt:lpstr>Presentación de PowerPoint</vt:lpstr>
      <vt:lpstr>PREPARACIÓN DE LA PIEL </vt:lpstr>
      <vt:lpstr>Presentación de PowerPoint</vt:lpstr>
      <vt:lpstr>Presentación de PowerPoint</vt:lpstr>
      <vt:lpstr>Presentación de PowerPoint</vt:lpstr>
      <vt:lpstr>MONITOREO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HOME</cp:lastModifiedBy>
  <cp:revision>116</cp:revision>
  <dcterms:created xsi:type="dcterms:W3CDTF">2017-07-09T05:15:52Z</dcterms:created>
  <dcterms:modified xsi:type="dcterms:W3CDTF">2017-08-09T08:44:49Z</dcterms:modified>
</cp:coreProperties>
</file>