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86" r:id="rId12"/>
    <p:sldId id="269"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9" autoAdjust="0"/>
    <p:restoredTop sz="46867" autoAdjust="0"/>
  </p:normalViewPr>
  <p:slideViewPr>
    <p:cSldViewPr>
      <p:cViewPr varScale="1">
        <p:scale>
          <a:sx n="75" d="100"/>
          <a:sy n="75" d="100"/>
        </p:scale>
        <p:origin x="-12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cat>
            <c:strRef>
              <c:f>Hoja1!$A$2:$A$5</c:f>
              <c:strCache>
                <c:ptCount val="2"/>
                <c:pt idx="0">
                  <c:v>PACIENTES</c:v>
                </c:pt>
                <c:pt idx="1">
                  <c:v>DESNUTRIDOS </c:v>
                </c:pt>
              </c:strCache>
            </c:strRef>
          </c:cat>
          <c:val>
            <c:numRef>
              <c:f>Hoja1!$B$2:$B$5</c:f>
              <c:numCache>
                <c:formatCode>General</c:formatCode>
                <c:ptCount val="4"/>
                <c:pt idx="0">
                  <c:v>50</c:v>
                </c:pt>
                <c:pt idx="1">
                  <c:v>50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s-P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0.32639</cdr:x>
      <cdr:y>0.40407</cdr:y>
    </cdr:from>
    <cdr:to>
      <cdr:x>0.49132</cdr:x>
      <cdr:y>0.60926</cdr:y>
    </cdr:to>
    <cdr:sp macro="" textlink="">
      <cdr:nvSpPr>
        <cdr:cNvPr id="2" name="1 CuadroTexto"/>
        <cdr:cNvSpPr txBox="1"/>
      </cdr:nvSpPr>
      <cdr:spPr>
        <a:xfrm xmlns:a="http://schemas.openxmlformats.org/drawingml/2006/main">
          <a:off x="2686040" y="1828800"/>
          <a:ext cx="1357322" cy="92869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4400" dirty="0" smtClean="0">
              <a:solidFill>
                <a:schemeClr val="bg1"/>
              </a:solidFill>
            </a:rPr>
            <a:t>50 %</a:t>
          </a:r>
          <a:endParaRPr lang="es-ES" sz="4400" dirty="0">
            <a:solidFill>
              <a:schemeClr val="bg1"/>
            </a:solidFill>
          </a:endParaRPr>
        </a:p>
      </cdr:txBody>
    </cdr:sp>
  </cdr:relSizeAnchor>
  <cdr:relSizeAnchor xmlns:cdr="http://schemas.openxmlformats.org/drawingml/2006/chartDrawing">
    <cdr:from>
      <cdr:x>0.52604</cdr:x>
      <cdr:y>0.40407</cdr:y>
    </cdr:from>
    <cdr:to>
      <cdr:x>0.69097</cdr:x>
      <cdr:y>0.57769</cdr:y>
    </cdr:to>
    <cdr:sp macro="" textlink="">
      <cdr:nvSpPr>
        <cdr:cNvPr id="3" name="2 CuadroTexto"/>
        <cdr:cNvSpPr txBox="1"/>
      </cdr:nvSpPr>
      <cdr:spPr>
        <a:xfrm xmlns:a="http://schemas.openxmlformats.org/drawingml/2006/main">
          <a:off x="4329114" y="1828800"/>
          <a:ext cx="1357322" cy="78581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4400" dirty="0" smtClean="0">
              <a:solidFill>
                <a:schemeClr val="bg1"/>
              </a:solidFill>
            </a:rPr>
            <a:t>50 %</a:t>
          </a:r>
          <a:endParaRPr lang="es-ES" sz="4400" dirty="0">
            <a:solidFill>
              <a:schemeClr val="bg1"/>
            </a:solidFill>
          </a:endParaRPr>
        </a:p>
      </cdr:txBody>
    </cdr:sp>
  </cdr:relSizeAnchor>
  <cdr:relSizeAnchor xmlns:cdr="http://schemas.openxmlformats.org/drawingml/2006/chartDrawing">
    <cdr:from>
      <cdr:x>0.28298</cdr:x>
      <cdr:y>0.57769</cdr:y>
    </cdr:from>
    <cdr:to>
      <cdr:x>0.49132</cdr:x>
      <cdr:y>0.78289</cdr:y>
    </cdr:to>
    <cdr:sp macro="" textlink="">
      <cdr:nvSpPr>
        <cdr:cNvPr id="4" name="3 CuadroTexto"/>
        <cdr:cNvSpPr txBox="1"/>
      </cdr:nvSpPr>
      <cdr:spPr>
        <a:xfrm xmlns:a="http://schemas.openxmlformats.org/drawingml/2006/main">
          <a:off x="2328850" y="2614618"/>
          <a:ext cx="1714512" cy="92869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ES" sz="1800" dirty="0" smtClean="0">
              <a:solidFill>
                <a:schemeClr val="bg1"/>
              </a:solidFill>
            </a:rPr>
            <a:t>NO DESNUTRIDOS</a:t>
          </a:r>
          <a:endParaRPr lang="es-ES" sz="1800" dirty="0">
            <a:solidFill>
              <a:schemeClr val="bg1"/>
            </a:solidFill>
          </a:endParaRPr>
        </a:p>
      </cdr:txBody>
    </cdr:sp>
  </cdr:relSizeAnchor>
  <cdr:relSizeAnchor xmlns:cdr="http://schemas.openxmlformats.org/drawingml/2006/chartDrawing">
    <cdr:from>
      <cdr:x>0.5</cdr:x>
      <cdr:y>0.56191</cdr:y>
    </cdr:from>
    <cdr:to>
      <cdr:x>0.70833</cdr:x>
      <cdr:y>0.7671</cdr:y>
    </cdr:to>
    <cdr:sp macro="" textlink="">
      <cdr:nvSpPr>
        <cdr:cNvPr id="5" name="4 CuadroTexto"/>
        <cdr:cNvSpPr txBox="1"/>
      </cdr:nvSpPr>
      <cdr:spPr>
        <a:xfrm xmlns:a="http://schemas.openxmlformats.org/drawingml/2006/main">
          <a:off x="4114800" y="2543180"/>
          <a:ext cx="1714512" cy="92869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endParaRPr lang="es-ES" sz="1800" dirty="0">
            <a:solidFill>
              <a:schemeClr val="bg1"/>
            </a:solidFill>
          </a:endParaRPr>
        </a:p>
        <a:p xmlns:a="http://schemas.openxmlformats.org/drawingml/2006/main">
          <a:pPr algn="ctr"/>
          <a:r>
            <a:rPr lang="es-ES" sz="1800" dirty="0" smtClean="0">
              <a:solidFill>
                <a:schemeClr val="bg1"/>
              </a:solidFill>
            </a:rPr>
            <a:t>DESNUTRIDOS</a:t>
          </a:r>
          <a:endParaRPr lang="es-ES" sz="1800" dirty="0">
            <a:solidFill>
              <a:schemeClr val="bg1"/>
            </a:solidFill>
          </a:endParaRPr>
        </a:p>
      </cdr:txBody>
    </cdr:sp>
  </cdr:relSizeAnchor>
  <cdr:relSizeAnchor xmlns:cdr="http://schemas.openxmlformats.org/drawingml/2006/chartDrawing">
    <cdr:from>
      <cdr:x>0.08214</cdr:x>
      <cdr:y>0.09704</cdr:y>
    </cdr:from>
    <cdr:to>
      <cdr:x>0.19281</cdr:x>
      <cdr:y>0.53085</cdr:y>
    </cdr:to>
    <cdr:sp macro="" textlink="">
      <cdr:nvSpPr>
        <cdr:cNvPr id="6" name="5 CuadroTexto"/>
        <cdr:cNvSpPr txBox="1"/>
      </cdr:nvSpPr>
      <cdr:spPr>
        <a:xfrm xmlns:a="http://schemas.openxmlformats.org/drawingml/2006/main" rot="18021209">
          <a:off x="37422" y="1127988"/>
          <a:ext cx="2187912" cy="91076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ES" sz="2400" b="1" dirty="0" smtClean="0">
              <a:solidFill>
                <a:srgbClr val="FF0000"/>
              </a:solidFill>
              <a:effectLst>
                <a:outerShdw blurRad="38100" dist="38100" dir="2700000" algn="tl">
                  <a:srgbClr val="000000">
                    <a:alpha val="43137"/>
                  </a:srgbClr>
                </a:outerShdw>
              </a:effectLst>
            </a:rPr>
            <a:t>PACIENTES</a:t>
          </a:r>
          <a:endParaRPr lang="es-ES" sz="2400" b="1" dirty="0">
            <a:solidFill>
              <a:srgbClr val="FF0000"/>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0.78049</cdr:x>
      <cdr:y>0.1132</cdr:y>
    </cdr:from>
    <cdr:to>
      <cdr:x>0.90468</cdr:x>
      <cdr:y>0.62692</cdr:y>
    </cdr:to>
    <cdr:sp macro="" textlink="">
      <cdr:nvSpPr>
        <cdr:cNvPr id="7" name="6 CuadroTexto"/>
        <cdr:cNvSpPr txBox="1"/>
      </cdr:nvSpPr>
      <cdr:spPr>
        <a:xfrm xmlns:a="http://schemas.openxmlformats.org/drawingml/2006/main" rot="3047450">
          <a:off x="5638659" y="1355401"/>
          <a:ext cx="2590941" cy="102198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2400" b="1" dirty="0" smtClean="0">
              <a:solidFill>
                <a:schemeClr val="tx2">
                  <a:lumMod val="60000"/>
                  <a:lumOff val="40000"/>
                </a:schemeClr>
              </a:solidFill>
              <a:effectLst>
                <a:outerShdw blurRad="38100" dist="38100" dir="2700000" algn="tl">
                  <a:srgbClr val="000000">
                    <a:alpha val="43137"/>
                  </a:srgbClr>
                </a:outerShdw>
              </a:effectLst>
            </a:rPr>
            <a:t>HOSPITALIZADOS</a:t>
          </a:r>
          <a:endParaRPr lang="es-ES" sz="2400" b="1" dirty="0">
            <a:solidFill>
              <a:schemeClr val="tx2">
                <a:lumMod val="60000"/>
                <a:lumOff val="40000"/>
              </a:schemeClr>
            </a:solidFill>
            <a:effectLst>
              <a:outerShdw blurRad="38100" dist="38100" dir="2700000" algn="tl">
                <a:srgbClr val="000000">
                  <a:alpha val="43137"/>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24D0C-F7CA-433A-B557-17C7A57487E3}" type="datetimeFigureOut">
              <a:rPr lang="es-ES" smtClean="0"/>
              <a:pPr/>
              <a:t>16/04/2015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4508E-F979-4B79-AC88-4A206370810E}" type="slidenum">
              <a:rPr lang="es-ES" smtClean="0"/>
              <a:pPr/>
              <a:t>‹Nº›</a:t>
            </a:fld>
            <a:endParaRPr lang="es-ES"/>
          </a:p>
        </p:txBody>
      </p:sp>
    </p:spTree>
    <p:extLst>
      <p:ext uri="{BB962C8B-B14F-4D97-AF65-F5344CB8AC3E}">
        <p14:creationId xmlns:p14="http://schemas.microsoft.com/office/powerpoint/2010/main" val="378465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54508E-F979-4B79-AC88-4A206370810E}" type="slidenum">
              <a:rPr lang="es-ES" smtClean="0"/>
              <a:pPr/>
              <a:t>5</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A2156DC-B008-4A92-B475-01F6779AD535}" type="datetimeFigureOut">
              <a:rPr lang="es-ES" smtClean="0"/>
              <a:pPr/>
              <a:t>16/04/2015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2B28F6-DD0C-41BF-A4C9-13DBC74CC26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A2156DC-B008-4A92-B475-01F6779AD535}" type="datetimeFigureOut">
              <a:rPr lang="es-ES" smtClean="0"/>
              <a:pPr/>
              <a:t>16/04/2015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2B28F6-DD0C-41BF-A4C9-13DBC74CC26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A2156DC-B008-4A92-B475-01F6779AD535}" type="datetimeFigureOut">
              <a:rPr lang="es-ES" smtClean="0"/>
              <a:pPr/>
              <a:t>16/04/2015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2B28F6-DD0C-41BF-A4C9-13DBC74CC26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A2156DC-B008-4A92-B475-01F6779AD535}" type="datetimeFigureOut">
              <a:rPr lang="es-ES" smtClean="0"/>
              <a:pPr/>
              <a:t>16/04/2015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2B28F6-DD0C-41BF-A4C9-13DBC74CC26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A2156DC-B008-4A92-B475-01F6779AD535}" type="datetimeFigureOut">
              <a:rPr lang="es-ES" smtClean="0"/>
              <a:pPr/>
              <a:t>16/04/2015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2B28F6-DD0C-41BF-A4C9-13DBC74CC26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A2156DC-B008-4A92-B475-01F6779AD535}" type="datetimeFigureOut">
              <a:rPr lang="es-ES" smtClean="0"/>
              <a:pPr/>
              <a:t>16/04/2015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2B28F6-DD0C-41BF-A4C9-13DBC74CC26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A2156DC-B008-4A92-B475-01F6779AD535}" type="datetimeFigureOut">
              <a:rPr lang="es-ES" smtClean="0"/>
              <a:pPr/>
              <a:t>16/04/2015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32B28F6-DD0C-41BF-A4C9-13DBC74CC26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A2156DC-B008-4A92-B475-01F6779AD535}" type="datetimeFigureOut">
              <a:rPr lang="es-ES" smtClean="0"/>
              <a:pPr/>
              <a:t>16/04/2015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32B28F6-DD0C-41BF-A4C9-13DBC74CC26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A2156DC-B008-4A92-B475-01F6779AD535}" type="datetimeFigureOut">
              <a:rPr lang="es-ES" smtClean="0"/>
              <a:pPr/>
              <a:t>16/04/2015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32B28F6-DD0C-41BF-A4C9-13DBC74CC26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A2156DC-B008-4A92-B475-01F6779AD535}" type="datetimeFigureOut">
              <a:rPr lang="es-ES" smtClean="0"/>
              <a:pPr/>
              <a:t>16/04/2015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2B28F6-DD0C-41BF-A4C9-13DBC74CC26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A2156DC-B008-4A92-B475-01F6779AD535}" type="datetimeFigureOut">
              <a:rPr lang="es-ES" smtClean="0"/>
              <a:pPr/>
              <a:t>16/04/2015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2B28F6-DD0C-41BF-A4C9-13DBC74CC26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156DC-B008-4A92-B475-01F6779AD535}" type="datetimeFigureOut">
              <a:rPr lang="es-ES" smtClean="0"/>
              <a:pPr/>
              <a:t>16/04/2015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B28F6-DD0C-41BF-A4C9-13DBC74CC26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puy_012@hotmail.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rutas.jpg"/>
          <p:cNvPicPr>
            <a:picLocks noChangeAspect="1"/>
          </p:cNvPicPr>
          <p:nvPr/>
        </p:nvPicPr>
        <p:blipFill>
          <a:blip r:embed="rId2" cstate="print">
            <a:lum bright="70000" contrast="-70000"/>
          </a:blip>
          <a:stretch>
            <a:fillRect/>
          </a:stretch>
        </p:blipFill>
        <p:spPr>
          <a:xfrm>
            <a:off x="0" y="27384"/>
            <a:ext cx="9144000" cy="6858000"/>
          </a:xfrm>
          <a:prstGeom prst="rect">
            <a:avLst/>
          </a:prstGeom>
        </p:spPr>
      </p:pic>
      <p:sp>
        <p:nvSpPr>
          <p:cNvPr id="6" name="1 Título"/>
          <p:cNvSpPr>
            <a:spLocks noGrp="1"/>
          </p:cNvSpPr>
          <p:nvPr>
            <p:ph type="ctrTitle"/>
          </p:nvPr>
        </p:nvSpPr>
        <p:spPr>
          <a:xfrm>
            <a:off x="500034" y="571480"/>
            <a:ext cx="7772400" cy="1470025"/>
          </a:xfrm>
        </p:spPr>
        <p:txBody>
          <a:bodyPr>
            <a:normAutofit/>
          </a:bodyPr>
          <a:lstStyle/>
          <a:p>
            <a:pPr algn="ctr"/>
            <a:r>
              <a:rPr lang="es-ES" b="1" dirty="0" smtClean="0">
                <a:solidFill>
                  <a:srgbClr val="00B050"/>
                </a:solidFill>
                <a:effectLst>
                  <a:outerShdw blurRad="38100" dist="38100" dir="2700000" algn="tl">
                    <a:srgbClr val="000000">
                      <a:alpha val="43137"/>
                    </a:srgbClr>
                  </a:outerShdw>
                </a:effectLst>
              </a:rPr>
              <a:t>ROL DE LA ENFERMERA EN TERAPIA NUTRICIONAL</a:t>
            </a:r>
            <a:endParaRPr lang="es-ES" b="1" dirty="0">
              <a:solidFill>
                <a:srgbClr val="00B050"/>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642910" y="3000372"/>
            <a:ext cx="8215370" cy="3214710"/>
          </a:xfrm>
        </p:spPr>
        <p:txBody>
          <a:bodyPr>
            <a:noAutofit/>
          </a:bodyPr>
          <a:lstStyle/>
          <a:p>
            <a:r>
              <a:rPr lang="es-ES" sz="3800" b="1" dirty="0" smtClean="0">
                <a:solidFill>
                  <a:schemeClr val="bg2">
                    <a:lumMod val="50000"/>
                  </a:schemeClr>
                </a:solidFill>
                <a:effectLst>
                  <a:outerShdw blurRad="38100" dist="38100" dir="2700000" algn="tl">
                    <a:srgbClr val="000000">
                      <a:alpha val="43137"/>
                    </a:srgbClr>
                  </a:outerShdw>
                </a:effectLst>
              </a:rPr>
              <a:t>Lic. Tattiana </a:t>
            </a:r>
            <a:r>
              <a:rPr lang="es-ES" sz="3800" b="1" dirty="0" err="1" smtClean="0">
                <a:solidFill>
                  <a:schemeClr val="bg2">
                    <a:lumMod val="50000"/>
                  </a:schemeClr>
                </a:solidFill>
                <a:effectLst>
                  <a:outerShdw blurRad="38100" dist="38100" dir="2700000" algn="tl">
                    <a:srgbClr val="000000">
                      <a:alpha val="43137"/>
                    </a:srgbClr>
                  </a:outerShdw>
                </a:effectLst>
              </a:rPr>
              <a:t>Puyén</a:t>
            </a:r>
            <a:r>
              <a:rPr lang="es-ES" sz="3800" b="1" dirty="0" smtClean="0">
                <a:solidFill>
                  <a:schemeClr val="bg2">
                    <a:lumMod val="50000"/>
                  </a:schemeClr>
                </a:solidFill>
                <a:effectLst>
                  <a:outerShdw blurRad="38100" dist="38100" dir="2700000" algn="tl">
                    <a:srgbClr val="000000">
                      <a:alpha val="43137"/>
                    </a:srgbClr>
                  </a:outerShdw>
                </a:effectLst>
              </a:rPr>
              <a:t>  Rodríguez</a:t>
            </a:r>
          </a:p>
          <a:p>
            <a:r>
              <a:rPr lang="es-ES" sz="3800" b="1" dirty="0" smtClean="0">
                <a:solidFill>
                  <a:schemeClr val="bg2">
                    <a:lumMod val="50000"/>
                  </a:schemeClr>
                </a:solidFill>
                <a:effectLst>
                  <a:outerShdw blurRad="38100" dist="38100" dir="2700000" algn="tl">
                    <a:srgbClr val="000000">
                      <a:alpha val="43137"/>
                    </a:srgbClr>
                  </a:outerShdw>
                </a:effectLst>
              </a:rPr>
              <a:t>Enf. Intensivista H.S.R</a:t>
            </a:r>
          </a:p>
          <a:p>
            <a:r>
              <a:rPr lang="es-ES" sz="2400" dirty="0" smtClean="0">
                <a:hlinkClick r:id="rId3"/>
              </a:rPr>
              <a:t>tapuy_012@hotmail.com</a:t>
            </a:r>
            <a:r>
              <a:rPr lang="es-ES" sz="2400" b="1" dirty="0" smtClean="0">
                <a:solidFill>
                  <a:schemeClr val="bg2">
                    <a:lumMod val="50000"/>
                  </a:schemeClr>
                </a:solidFill>
                <a:effectLst>
                  <a:outerShdw blurRad="38100" dist="38100" dir="2700000" algn="tl">
                    <a:srgbClr val="000000">
                      <a:alpha val="43137"/>
                    </a:srgbClr>
                  </a:outerShdw>
                </a:effectLst>
              </a:rPr>
              <a:t> </a:t>
            </a:r>
          </a:p>
          <a:p>
            <a:r>
              <a:rPr lang="es-ES" sz="3800" b="1" dirty="0" smtClean="0">
                <a:solidFill>
                  <a:schemeClr val="bg2">
                    <a:lumMod val="50000"/>
                  </a:schemeClr>
                </a:solidFill>
                <a:effectLst>
                  <a:outerShdw blurRad="38100" dist="38100" dir="2700000" algn="tl">
                    <a:srgbClr val="000000">
                      <a:alpha val="43137"/>
                    </a:srgbClr>
                  </a:outerShdw>
                </a:effectLst>
              </a:rPr>
              <a:t>Enfermera de Unidad de Soporte Metabólico Nutricional</a:t>
            </a:r>
          </a:p>
          <a:p>
            <a:endParaRPr lang="es-ES" sz="4400" b="1" dirty="0" smtClean="0">
              <a:solidFill>
                <a:schemeClr val="bg2">
                  <a:lumMod val="50000"/>
                </a:schemeClr>
              </a:solidFill>
              <a:effectLst>
                <a:outerShdw blurRad="38100" dist="38100" dir="2700000" algn="tl">
                  <a:srgbClr val="000000">
                    <a:alpha val="43137"/>
                  </a:srgbClr>
                </a:outerShdw>
              </a:effectLst>
            </a:endParaRPr>
          </a:p>
          <a:p>
            <a:endParaRPr lang="es-E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dsclick.infospace.com/ClickHandler.ashx?ru=http%3a%2f%2fmsf.periodismohumano.com%2ffiles%2f2010%2f05%2fdesnutricion.jpg&amp;coi=372380&amp;cop=main-title&amp;c=facemoods.11.err&amp;ap=14&amp;npp=14&amp;p=0&amp;pp=0&amp;pvaid=0c1172facf3e4a9b852f2efd8dec10d2&amp;ep=14&amp;euip=190.118.9.218&amp;app=1&amp;hash=77892171DAA86A74004D7578505F6033"/>
          <p:cNvPicPr>
            <a:picLocks noChangeAspect="1" noChangeArrowheads="1"/>
          </p:cNvPicPr>
          <p:nvPr/>
        </p:nvPicPr>
        <p:blipFill>
          <a:blip r:embed="rId2" cstate="print">
            <a:duotone>
              <a:schemeClr val="accent5">
                <a:shade val="45000"/>
                <a:satMod val="135000"/>
              </a:schemeClr>
              <a:prstClr val="white"/>
            </a:duotone>
            <a:lum bright="14000"/>
          </a:blip>
          <a:srcRect/>
          <a:stretch>
            <a:fillRect/>
          </a:stretch>
        </p:blipFill>
        <p:spPr bwMode="auto">
          <a:xfrm>
            <a:off x="0" y="0"/>
            <a:ext cx="9144000" cy="6858000"/>
          </a:xfrm>
          <a:prstGeom prst="rect">
            <a:avLst/>
          </a:prstGeom>
          <a:noFill/>
        </p:spPr>
      </p:pic>
      <p:sp>
        <p:nvSpPr>
          <p:cNvPr id="2" name="1 Título"/>
          <p:cNvSpPr>
            <a:spLocks noGrp="1"/>
          </p:cNvSpPr>
          <p:nvPr>
            <p:ph type="title"/>
          </p:nvPr>
        </p:nvSpPr>
        <p:spPr/>
        <p:txBody>
          <a:bodyPr>
            <a:normAutofit fontScale="90000"/>
          </a:bodyPr>
          <a:lstStyle/>
          <a:p>
            <a:r>
              <a:rPr lang="es-ES" b="1" dirty="0" smtClean="0">
                <a:solidFill>
                  <a:srgbClr val="00B050"/>
                </a:solidFill>
                <a:effectLst>
                  <a:outerShdw blurRad="38100" dist="38100" dir="2700000" algn="tl">
                    <a:srgbClr val="000000">
                      <a:alpha val="43137"/>
                    </a:srgbClr>
                  </a:outerShdw>
                </a:effectLst>
              </a:rPr>
              <a:t>¿ CÓMO REALIZO LA EVALUACIÓN NUTRICIONAL DEL PACIENTE CRÍTICO?</a:t>
            </a:r>
            <a:endParaRPr lang="es-ES" b="1"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0" y="1785926"/>
            <a:ext cx="8858280" cy="4525963"/>
          </a:xfrm>
        </p:spPr>
        <p:txBody>
          <a:bodyPr>
            <a:normAutofit/>
          </a:bodyPr>
          <a:lstStyle/>
          <a:p>
            <a:pPr algn="just"/>
            <a:r>
              <a:rPr lang="es-ES" sz="2800" dirty="0" smtClean="0"/>
              <a:t>A través de la valoración global subjetiva que evalúa: cambio de peso , ingesta alimentaria, síntomas gastrointestinales, capacidad funcional. Esto por la anamnesis y el examen físico.  Se clasifica en:</a:t>
            </a:r>
          </a:p>
          <a:p>
            <a:pPr algn="just">
              <a:buNone/>
            </a:pPr>
            <a:r>
              <a:rPr lang="es-ES" sz="2800" dirty="0" smtClean="0"/>
              <a:t> 	a) bien nutrido	</a:t>
            </a:r>
          </a:p>
          <a:p>
            <a:pPr algn="just">
              <a:buNone/>
            </a:pPr>
            <a:r>
              <a:rPr lang="es-ES" sz="2800" dirty="0" smtClean="0"/>
              <a:t>	b) moderadamente nutrido o con riesgo </a:t>
            </a:r>
          </a:p>
          <a:p>
            <a:pPr algn="just">
              <a:buNone/>
            </a:pPr>
            <a:r>
              <a:rPr lang="es-ES" sz="2800" dirty="0" smtClean="0"/>
              <a:t>	c) Severamente destruido.</a:t>
            </a:r>
            <a:endParaRPr lang="es-ES" sz="2800" b="1" dirty="0" smtClean="0"/>
          </a:p>
          <a:p>
            <a:pPr algn="just">
              <a:buNone/>
            </a:pPr>
            <a:r>
              <a:rPr lang="es-ES" sz="2800" b="1" dirty="0" smtClean="0">
                <a:solidFill>
                  <a:srgbClr val="00B050"/>
                </a:solidFill>
                <a:effectLst>
                  <a:outerShdw blurRad="38100" dist="38100" dir="2700000" algn="tl">
                    <a:srgbClr val="000000">
                      <a:alpha val="43137"/>
                    </a:srgbClr>
                  </a:outerShdw>
                </a:effectLst>
              </a:rPr>
              <a:t>	Recomendación:</a:t>
            </a:r>
            <a:r>
              <a:rPr lang="es-ES" sz="2800" dirty="0" smtClean="0">
                <a:solidFill>
                  <a:srgbClr val="00B050"/>
                </a:solidFill>
                <a:effectLst>
                  <a:outerShdw blurRad="38100" dist="38100" dir="2700000" algn="tl">
                    <a:srgbClr val="000000">
                      <a:alpha val="43137"/>
                    </a:srgbClr>
                  </a:outerShdw>
                </a:effectLst>
              </a:rPr>
              <a:t> </a:t>
            </a:r>
            <a:r>
              <a:rPr lang="es-ES" sz="2800" dirty="0" smtClean="0"/>
              <a:t>realiza valoración subjetiva a cada paciente que ingresa a la unidad. ( Grado C)</a:t>
            </a:r>
            <a:endParaRPr lang="es-ES" sz="2800" b="1" dirty="0" smtClean="0"/>
          </a:p>
          <a:p>
            <a:pPr algn="just">
              <a:buNone/>
            </a:pPr>
            <a:endParaRPr lang="es-E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5" name="1 Título"/>
          <p:cNvSpPr txBox="1">
            <a:spLocks/>
          </p:cNvSpPr>
          <p:nvPr/>
        </p:nvSpPr>
        <p:spPr>
          <a:xfrm>
            <a:off x="428596" y="571480"/>
            <a:ext cx="8143932" cy="178595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chemeClr val="tx1"/>
                </a:solidFill>
                <a:effectLst/>
                <a:uLnTx/>
                <a:uFillTx/>
                <a:latin typeface="+mj-lt"/>
                <a:ea typeface="+mj-ea"/>
                <a:cs typeface="+mj-cs"/>
              </a:rPr>
              <a:t/>
            </a:r>
            <a:br>
              <a:rPr kumimoji="0" lang="es-ES" sz="4400" b="0" i="0" u="none" strike="noStrike" kern="1200" cap="none" spc="0" normalizeH="0" baseline="0" noProof="0" dirty="0" smtClean="0">
                <a:ln>
                  <a:noFill/>
                </a:ln>
                <a:solidFill>
                  <a:schemeClr val="tx1"/>
                </a:solidFill>
                <a:effectLst/>
                <a:uLnTx/>
                <a:uFillTx/>
                <a:latin typeface="+mj-lt"/>
                <a:ea typeface="+mj-ea"/>
                <a:cs typeface="+mj-cs"/>
              </a:rPr>
            </a:br>
            <a:r>
              <a:rPr kumimoji="0" lang="es-ES" sz="42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ROL DE LA ENFERMERA EN TERAPIA</a:t>
            </a:r>
            <a:r>
              <a:rPr kumimoji="0" lang="es-ES" sz="4200" b="1"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 NUTRICIONAL ENTERAL</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CuadroTexto"/>
          <p:cNvSpPr txBox="1"/>
          <p:nvPr/>
        </p:nvSpPr>
        <p:spPr>
          <a:xfrm>
            <a:off x="500034" y="2928934"/>
            <a:ext cx="7500990" cy="707886"/>
          </a:xfrm>
          <a:prstGeom prst="rect">
            <a:avLst/>
          </a:prstGeom>
          <a:noFill/>
        </p:spPr>
        <p:txBody>
          <a:bodyPr wrap="square" rtlCol="0">
            <a:spAutoFit/>
          </a:bodyPr>
          <a:lstStyle/>
          <a:p>
            <a:r>
              <a:rPr lang="es-ES" sz="2000" dirty="0" smtClean="0"/>
              <a:t>Es el suministro de nutrientes al tracto gastrointestinal a través de la vía oral o a través de sondas </a:t>
            </a:r>
            <a:r>
              <a:rPr lang="es-ES" sz="2000" dirty="0" err="1" smtClean="0"/>
              <a:t>enterales</a:t>
            </a:r>
            <a:r>
              <a:rPr lang="es-ES" sz="2000" dirty="0" smtClean="0"/>
              <a:t>   </a:t>
            </a:r>
            <a:endParaRPr lang="es-E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480"/>
            <a:ext cx="8715404" cy="857256"/>
          </a:xfrm>
        </p:spPr>
        <p:txBody>
          <a:bodyPr>
            <a:normAutofit fontScale="90000"/>
          </a:bodyPr>
          <a:lstStyle/>
          <a:p>
            <a:pPr algn="l"/>
            <a:r>
              <a:rPr lang="es-ES" dirty="0" smtClean="0"/>
              <a:t/>
            </a:r>
            <a:br>
              <a:rPr lang="es-ES" dirty="0" smtClean="0"/>
            </a:br>
            <a:r>
              <a:rPr lang="es-ES" sz="4200" b="1" dirty="0" smtClean="0">
                <a:solidFill>
                  <a:srgbClr val="00B050"/>
                </a:solidFill>
                <a:effectLst>
                  <a:outerShdw blurRad="38100" dist="38100" dir="2700000" algn="tl">
                    <a:srgbClr val="000000">
                      <a:alpha val="43137"/>
                    </a:srgbClr>
                  </a:outerShdw>
                </a:effectLst>
              </a:rPr>
              <a:t>¿ CÓMO DECIDO QUÈ TIPO DE SOPORTE NUTRICIONAL BRINDAR?</a:t>
            </a:r>
            <a:r>
              <a:rPr lang="es-ES" sz="2000" b="1" dirty="0" smtClean="0"/>
              <a:t/>
            </a:r>
            <a:br>
              <a:rPr lang="es-ES" sz="2000" b="1" dirty="0" smtClean="0"/>
            </a:br>
            <a:r>
              <a:rPr lang="es-ES" dirty="0" smtClean="0"/>
              <a:t/>
            </a:r>
            <a:br>
              <a:rPr lang="es-ES" dirty="0" smtClean="0"/>
            </a:br>
            <a:endParaRPr lang="es-ES" dirty="0"/>
          </a:p>
        </p:txBody>
      </p:sp>
      <p:sp>
        <p:nvSpPr>
          <p:cNvPr id="8" name="7 CuadroTexto"/>
          <p:cNvSpPr txBox="1"/>
          <p:nvPr/>
        </p:nvSpPr>
        <p:spPr>
          <a:xfrm>
            <a:off x="3571868" y="1500174"/>
            <a:ext cx="2714644" cy="369332"/>
          </a:xfrm>
          <a:prstGeom prst="rect">
            <a:avLst/>
          </a:prstGeom>
          <a:noFill/>
          <a:ln w="38100">
            <a:solidFill>
              <a:srgbClr val="00B050"/>
            </a:solidFill>
          </a:ln>
        </p:spPr>
        <p:txBody>
          <a:bodyPr wrap="square" rtlCol="0">
            <a:spAutoFit/>
          </a:bodyPr>
          <a:lstStyle/>
          <a:p>
            <a:r>
              <a:rPr lang="es-ES" dirty="0" smtClean="0"/>
              <a:t>INTESTINO FUNCIONANTE</a:t>
            </a:r>
            <a:endParaRPr lang="es-ES" dirty="0"/>
          </a:p>
        </p:txBody>
      </p:sp>
      <p:sp>
        <p:nvSpPr>
          <p:cNvPr id="9" name="8 CuadroTexto"/>
          <p:cNvSpPr txBox="1"/>
          <p:nvPr/>
        </p:nvSpPr>
        <p:spPr>
          <a:xfrm>
            <a:off x="1428728" y="2335405"/>
            <a:ext cx="357190" cy="307777"/>
          </a:xfrm>
          <a:prstGeom prst="rect">
            <a:avLst/>
          </a:prstGeom>
          <a:noFill/>
          <a:ln w="38100">
            <a:solidFill>
              <a:srgbClr val="00B050"/>
            </a:solidFill>
          </a:ln>
        </p:spPr>
        <p:txBody>
          <a:bodyPr wrap="square" rtlCol="0">
            <a:spAutoFit/>
          </a:bodyPr>
          <a:lstStyle/>
          <a:p>
            <a:r>
              <a:rPr lang="es-ES" sz="1400" dirty="0" smtClean="0"/>
              <a:t>SI</a:t>
            </a:r>
            <a:endParaRPr lang="es-ES" sz="1400" dirty="0"/>
          </a:p>
        </p:txBody>
      </p:sp>
      <p:sp>
        <p:nvSpPr>
          <p:cNvPr id="10" name="9 CuadroTexto"/>
          <p:cNvSpPr txBox="1"/>
          <p:nvPr/>
        </p:nvSpPr>
        <p:spPr>
          <a:xfrm>
            <a:off x="7000892" y="2214554"/>
            <a:ext cx="500066" cy="307777"/>
          </a:xfrm>
          <a:prstGeom prst="rect">
            <a:avLst/>
          </a:prstGeom>
          <a:noFill/>
          <a:ln w="38100">
            <a:solidFill>
              <a:srgbClr val="00B050"/>
            </a:solidFill>
          </a:ln>
        </p:spPr>
        <p:txBody>
          <a:bodyPr wrap="square" rtlCol="0">
            <a:spAutoFit/>
          </a:bodyPr>
          <a:lstStyle/>
          <a:p>
            <a:r>
              <a:rPr lang="es-ES" sz="1400" dirty="0" smtClean="0"/>
              <a:t>NO</a:t>
            </a:r>
            <a:endParaRPr lang="es-ES" sz="1400" dirty="0"/>
          </a:p>
        </p:txBody>
      </p:sp>
      <p:sp>
        <p:nvSpPr>
          <p:cNvPr id="11" name="10 CuadroTexto"/>
          <p:cNvSpPr txBox="1"/>
          <p:nvPr/>
        </p:nvSpPr>
        <p:spPr>
          <a:xfrm>
            <a:off x="785786" y="3143248"/>
            <a:ext cx="1785950" cy="954107"/>
          </a:xfrm>
          <a:prstGeom prst="rect">
            <a:avLst/>
          </a:prstGeom>
          <a:noFill/>
          <a:ln w="38100">
            <a:solidFill>
              <a:srgbClr val="00B050"/>
            </a:solidFill>
          </a:ln>
        </p:spPr>
        <p:txBody>
          <a:bodyPr wrap="square" rtlCol="0">
            <a:spAutoFit/>
          </a:bodyPr>
          <a:lstStyle/>
          <a:p>
            <a:pPr algn="ctr"/>
            <a:r>
              <a:rPr lang="es-ES" sz="1400" dirty="0" smtClean="0"/>
              <a:t>¿ ES CAPAZ DE TOMAR POR VIA ORAL 2/3 REQUERIMIENTOS?</a:t>
            </a:r>
            <a:endParaRPr lang="es-ES" sz="1400" dirty="0"/>
          </a:p>
        </p:txBody>
      </p:sp>
      <p:sp>
        <p:nvSpPr>
          <p:cNvPr id="12" name="11 CuadroTexto"/>
          <p:cNvSpPr txBox="1"/>
          <p:nvPr/>
        </p:nvSpPr>
        <p:spPr>
          <a:xfrm>
            <a:off x="357158" y="4429132"/>
            <a:ext cx="357190" cy="307777"/>
          </a:xfrm>
          <a:prstGeom prst="rect">
            <a:avLst/>
          </a:prstGeom>
          <a:noFill/>
          <a:ln w="38100">
            <a:solidFill>
              <a:srgbClr val="00B050"/>
            </a:solidFill>
          </a:ln>
        </p:spPr>
        <p:txBody>
          <a:bodyPr wrap="square" rtlCol="0">
            <a:spAutoFit/>
          </a:bodyPr>
          <a:lstStyle/>
          <a:p>
            <a:r>
              <a:rPr lang="es-ES" sz="1400" dirty="0" smtClean="0"/>
              <a:t>SI</a:t>
            </a:r>
            <a:endParaRPr lang="es-ES" sz="1400" dirty="0"/>
          </a:p>
        </p:txBody>
      </p:sp>
      <p:sp>
        <p:nvSpPr>
          <p:cNvPr id="13" name="12 CuadroTexto"/>
          <p:cNvSpPr txBox="1"/>
          <p:nvPr/>
        </p:nvSpPr>
        <p:spPr>
          <a:xfrm>
            <a:off x="2285984" y="4429132"/>
            <a:ext cx="500066" cy="307777"/>
          </a:xfrm>
          <a:prstGeom prst="rect">
            <a:avLst/>
          </a:prstGeom>
          <a:noFill/>
          <a:ln w="38100">
            <a:solidFill>
              <a:srgbClr val="00B050"/>
            </a:solidFill>
          </a:ln>
        </p:spPr>
        <p:txBody>
          <a:bodyPr wrap="square" rtlCol="0">
            <a:spAutoFit/>
          </a:bodyPr>
          <a:lstStyle/>
          <a:p>
            <a:r>
              <a:rPr lang="es-ES" sz="1400" dirty="0" smtClean="0"/>
              <a:t>NO</a:t>
            </a:r>
            <a:endParaRPr lang="es-ES" sz="1400" dirty="0"/>
          </a:p>
        </p:txBody>
      </p:sp>
      <p:sp>
        <p:nvSpPr>
          <p:cNvPr id="14" name="13 CuadroTexto"/>
          <p:cNvSpPr txBox="1"/>
          <p:nvPr/>
        </p:nvSpPr>
        <p:spPr>
          <a:xfrm>
            <a:off x="71438" y="4929199"/>
            <a:ext cx="1357290" cy="307777"/>
          </a:xfrm>
          <a:prstGeom prst="rect">
            <a:avLst/>
          </a:prstGeom>
          <a:noFill/>
          <a:ln w="38100">
            <a:solidFill>
              <a:srgbClr val="00B050"/>
            </a:solidFill>
          </a:ln>
        </p:spPr>
        <p:txBody>
          <a:bodyPr wrap="square" rtlCol="0">
            <a:spAutoFit/>
          </a:bodyPr>
          <a:lstStyle/>
          <a:p>
            <a:r>
              <a:rPr lang="es-ES" sz="1400" dirty="0" smtClean="0"/>
              <a:t>COMPLEMENTO</a:t>
            </a:r>
            <a:endParaRPr lang="es-ES" sz="1400" dirty="0"/>
          </a:p>
        </p:txBody>
      </p:sp>
      <p:sp>
        <p:nvSpPr>
          <p:cNvPr id="16" name="15 CuadroTexto"/>
          <p:cNvSpPr txBox="1"/>
          <p:nvPr/>
        </p:nvSpPr>
        <p:spPr>
          <a:xfrm>
            <a:off x="2285984" y="4907173"/>
            <a:ext cx="500066" cy="307777"/>
          </a:xfrm>
          <a:prstGeom prst="rect">
            <a:avLst/>
          </a:prstGeom>
          <a:noFill/>
          <a:ln w="38100">
            <a:solidFill>
              <a:srgbClr val="00B050"/>
            </a:solidFill>
          </a:ln>
        </p:spPr>
        <p:txBody>
          <a:bodyPr wrap="square" rtlCol="0">
            <a:spAutoFit/>
          </a:bodyPr>
          <a:lstStyle/>
          <a:p>
            <a:r>
              <a:rPr lang="es-ES" sz="1400" dirty="0" smtClean="0"/>
              <a:t>NES</a:t>
            </a:r>
            <a:endParaRPr lang="es-ES" sz="1400" dirty="0"/>
          </a:p>
        </p:txBody>
      </p:sp>
      <p:sp>
        <p:nvSpPr>
          <p:cNvPr id="17" name="16 CuadroTexto"/>
          <p:cNvSpPr txBox="1"/>
          <p:nvPr/>
        </p:nvSpPr>
        <p:spPr>
          <a:xfrm>
            <a:off x="2428860" y="5478677"/>
            <a:ext cx="1357290" cy="307777"/>
          </a:xfrm>
          <a:prstGeom prst="rect">
            <a:avLst/>
          </a:prstGeom>
          <a:noFill/>
          <a:ln w="38100">
            <a:solidFill>
              <a:srgbClr val="00B050"/>
            </a:solidFill>
          </a:ln>
        </p:spPr>
        <p:txBody>
          <a:bodyPr wrap="square" rtlCol="0">
            <a:spAutoFit/>
          </a:bodyPr>
          <a:lstStyle/>
          <a:p>
            <a:r>
              <a:rPr lang="es-ES" sz="1400" dirty="0" smtClean="0"/>
              <a:t>&gt; 4 SEMANAS</a:t>
            </a:r>
            <a:endParaRPr lang="es-ES" sz="1400" dirty="0"/>
          </a:p>
        </p:txBody>
      </p:sp>
      <p:sp>
        <p:nvSpPr>
          <p:cNvPr id="18" name="17 CuadroTexto"/>
          <p:cNvSpPr txBox="1"/>
          <p:nvPr/>
        </p:nvSpPr>
        <p:spPr>
          <a:xfrm>
            <a:off x="2428860" y="6193057"/>
            <a:ext cx="1357290" cy="307777"/>
          </a:xfrm>
          <a:prstGeom prst="rect">
            <a:avLst/>
          </a:prstGeom>
          <a:noFill/>
          <a:ln w="38100">
            <a:solidFill>
              <a:srgbClr val="00B050"/>
            </a:solidFill>
          </a:ln>
        </p:spPr>
        <p:txBody>
          <a:bodyPr wrap="square" rtlCol="0">
            <a:spAutoFit/>
          </a:bodyPr>
          <a:lstStyle/>
          <a:p>
            <a:r>
              <a:rPr lang="es-ES" sz="1400" dirty="0" smtClean="0"/>
              <a:t>NASOENTERAL</a:t>
            </a:r>
            <a:endParaRPr lang="es-ES" sz="1400" dirty="0"/>
          </a:p>
        </p:txBody>
      </p:sp>
      <p:sp>
        <p:nvSpPr>
          <p:cNvPr id="19" name="18 CuadroTexto"/>
          <p:cNvSpPr txBox="1"/>
          <p:nvPr/>
        </p:nvSpPr>
        <p:spPr>
          <a:xfrm>
            <a:off x="785818" y="5429264"/>
            <a:ext cx="1357290" cy="307777"/>
          </a:xfrm>
          <a:prstGeom prst="rect">
            <a:avLst/>
          </a:prstGeom>
          <a:noFill/>
          <a:ln w="38100">
            <a:solidFill>
              <a:srgbClr val="00B050"/>
            </a:solidFill>
          </a:ln>
        </p:spPr>
        <p:txBody>
          <a:bodyPr wrap="square" rtlCol="0">
            <a:spAutoFit/>
          </a:bodyPr>
          <a:lstStyle/>
          <a:p>
            <a:r>
              <a:rPr lang="es-ES" sz="1400" dirty="0" smtClean="0"/>
              <a:t>&lt; 4 SEMANAS</a:t>
            </a:r>
            <a:endParaRPr lang="es-ES" sz="1400" dirty="0"/>
          </a:p>
        </p:txBody>
      </p:sp>
      <p:sp>
        <p:nvSpPr>
          <p:cNvPr id="20" name="19 CuadroTexto"/>
          <p:cNvSpPr txBox="1"/>
          <p:nvPr/>
        </p:nvSpPr>
        <p:spPr>
          <a:xfrm>
            <a:off x="785818" y="5907305"/>
            <a:ext cx="1357290" cy="307777"/>
          </a:xfrm>
          <a:prstGeom prst="rect">
            <a:avLst/>
          </a:prstGeom>
          <a:noFill/>
          <a:ln w="38100">
            <a:solidFill>
              <a:srgbClr val="00B050"/>
            </a:solidFill>
          </a:ln>
        </p:spPr>
        <p:txBody>
          <a:bodyPr wrap="square" rtlCol="0">
            <a:spAutoFit/>
          </a:bodyPr>
          <a:lstStyle/>
          <a:p>
            <a:r>
              <a:rPr lang="es-ES" sz="1400" dirty="0" smtClean="0"/>
              <a:t>NASOENTERAL</a:t>
            </a:r>
            <a:endParaRPr lang="es-ES" sz="1400" dirty="0"/>
          </a:p>
        </p:txBody>
      </p:sp>
      <p:sp>
        <p:nvSpPr>
          <p:cNvPr id="21" name="20 CuadroTexto"/>
          <p:cNvSpPr txBox="1"/>
          <p:nvPr/>
        </p:nvSpPr>
        <p:spPr>
          <a:xfrm>
            <a:off x="5929322" y="3000372"/>
            <a:ext cx="2286016" cy="307777"/>
          </a:xfrm>
          <a:prstGeom prst="rect">
            <a:avLst/>
          </a:prstGeom>
          <a:noFill/>
          <a:ln w="38100">
            <a:solidFill>
              <a:srgbClr val="00B050"/>
            </a:solidFill>
          </a:ln>
        </p:spPr>
        <p:txBody>
          <a:bodyPr wrap="square" rtlCol="0">
            <a:spAutoFit/>
          </a:bodyPr>
          <a:lstStyle/>
          <a:p>
            <a:r>
              <a:rPr lang="es-ES" sz="1400" dirty="0" smtClean="0"/>
              <a:t>NUTRICIONAL PARENTERAL</a:t>
            </a:r>
            <a:endParaRPr lang="es-ES" sz="1400" dirty="0"/>
          </a:p>
        </p:txBody>
      </p:sp>
      <p:sp>
        <p:nvSpPr>
          <p:cNvPr id="22" name="21 CuadroTexto"/>
          <p:cNvSpPr txBox="1"/>
          <p:nvPr/>
        </p:nvSpPr>
        <p:spPr>
          <a:xfrm>
            <a:off x="4857752" y="3689339"/>
            <a:ext cx="1000132" cy="307777"/>
          </a:xfrm>
          <a:prstGeom prst="rect">
            <a:avLst/>
          </a:prstGeom>
          <a:noFill/>
          <a:ln w="38100">
            <a:solidFill>
              <a:srgbClr val="00B050"/>
            </a:solidFill>
          </a:ln>
        </p:spPr>
        <p:txBody>
          <a:bodyPr wrap="square" rtlCol="0">
            <a:spAutoFit/>
          </a:bodyPr>
          <a:lstStyle/>
          <a:p>
            <a:r>
              <a:rPr lang="es-ES" sz="1400" dirty="0" smtClean="0"/>
              <a:t>&gt; 7 DIAS</a:t>
            </a:r>
            <a:endParaRPr lang="es-ES" sz="1400" dirty="0"/>
          </a:p>
        </p:txBody>
      </p:sp>
      <p:sp>
        <p:nvSpPr>
          <p:cNvPr id="24" name="23 CuadroTexto"/>
          <p:cNvSpPr txBox="1"/>
          <p:nvPr/>
        </p:nvSpPr>
        <p:spPr>
          <a:xfrm>
            <a:off x="7929586" y="3692727"/>
            <a:ext cx="1000132" cy="307777"/>
          </a:xfrm>
          <a:prstGeom prst="rect">
            <a:avLst/>
          </a:prstGeom>
          <a:noFill/>
          <a:ln w="38100">
            <a:solidFill>
              <a:srgbClr val="00B050"/>
            </a:solidFill>
          </a:ln>
        </p:spPr>
        <p:txBody>
          <a:bodyPr wrap="square" rtlCol="0">
            <a:spAutoFit/>
          </a:bodyPr>
          <a:lstStyle/>
          <a:p>
            <a:r>
              <a:rPr lang="es-ES" sz="1400" dirty="0" smtClean="0"/>
              <a:t>&lt; 7 DIAS</a:t>
            </a:r>
            <a:endParaRPr lang="es-ES" sz="1400" dirty="0"/>
          </a:p>
        </p:txBody>
      </p:sp>
      <p:sp>
        <p:nvSpPr>
          <p:cNvPr id="25" name="24 CuadroTexto"/>
          <p:cNvSpPr txBox="1"/>
          <p:nvPr/>
        </p:nvSpPr>
        <p:spPr>
          <a:xfrm>
            <a:off x="7643834" y="4621421"/>
            <a:ext cx="1357322" cy="307777"/>
          </a:xfrm>
          <a:prstGeom prst="rect">
            <a:avLst/>
          </a:prstGeom>
          <a:noFill/>
          <a:ln w="38100">
            <a:solidFill>
              <a:srgbClr val="00B050"/>
            </a:solidFill>
          </a:ln>
        </p:spPr>
        <p:txBody>
          <a:bodyPr wrap="square" rtlCol="0">
            <a:spAutoFit/>
          </a:bodyPr>
          <a:lstStyle/>
          <a:p>
            <a:r>
              <a:rPr lang="es-ES" sz="1400" dirty="0" smtClean="0"/>
              <a:t>NP CENTRAL</a:t>
            </a:r>
            <a:endParaRPr lang="es-ES" sz="1400" dirty="0"/>
          </a:p>
        </p:txBody>
      </p:sp>
      <p:sp>
        <p:nvSpPr>
          <p:cNvPr id="26" name="25 CuadroTexto"/>
          <p:cNvSpPr txBox="1"/>
          <p:nvPr/>
        </p:nvSpPr>
        <p:spPr>
          <a:xfrm>
            <a:off x="4429124" y="4618033"/>
            <a:ext cx="1785950" cy="954107"/>
          </a:xfrm>
          <a:prstGeom prst="rect">
            <a:avLst/>
          </a:prstGeom>
          <a:noFill/>
          <a:ln w="38100">
            <a:solidFill>
              <a:srgbClr val="00B050"/>
            </a:solidFill>
          </a:ln>
        </p:spPr>
        <p:txBody>
          <a:bodyPr wrap="square" rtlCol="0">
            <a:spAutoFit/>
          </a:bodyPr>
          <a:lstStyle/>
          <a:p>
            <a:pPr algn="ctr"/>
            <a:r>
              <a:rPr lang="es-ES" sz="1400" dirty="0" smtClean="0"/>
              <a:t>NP PERIFERICA ( DE ACUEDO A LOS PROCTOCOLOS NOTABLES,</a:t>
            </a:r>
            <a:endParaRPr lang="es-ES" sz="1400" dirty="0"/>
          </a:p>
        </p:txBody>
      </p:sp>
      <p:cxnSp>
        <p:nvCxnSpPr>
          <p:cNvPr id="35" name="34 Conector recto de flecha"/>
          <p:cNvCxnSpPr>
            <a:stCxn id="22" idx="2"/>
          </p:cNvCxnSpPr>
          <p:nvPr/>
        </p:nvCxnSpPr>
        <p:spPr>
          <a:xfrm rot="5400000">
            <a:off x="5047360" y="4307574"/>
            <a:ext cx="620917"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rot="5400000">
            <a:off x="8048549" y="4332193"/>
            <a:ext cx="620917"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rot="5400000">
            <a:off x="4608513" y="2035165"/>
            <a:ext cx="35719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rot="5400000">
            <a:off x="7037405" y="2749545"/>
            <a:ext cx="50006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47 Conector angular"/>
          <p:cNvCxnSpPr/>
          <p:nvPr/>
        </p:nvCxnSpPr>
        <p:spPr>
          <a:xfrm rot="10800000" flipV="1">
            <a:off x="1785918" y="2143115"/>
            <a:ext cx="3214710" cy="428627"/>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angular"/>
          <p:cNvCxnSpPr/>
          <p:nvPr/>
        </p:nvCxnSpPr>
        <p:spPr>
          <a:xfrm>
            <a:off x="4929190" y="2143116"/>
            <a:ext cx="2000264" cy="357190"/>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angular"/>
          <p:cNvCxnSpPr/>
          <p:nvPr/>
        </p:nvCxnSpPr>
        <p:spPr>
          <a:xfrm rot="10800000" flipV="1">
            <a:off x="5857884" y="3500438"/>
            <a:ext cx="1071570" cy="357188"/>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58 Conector angular"/>
          <p:cNvCxnSpPr/>
          <p:nvPr/>
        </p:nvCxnSpPr>
        <p:spPr>
          <a:xfrm>
            <a:off x="6858016" y="3500438"/>
            <a:ext cx="1071570" cy="428628"/>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p:nvPr/>
        </p:nvCxnSpPr>
        <p:spPr>
          <a:xfrm rot="5400000">
            <a:off x="6892941" y="3393281"/>
            <a:ext cx="21431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a:endCxn id="11" idx="0"/>
          </p:cNvCxnSpPr>
          <p:nvPr/>
        </p:nvCxnSpPr>
        <p:spPr>
          <a:xfrm rot="16200000" flipH="1">
            <a:off x="1411662" y="2876149"/>
            <a:ext cx="500066" cy="341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69 Conector angular"/>
          <p:cNvCxnSpPr/>
          <p:nvPr/>
        </p:nvCxnSpPr>
        <p:spPr>
          <a:xfrm rot="10800000" flipV="1">
            <a:off x="714348" y="4275242"/>
            <a:ext cx="857256" cy="368203"/>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70 Conector angular"/>
          <p:cNvCxnSpPr/>
          <p:nvPr/>
        </p:nvCxnSpPr>
        <p:spPr>
          <a:xfrm>
            <a:off x="1571604" y="4275243"/>
            <a:ext cx="642942" cy="368203"/>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p:nvPr/>
        </p:nvCxnSpPr>
        <p:spPr>
          <a:xfrm rot="5400000">
            <a:off x="1536679" y="4178305"/>
            <a:ext cx="21431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84 Conector recto de flecha"/>
          <p:cNvCxnSpPr/>
          <p:nvPr/>
        </p:nvCxnSpPr>
        <p:spPr>
          <a:xfrm rot="5400000">
            <a:off x="393671" y="4821247"/>
            <a:ext cx="21431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85 Conector recto de flecha"/>
          <p:cNvCxnSpPr/>
          <p:nvPr/>
        </p:nvCxnSpPr>
        <p:spPr>
          <a:xfrm rot="5400000">
            <a:off x="2393935" y="4821247"/>
            <a:ext cx="21431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100 Conector recto de flecha"/>
          <p:cNvCxnSpPr/>
          <p:nvPr/>
        </p:nvCxnSpPr>
        <p:spPr>
          <a:xfrm>
            <a:off x="2643174" y="5214950"/>
            <a:ext cx="642942" cy="2857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102 Conector recto de flecha"/>
          <p:cNvCxnSpPr/>
          <p:nvPr/>
        </p:nvCxnSpPr>
        <p:spPr>
          <a:xfrm rot="10800000" flipV="1">
            <a:off x="1714480" y="5214950"/>
            <a:ext cx="571504" cy="2143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107 Conector recto de flecha"/>
          <p:cNvCxnSpPr/>
          <p:nvPr/>
        </p:nvCxnSpPr>
        <p:spPr>
          <a:xfrm rot="5400000">
            <a:off x="1393803" y="5821379"/>
            <a:ext cx="21431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108 Conector recto de flecha"/>
          <p:cNvCxnSpPr/>
          <p:nvPr/>
        </p:nvCxnSpPr>
        <p:spPr>
          <a:xfrm rot="5400000">
            <a:off x="2894001" y="5892817"/>
            <a:ext cx="21431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1762"/>
            <a:ext cx="9144000" cy="725470"/>
          </a:xfrm>
        </p:spPr>
        <p:txBody>
          <a:bodyPr>
            <a:noAutofit/>
          </a:bodyPr>
          <a:lstStyle/>
          <a:p>
            <a:r>
              <a:rPr lang="es-ES" sz="3200" b="1" dirty="0" smtClean="0">
                <a:solidFill>
                  <a:srgbClr val="00B050"/>
                </a:solidFill>
                <a:effectLst>
                  <a:outerShdw blurRad="38100" dist="38100" dir="2700000" algn="tl">
                    <a:srgbClr val="000000">
                      <a:alpha val="43137"/>
                    </a:srgbClr>
                  </a:outerShdw>
                </a:effectLst>
              </a:rPr>
              <a:t>¿CÓMO ELIJO  EL LUGAR Y MÉTODO DE PERFUSIÓN? </a:t>
            </a:r>
            <a:endParaRPr lang="es-ES" sz="3200" b="1"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57158" y="928670"/>
            <a:ext cx="8786842" cy="1428760"/>
          </a:xfrm>
        </p:spPr>
        <p:txBody>
          <a:bodyPr>
            <a:noAutofit/>
          </a:bodyPr>
          <a:lstStyle/>
          <a:p>
            <a:r>
              <a:rPr lang="es-ES" sz="2600" b="1" dirty="0" smtClean="0"/>
              <a:t>Se debe usar el tracto gastrointestinal  en la medida de lo posible</a:t>
            </a:r>
            <a:r>
              <a:rPr lang="es-ES" sz="2400" b="1" dirty="0" smtClean="0"/>
              <a:t>.</a:t>
            </a:r>
            <a:endParaRPr lang="es-ES" sz="2400" b="1" dirty="0"/>
          </a:p>
        </p:txBody>
      </p:sp>
      <p:sp>
        <p:nvSpPr>
          <p:cNvPr id="4" name="3 CuadroTexto"/>
          <p:cNvSpPr txBox="1"/>
          <p:nvPr/>
        </p:nvSpPr>
        <p:spPr>
          <a:xfrm>
            <a:off x="3500430" y="2000240"/>
            <a:ext cx="2214578" cy="369332"/>
          </a:xfrm>
          <a:prstGeom prst="rect">
            <a:avLst/>
          </a:prstGeom>
          <a:noFill/>
          <a:ln w="38100">
            <a:solidFill>
              <a:srgbClr val="00B0F0"/>
            </a:solidFill>
          </a:ln>
        </p:spPr>
        <p:txBody>
          <a:bodyPr wrap="square" rtlCol="0">
            <a:spAutoFit/>
          </a:bodyPr>
          <a:lstStyle/>
          <a:p>
            <a:r>
              <a:rPr lang="es-ES" dirty="0" smtClean="0"/>
              <a:t>Riesgo de Aspiración</a:t>
            </a:r>
            <a:endParaRPr lang="es-ES" dirty="0"/>
          </a:p>
        </p:txBody>
      </p:sp>
      <p:sp>
        <p:nvSpPr>
          <p:cNvPr id="5" name="4 CuadroTexto"/>
          <p:cNvSpPr txBox="1"/>
          <p:nvPr/>
        </p:nvSpPr>
        <p:spPr>
          <a:xfrm>
            <a:off x="1643074" y="3000372"/>
            <a:ext cx="500066" cy="369332"/>
          </a:xfrm>
          <a:prstGeom prst="rect">
            <a:avLst/>
          </a:prstGeom>
          <a:noFill/>
          <a:ln w="38100">
            <a:solidFill>
              <a:srgbClr val="00B0F0"/>
            </a:solidFill>
          </a:ln>
        </p:spPr>
        <p:txBody>
          <a:bodyPr wrap="square" rtlCol="0">
            <a:spAutoFit/>
          </a:bodyPr>
          <a:lstStyle/>
          <a:p>
            <a:r>
              <a:rPr lang="es-ES" dirty="0" smtClean="0"/>
              <a:t>SI</a:t>
            </a:r>
            <a:endParaRPr lang="es-ES" dirty="0"/>
          </a:p>
        </p:txBody>
      </p:sp>
      <p:grpSp>
        <p:nvGrpSpPr>
          <p:cNvPr id="7" name="6 Grupo"/>
          <p:cNvGrpSpPr/>
          <p:nvPr/>
        </p:nvGrpSpPr>
        <p:grpSpPr>
          <a:xfrm>
            <a:off x="1857356" y="2357430"/>
            <a:ext cx="5072066" cy="357190"/>
            <a:chOff x="1357290" y="3356768"/>
            <a:chExt cx="6357982" cy="286546"/>
          </a:xfrm>
        </p:grpSpPr>
        <p:cxnSp>
          <p:nvCxnSpPr>
            <p:cNvPr id="8" name="7 Conector recto"/>
            <p:cNvCxnSpPr/>
            <p:nvPr/>
          </p:nvCxnSpPr>
          <p:spPr>
            <a:xfrm>
              <a:off x="1357290" y="3641726"/>
              <a:ext cx="6357982"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rot="5400000">
              <a:off x="4429124" y="3499644"/>
              <a:ext cx="286546"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9 Conector recto de flecha"/>
          <p:cNvCxnSpPr/>
          <p:nvPr/>
        </p:nvCxnSpPr>
        <p:spPr>
          <a:xfrm rot="16200000" flipH="1">
            <a:off x="1714099" y="2857877"/>
            <a:ext cx="286546" cy="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714380" y="3655456"/>
            <a:ext cx="2071670" cy="338554"/>
          </a:xfrm>
          <a:prstGeom prst="rect">
            <a:avLst/>
          </a:prstGeom>
          <a:noFill/>
          <a:ln w="38100">
            <a:solidFill>
              <a:srgbClr val="00B0F0"/>
            </a:solidFill>
          </a:ln>
        </p:spPr>
        <p:txBody>
          <a:bodyPr wrap="square" rtlCol="0">
            <a:spAutoFit/>
          </a:bodyPr>
          <a:lstStyle/>
          <a:p>
            <a:r>
              <a:rPr lang="es-ES" sz="1600" dirty="0" smtClean="0"/>
              <a:t>Sonda Nasoyeyunal</a:t>
            </a:r>
            <a:endParaRPr lang="es-ES" sz="1600" dirty="0"/>
          </a:p>
        </p:txBody>
      </p:sp>
      <p:cxnSp>
        <p:nvCxnSpPr>
          <p:cNvPr id="12" name="11 Conector recto de flecha"/>
          <p:cNvCxnSpPr/>
          <p:nvPr/>
        </p:nvCxnSpPr>
        <p:spPr>
          <a:xfrm rot="5400000">
            <a:off x="1785156" y="3500438"/>
            <a:ext cx="286546"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3" name="12 Grupo"/>
          <p:cNvGrpSpPr/>
          <p:nvPr/>
        </p:nvGrpSpPr>
        <p:grpSpPr>
          <a:xfrm>
            <a:off x="5429256" y="4000504"/>
            <a:ext cx="2500330" cy="500066"/>
            <a:chOff x="1357290" y="3356769"/>
            <a:chExt cx="6357982" cy="286546"/>
          </a:xfrm>
        </p:grpSpPr>
        <p:cxnSp>
          <p:nvCxnSpPr>
            <p:cNvPr id="14" name="13 Conector recto"/>
            <p:cNvCxnSpPr/>
            <p:nvPr/>
          </p:nvCxnSpPr>
          <p:spPr>
            <a:xfrm>
              <a:off x="1357290" y="3641726"/>
              <a:ext cx="6357982"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a:off x="4319475" y="3499644"/>
              <a:ext cx="286546" cy="7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17 CuadroTexto"/>
          <p:cNvSpPr txBox="1"/>
          <p:nvPr/>
        </p:nvSpPr>
        <p:spPr>
          <a:xfrm>
            <a:off x="5286380" y="4929198"/>
            <a:ext cx="500066" cy="369332"/>
          </a:xfrm>
          <a:prstGeom prst="rect">
            <a:avLst/>
          </a:prstGeom>
          <a:noFill/>
          <a:ln w="38100">
            <a:solidFill>
              <a:srgbClr val="00B0F0"/>
            </a:solidFill>
          </a:ln>
        </p:spPr>
        <p:txBody>
          <a:bodyPr wrap="square" rtlCol="0">
            <a:spAutoFit/>
          </a:bodyPr>
          <a:lstStyle/>
          <a:p>
            <a:r>
              <a:rPr lang="es-ES" dirty="0" smtClean="0"/>
              <a:t>SI</a:t>
            </a:r>
            <a:endParaRPr lang="es-ES" dirty="0"/>
          </a:p>
        </p:txBody>
      </p:sp>
      <p:sp>
        <p:nvSpPr>
          <p:cNvPr id="19" name="18 CuadroTexto"/>
          <p:cNvSpPr txBox="1"/>
          <p:nvPr/>
        </p:nvSpPr>
        <p:spPr>
          <a:xfrm>
            <a:off x="428596" y="4298398"/>
            <a:ext cx="2643206" cy="369332"/>
          </a:xfrm>
          <a:prstGeom prst="rect">
            <a:avLst/>
          </a:prstGeom>
          <a:noFill/>
          <a:ln w="38100">
            <a:solidFill>
              <a:srgbClr val="00B0F0"/>
            </a:solidFill>
          </a:ln>
        </p:spPr>
        <p:txBody>
          <a:bodyPr wrap="square" rtlCol="0">
            <a:spAutoFit/>
          </a:bodyPr>
          <a:lstStyle/>
          <a:p>
            <a:r>
              <a:rPr lang="es-ES" dirty="0" smtClean="0"/>
              <a:t>Administración continua</a:t>
            </a:r>
            <a:endParaRPr lang="es-ES" dirty="0"/>
          </a:p>
        </p:txBody>
      </p:sp>
      <p:cxnSp>
        <p:nvCxnSpPr>
          <p:cNvPr id="20" name="19 Conector recto de flecha"/>
          <p:cNvCxnSpPr/>
          <p:nvPr/>
        </p:nvCxnSpPr>
        <p:spPr>
          <a:xfrm rot="5400000">
            <a:off x="1643042" y="4143380"/>
            <a:ext cx="286546"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6572264" y="3000372"/>
            <a:ext cx="500066" cy="369332"/>
          </a:xfrm>
          <a:prstGeom prst="rect">
            <a:avLst/>
          </a:prstGeom>
          <a:noFill/>
          <a:ln w="38100">
            <a:solidFill>
              <a:srgbClr val="00B0F0"/>
            </a:solidFill>
          </a:ln>
        </p:spPr>
        <p:txBody>
          <a:bodyPr wrap="square" rtlCol="0">
            <a:spAutoFit/>
          </a:bodyPr>
          <a:lstStyle/>
          <a:p>
            <a:r>
              <a:rPr lang="es-ES" dirty="0" smtClean="0"/>
              <a:t>NO</a:t>
            </a:r>
            <a:endParaRPr lang="es-ES" dirty="0"/>
          </a:p>
        </p:txBody>
      </p:sp>
      <p:cxnSp>
        <p:nvCxnSpPr>
          <p:cNvPr id="34" name="33 Conector recto de flecha"/>
          <p:cNvCxnSpPr/>
          <p:nvPr/>
        </p:nvCxnSpPr>
        <p:spPr>
          <a:xfrm rot="16200000" flipH="1">
            <a:off x="6786165" y="2857877"/>
            <a:ext cx="286546" cy="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rot="5400000">
            <a:off x="6715140" y="3559734"/>
            <a:ext cx="286546"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5500694" y="3702610"/>
            <a:ext cx="2143140" cy="338554"/>
          </a:xfrm>
          <a:prstGeom prst="rect">
            <a:avLst/>
          </a:prstGeom>
          <a:noFill/>
          <a:ln w="38100">
            <a:solidFill>
              <a:srgbClr val="00B0F0"/>
            </a:solidFill>
          </a:ln>
        </p:spPr>
        <p:txBody>
          <a:bodyPr wrap="square" rtlCol="0">
            <a:spAutoFit/>
          </a:bodyPr>
          <a:lstStyle/>
          <a:p>
            <a:r>
              <a:rPr lang="es-ES" sz="1600" dirty="0" smtClean="0"/>
              <a:t>Nutrición Nasogástrica</a:t>
            </a:r>
            <a:endParaRPr lang="es-ES" sz="1600" dirty="0"/>
          </a:p>
        </p:txBody>
      </p:sp>
      <p:cxnSp>
        <p:nvCxnSpPr>
          <p:cNvPr id="43" name="42 Conector recto de flecha"/>
          <p:cNvCxnSpPr/>
          <p:nvPr/>
        </p:nvCxnSpPr>
        <p:spPr>
          <a:xfrm rot="5400000">
            <a:off x="5215339" y="4714487"/>
            <a:ext cx="428628"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rot="5400000">
            <a:off x="7714875" y="4714487"/>
            <a:ext cx="428628"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44 CuadroTexto"/>
          <p:cNvSpPr txBox="1"/>
          <p:nvPr/>
        </p:nvSpPr>
        <p:spPr>
          <a:xfrm>
            <a:off x="7715272" y="4929198"/>
            <a:ext cx="500066" cy="369332"/>
          </a:xfrm>
          <a:prstGeom prst="rect">
            <a:avLst/>
          </a:prstGeom>
          <a:noFill/>
          <a:ln w="38100">
            <a:solidFill>
              <a:srgbClr val="00B0F0"/>
            </a:solidFill>
          </a:ln>
        </p:spPr>
        <p:txBody>
          <a:bodyPr wrap="square" rtlCol="0">
            <a:spAutoFit/>
          </a:bodyPr>
          <a:lstStyle/>
          <a:p>
            <a:r>
              <a:rPr lang="es-ES" dirty="0" smtClean="0"/>
              <a:t>NO</a:t>
            </a:r>
            <a:endParaRPr lang="es-ES" dirty="0"/>
          </a:p>
        </p:txBody>
      </p:sp>
      <p:sp>
        <p:nvSpPr>
          <p:cNvPr id="46" name="45 CuadroTexto"/>
          <p:cNvSpPr txBox="1"/>
          <p:nvPr/>
        </p:nvSpPr>
        <p:spPr>
          <a:xfrm>
            <a:off x="4714876" y="5727158"/>
            <a:ext cx="1714512" cy="642942"/>
          </a:xfrm>
          <a:prstGeom prst="rect">
            <a:avLst/>
          </a:prstGeom>
          <a:noFill/>
          <a:ln w="38100">
            <a:solidFill>
              <a:srgbClr val="00B0F0"/>
            </a:solidFill>
          </a:ln>
        </p:spPr>
        <p:txBody>
          <a:bodyPr wrap="square" rtlCol="0">
            <a:spAutoFit/>
          </a:bodyPr>
          <a:lstStyle/>
          <a:p>
            <a:pPr algn="ctr"/>
            <a:r>
              <a:rPr lang="es-ES" dirty="0" smtClean="0"/>
              <a:t>Administración Continua</a:t>
            </a:r>
            <a:endParaRPr lang="es-ES" dirty="0"/>
          </a:p>
        </p:txBody>
      </p:sp>
      <p:sp>
        <p:nvSpPr>
          <p:cNvPr id="47" name="46 CuadroTexto"/>
          <p:cNvSpPr txBox="1"/>
          <p:nvPr/>
        </p:nvSpPr>
        <p:spPr>
          <a:xfrm>
            <a:off x="6929454" y="5723769"/>
            <a:ext cx="1643074" cy="646331"/>
          </a:xfrm>
          <a:prstGeom prst="rect">
            <a:avLst/>
          </a:prstGeom>
          <a:noFill/>
          <a:ln w="38100">
            <a:solidFill>
              <a:srgbClr val="00B0F0"/>
            </a:solidFill>
          </a:ln>
        </p:spPr>
        <p:txBody>
          <a:bodyPr wrap="square" rtlCol="0">
            <a:spAutoFit/>
          </a:bodyPr>
          <a:lstStyle/>
          <a:p>
            <a:r>
              <a:rPr lang="es-ES" dirty="0" smtClean="0"/>
              <a:t>Administración Intermitente</a:t>
            </a:r>
            <a:endParaRPr lang="es-ES" dirty="0"/>
          </a:p>
        </p:txBody>
      </p:sp>
      <p:cxnSp>
        <p:nvCxnSpPr>
          <p:cNvPr id="48" name="47 Conector recto de flecha"/>
          <p:cNvCxnSpPr/>
          <p:nvPr/>
        </p:nvCxnSpPr>
        <p:spPr>
          <a:xfrm rot="5400000">
            <a:off x="5286777" y="5500305"/>
            <a:ext cx="428628"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p:nvPr/>
        </p:nvCxnSpPr>
        <p:spPr>
          <a:xfrm rot="5400000">
            <a:off x="7787107" y="5500305"/>
            <a:ext cx="428628"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dsclick.infospace.com/ClickHandler.ashx?ru=http%3a%2f%2fwww.gesau.com.br%2fcp%2fimages%2fdiabetes%2520frutas.jpg&amp;coi=372380&amp;cop=main-title&amp;c=facemoods.11.err&amp;ap=16&amp;npp=16&amp;p=0&amp;pp=0&amp;pvaid=7b1062916d074fb5b9a35487d83755f1&amp;ep=16&amp;euip=190.118.9.218&amp;app=1&amp;hash=7597381F5E44CC37D7EF5740B507438B"/>
          <p:cNvPicPr>
            <a:picLocks noChangeAspect="1" noChangeArrowheads="1"/>
          </p:cNvPicPr>
          <p:nvPr/>
        </p:nvPicPr>
        <p:blipFill>
          <a:blip r:embed="rId2" cstate="print">
            <a:lum bright="70000" contrast="-70000"/>
          </a:blip>
          <a:srcRect/>
          <a:stretch>
            <a:fillRect/>
          </a:stretch>
        </p:blipFill>
        <p:spPr bwMode="auto">
          <a:xfrm>
            <a:off x="4857752" y="-1"/>
            <a:ext cx="4286248" cy="6858001"/>
          </a:xfrm>
          <a:prstGeom prst="rect">
            <a:avLst/>
          </a:prstGeom>
          <a:noFill/>
        </p:spPr>
      </p:pic>
      <p:pic>
        <p:nvPicPr>
          <p:cNvPr id="17410" name="Picture 2" descr="http://dsclick.infospace.com/ClickHandler.ashx?ru=http%3a%2f%2fwww.drlucena.com%2fwebsite%2fmedia%2fk2%2fitems%2fcache%2f924e149af069b8ea323a809fbb1171d4_XL.jpg&amp;coi=372380&amp;cop=main-title&amp;c=facemoods.11.err&amp;ap=16&amp;npp=16&amp;p=0&amp;pp=0&amp;pvaid=6791e3c672864dc8a9efcbdd98d40733&amp;ep=16&amp;euip=190.118.9.218&amp;app=1&amp;hash=AA1EB00EAF45EBA9684CC053A89835F2"/>
          <p:cNvPicPr>
            <a:picLocks noChangeAspect="1" noChangeArrowheads="1"/>
          </p:cNvPicPr>
          <p:nvPr/>
        </p:nvPicPr>
        <p:blipFill>
          <a:blip r:embed="rId3" cstate="print">
            <a:lum bright="70000" contrast="-70000"/>
          </a:blip>
          <a:srcRect/>
          <a:stretch>
            <a:fillRect/>
          </a:stretch>
        </p:blipFill>
        <p:spPr bwMode="auto">
          <a:xfrm>
            <a:off x="0" y="0"/>
            <a:ext cx="4857784" cy="6858000"/>
          </a:xfrm>
          <a:prstGeom prst="rect">
            <a:avLst/>
          </a:prstGeom>
          <a:noFill/>
        </p:spPr>
      </p:pic>
      <p:sp>
        <p:nvSpPr>
          <p:cNvPr id="2" name="1 Título"/>
          <p:cNvSpPr>
            <a:spLocks noGrp="1"/>
          </p:cNvSpPr>
          <p:nvPr>
            <p:ph type="title"/>
          </p:nvPr>
        </p:nvSpPr>
        <p:spPr/>
        <p:txBody>
          <a:bodyPr>
            <a:normAutofit fontScale="90000"/>
          </a:bodyPr>
          <a:lstStyle/>
          <a:p>
            <a:r>
              <a:rPr lang="es-ES" b="1" dirty="0" smtClean="0">
                <a:solidFill>
                  <a:srgbClr val="00B050"/>
                </a:solidFill>
                <a:effectLst>
                  <a:outerShdw blurRad="38100" dist="38100" dir="2700000" algn="tl">
                    <a:srgbClr val="000000">
                      <a:alpha val="43137"/>
                    </a:srgbClr>
                  </a:outerShdw>
                </a:effectLst>
              </a:rPr>
              <a:t>¿CUÁNDO DEBO INDICAR LA TERAPIA NUTRICIONAL?</a:t>
            </a:r>
            <a:endParaRPr lang="es-ES" b="1"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42928" y="1643050"/>
            <a:ext cx="8229600" cy="4525963"/>
          </a:xfrm>
        </p:spPr>
        <p:txBody>
          <a:bodyPr/>
          <a:lstStyle/>
          <a:p>
            <a:pPr algn="just"/>
            <a:r>
              <a:rPr lang="es-ES" dirty="0" smtClean="0"/>
              <a:t>Inmediatamente después de la estabilización hemodinámica.</a:t>
            </a:r>
            <a:r>
              <a:rPr lang="es-ES" dirty="0"/>
              <a:t> </a:t>
            </a:r>
            <a:r>
              <a:rPr lang="es-ES" dirty="0" smtClean="0"/>
              <a:t>( Recomendación Grado B)</a:t>
            </a:r>
          </a:p>
          <a:p>
            <a:pPr algn="just"/>
            <a:r>
              <a:rPr lang="es-ES" dirty="0" smtClean="0"/>
              <a:t>Antes de 3 días de ayuno en pacientes desnutridos. ( Recomendación Grado B)</a:t>
            </a:r>
          </a:p>
          <a:p>
            <a:pPr algn="just"/>
            <a:r>
              <a:rPr lang="es-ES" dirty="0" smtClean="0"/>
              <a:t>Antes de los 7 días de ayuno en pacientes no desnutridos. </a:t>
            </a:r>
          </a:p>
          <a:p>
            <a:pPr algn="just"/>
            <a:r>
              <a:rPr lang="es-ES" dirty="0" smtClean="0"/>
              <a:t>La tendencia actual es iniciar la Terapia Nutricional enteral lo antes posible.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00B050"/>
                </a:solidFill>
                <a:effectLst>
                  <a:outerShdw blurRad="38100" dist="38100" dir="2700000" algn="tl">
                    <a:srgbClr val="000000">
                      <a:alpha val="43137"/>
                    </a:srgbClr>
                  </a:outerShdw>
                </a:effectLst>
              </a:rPr>
              <a:t>BENEFICIOS DE LA NUTRICIÓN ENTERAL</a:t>
            </a:r>
            <a:endParaRPr lang="es-ES" b="1"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pPr algn="just"/>
            <a:r>
              <a:rPr lang="es-ES" dirty="0" smtClean="0"/>
              <a:t>La nutrición </a:t>
            </a:r>
            <a:r>
              <a:rPr lang="es-ES" dirty="0" err="1" smtClean="0"/>
              <a:t>enteral</a:t>
            </a:r>
            <a:r>
              <a:rPr lang="es-ES" dirty="0" smtClean="0"/>
              <a:t> mantiene la integridad de Mucosa Gastrointestinal , lo que podría evitar la translocación bacteriana, es más económica, de administración fácil y segura, asegura una mejor utilización de nutrientes.</a:t>
            </a:r>
          </a:p>
          <a:p>
            <a:pPr algn="just"/>
            <a:r>
              <a:rPr lang="es-ES" dirty="0" smtClean="0"/>
              <a:t>Estos beneficios de la Nutrición Enteral se disminuyen o anulan cuando esta se comienza en forma tardía . Recomendación Grado B.</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dsclick.infospace.com/ClickHandler.ashx?ru=http%3a%2f%2fwww.monografias.com%2ftrabajos50%2ffluctuaciones-peso-corporal%2fImage2908.gif&amp;coi=372380&amp;cop=main-title&amp;c=facemoods.11.err&amp;ap=4&amp;npp=4&amp;p=0&amp;pp=0&amp;pvaid=31a81d4db3744f3ba936cc30341c92c8&amp;ep=4&amp;euip=190.118.9.218&amp;app=1&amp;hash=A487A531A422CA1DE482F4EA049D998C"/>
          <p:cNvPicPr>
            <a:picLocks noChangeAspect="1" noChangeArrowheads="1"/>
          </p:cNvPicPr>
          <p:nvPr/>
        </p:nvPicPr>
        <p:blipFill>
          <a:blip r:embed="rId2" cstate="print">
            <a:lum bright="70000" contrast="-70000"/>
          </a:blip>
          <a:srcRect/>
          <a:stretch>
            <a:fillRect/>
          </a:stretch>
        </p:blipFill>
        <p:spPr bwMode="auto">
          <a:xfrm>
            <a:off x="0" y="0"/>
            <a:ext cx="9144000" cy="6929437"/>
          </a:xfrm>
          <a:prstGeom prst="rect">
            <a:avLst/>
          </a:prstGeom>
          <a:noFill/>
        </p:spPr>
      </p:pic>
      <p:sp>
        <p:nvSpPr>
          <p:cNvPr id="2" name="1 Título"/>
          <p:cNvSpPr>
            <a:spLocks noGrp="1"/>
          </p:cNvSpPr>
          <p:nvPr>
            <p:ph type="title"/>
          </p:nvPr>
        </p:nvSpPr>
        <p:spPr/>
        <p:txBody>
          <a:bodyPr>
            <a:normAutofit fontScale="90000"/>
          </a:bodyPr>
          <a:lstStyle/>
          <a:p>
            <a:r>
              <a:rPr lang="es-ES" b="1" dirty="0" smtClean="0">
                <a:solidFill>
                  <a:srgbClr val="00B050"/>
                </a:solidFill>
                <a:effectLst>
                  <a:outerShdw blurRad="38100" dist="38100" dir="2700000" algn="tl">
                    <a:srgbClr val="000000">
                      <a:alpha val="43137"/>
                    </a:srgbClr>
                  </a:outerShdw>
                </a:effectLst>
              </a:rPr>
              <a:t>¿QUÉ DIETA LE VOY ADMINISTRAR A MI PACIENTE?</a:t>
            </a:r>
            <a:endParaRPr lang="es-ES" b="1"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0" y="1600200"/>
            <a:ext cx="9144000" cy="4972072"/>
          </a:xfrm>
        </p:spPr>
        <p:txBody>
          <a:bodyPr>
            <a:normAutofit/>
          </a:bodyPr>
          <a:lstStyle/>
          <a:p>
            <a:pPr algn="just">
              <a:buNone/>
            </a:pPr>
            <a:r>
              <a:rPr lang="es-ES" dirty="0" smtClean="0"/>
              <a:t>	Las dietas </a:t>
            </a:r>
            <a:r>
              <a:rPr lang="es-ES" dirty="0" err="1" smtClean="0"/>
              <a:t>enterales</a:t>
            </a:r>
            <a:r>
              <a:rPr lang="es-ES" dirty="0" smtClean="0"/>
              <a:t> pueden clasificarse :</a:t>
            </a:r>
          </a:p>
          <a:p>
            <a:pPr algn="just">
              <a:buFont typeface="Wingdings" pitchFamily="2" charset="2"/>
              <a:buChar char="§"/>
            </a:pPr>
            <a:r>
              <a:rPr lang="es-ES" b="1" dirty="0" smtClean="0">
                <a:solidFill>
                  <a:srgbClr val="00B050"/>
                </a:solidFill>
                <a:effectLst>
                  <a:outerShdw blurRad="38100" dist="38100" dir="2700000" algn="tl">
                    <a:srgbClr val="000000">
                      <a:alpha val="43137"/>
                    </a:srgbClr>
                  </a:outerShdw>
                </a:effectLst>
              </a:rPr>
              <a:t>Tipo: </a:t>
            </a:r>
            <a:r>
              <a:rPr lang="es-ES" dirty="0" smtClean="0"/>
              <a:t>Artesanales, industrializadas, </a:t>
            </a:r>
            <a:r>
              <a:rPr lang="es-ES" dirty="0" err="1" smtClean="0"/>
              <a:t>Osmolalidad</a:t>
            </a:r>
            <a:r>
              <a:rPr lang="es-ES" dirty="0" smtClean="0"/>
              <a:t>:</a:t>
            </a:r>
          </a:p>
          <a:p>
            <a:pPr algn="just">
              <a:buFont typeface="Wingdings" pitchFamily="2" charset="2"/>
              <a:buChar char="§"/>
            </a:pPr>
            <a:r>
              <a:rPr lang="es-ES" b="1" dirty="0" err="1" smtClean="0">
                <a:solidFill>
                  <a:srgbClr val="00B050"/>
                </a:solidFill>
                <a:effectLst>
                  <a:outerShdw blurRad="38100" dist="38100" dir="2700000" algn="tl">
                    <a:srgbClr val="000000">
                      <a:alpha val="43137"/>
                    </a:srgbClr>
                  </a:outerShdw>
                </a:effectLst>
              </a:rPr>
              <a:t>Osmolalidad</a:t>
            </a:r>
            <a:r>
              <a:rPr lang="es-ES" b="1" dirty="0" smtClean="0">
                <a:solidFill>
                  <a:srgbClr val="00B050"/>
                </a:solidFill>
                <a:effectLst>
                  <a:outerShdw blurRad="38100" dist="38100" dir="2700000" algn="tl">
                    <a:srgbClr val="000000">
                      <a:alpha val="43137"/>
                    </a:srgbClr>
                  </a:outerShdw>
                </a:effectLst>
              </a:rPr>
              <a:t>: </a:t>
            </a:r>
            <a:r>
              <a:rPr lang="es-ES" dirty="0" err="1" smtClean="0"/>
              <a:t>Hipótonicas</a:t>
            </a:r>
            <a:r>
              <a:rPr lang="es-ES" dirty="0" smtClean="0"/>
              <a:t>, Isotónicas, Hipertónicas</a:t>
            </a:r>
            <a:endParaRPr lang="es-ES" b="1" dirty="0" smtClean="0">
              <a:solidFill>
                <a:srgbClr val="00B050"/>
              </a:solidFill>
              <a:effectLst>
                <a:outerShdw blurRad="38100" dist="38100" dir="2700000" algn="tl">
                  <a:srgbClr val="000000">
                    <a:alpha val="43137"/>
                  </a:srgbClr>
                </a:outerShdw>
              </a:effectLst>
            </a:endParaRPr>
          </a:p>
          <a:p>
            <a:pPr algn="just">
              <a:buFont typeface="Wingdings" pitchFamily="2" charset="2"/>
              <a:buChar char="§"/>
            </a:pPr>
            <a:r>
              <a:rPr lang="es-ES" b="1" dirty="0" smtClean="0">
                <a:solidFill>
                  <a:srgbClr val="00B050"/>
                </a:solidFill>
                <a:effectLst>
                  <a:outerShdw blurRad="38100" dist="38100" dir="2700000" algn="tl">
                    <a:srgbClr val="000000">
                      <a:alpha val="43137"/>
                    </a:srgbClr>
                  </a:outerShdw>
                </a:effectLst>
              </a:rPr>
              <a:t>Densidad  calórica: </a:t>
            </a:r>
            <a:r>
              <a:rPr lang="es-ES" dirty="0" smtClean="0"/>
              <a:t>normocalórica , </a:t>
            </a:r>
            <a:r>
              <a:rPr lang="es-ES" b="1" dirty="0" smtClean="0">
                <a:solidFill>
                  <a:srgbClr val="00B050"/>
                </a:solidFill>
                <a:effectLst>
                  <a:outerShdw blurRad="38100" dist="38100" dir="2700000" algn="tl">
                    <a:srgbClr val="000000">
                      <a:alpha val="43137"/>
                    </a:srgbClr>
                  </a:outerShdw>
                </a:effectLst>
              </a:rPr>
              <a:t>HIPOCALÓRICA, HIPERCALÓRICA.</a:t>
            </a:r>
          </a:p>
          <a:p>
            <a:pPr algn="just">
              <a:buFont typeface="Wingdings" pitchFamily="2" charset="2"/>
              <a:buChar char="§"/>
            </a:pPr>
            <a:r>
              <a:rPr lang="es-ES" b="1" dirty="0" smtClean="0">
                <a:solidFill>
                  <a:srgbClr val="00B050"/>
                </a:solidFill>
                <a:effectLst>
                  <a:outerShdw blurRad="38100" dist="38100" dir="2700000" algn="tl">
                    <a:srgbClr val="000000">
                      <a:alpha val="43137"/>
                    </a:srgbClr>
                  </a:outerShdw>
                </a:effectLst>
              </a:rPr>
              <a:t>Complejidad de los Nutrientes:</a:t>
            </a:r>
            <a:r>
              <a:rPr lang="es-ES" dirty="0" smtClean="0"/>
              <a:t> Poliméricas, </a:t>
            </a:r>
            <a:r>
              <a:rPr lang="es-ES" dirty="0" err="1" smtClean="0"/>
              <a:t>oligoméricas</a:t>
            </a:r>
            <a:r>
              <a:rPr lang="es-ES" dirty="0" smtClean="0"/>
              <a:t>.</a:t>
            </a:r>
          </a:p>
          <a:p>
            <a:pPr algn="just">
              <a:buFont typeface="Wingdings" pitchFamily="2" charset="2"/>
              <a:buChar char="§"/>
            </a:pPr>
            <a:r>
              <a:rPr lang="es-ES" b="1" dirty="0" smtClean="0">
                <a:solidFill>
                  <a:srgbClr val="00B050"/>
                </a:solidFill>
                <a:effectLst>
                  <a:outerShdw blurRad="38100" dist="38100" dir="2700000" algn="tl">
                    <a:srgbClr val="000000">
                      <a:alpha val="43137"/>
                    </a:srgbClr>
                  </a:outerShdw>
                </a:effectLst>
              </a:rPr>
              <a:t>Composición: </a:t>
            </a:r>
            <a:r>
              <a:rPr lang="es-ES" dirty="0" smtClean="0"/>
              <a:t>Completas, incompletas.</a:t>
            </a:r>
            <a:endParaRPr lang="es-ES"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00B050"/>
                </a:solidFill>
                <a:effectLst>
                  <a:outerShdw blurRad="38100" dist="38100" dir="2700000" algn="tl">
                    <a:srgbClr val="000000">
                      <a:alpha val="43137"/>
                    </a:srgbClr>
                  </a:outerShdw>
                </a:effectLst>
              </a:rPr>
              <a:t>¿QUÉ ES ESO DE DIETAS POLIMÉRICAS Y OLIGOMÉRICAS?</a:t>
            </a:r>
            <a:endParaRPr lang="es-ES" dirty="0">
              <a:solidFill>
                <a:srgbClr val="00B050"/>
              </a:solidFill>
            </a:endParaRPr>
          </a:p>
        </p:txBody>
      </p:sp>
      <p:sp>
        <p:nvSpPr>
          <p:cNvPr id="3" name="2 Marcador de contenido"/>
          <p:cNvSpPr>
            <a:spLocks noGrp="1"/>
          </p:cNvSpPr>
          <p:nvPr>
            <p:ph idx="1"/>
          </p:nvPr>
        </p:nvSpPr>
        <p:spPr>
          <a:xfrm>
            <a:off x="457200" y="1600200"/>
            <a:ext cx="8229600" cy="4972072"/>
          </a:xfrm>
        </p:spPr>
        <p:txBody>
          <a:bodyPr>
            <a:normAutofit fontScale="92500" lnSpcReduction="20000"/>
          </a:bodyPr>
          <a:lstStyle/>
          <a:p>
            <a:pPr algn="just"/>
            <a:r>
              <a:rPr lang="es-ES" b="1" dirty="0" smtClean="0">
                <a:solidFill>
                  <a:srgbClr val="00B050"/>
                </a:solidFill>
                <a:effectLst>
                  <a:outerShdw blurRad="38100" dist="38100" dir="2700000" algn="tl">
                    <a:srgbClr val="000000">
                      <a:alpha val="43137"/>
                    </a:srgbClr>
                  </a:outerShdw>
                </a:effectLst>
              </a:rPr>
              <a:t>POLIMERICAS</a:t>
            </a:r>
            <a:r>
              <a:rPr lang="es-ES" b="1" dirty="0" smtClean="0"/>
              <a:t>: </a:t>
            </a:r>
            <a:r>
              <a:rPr lang="es-ES" dirty="0" smtClean="0"/>
              <a:t>Dietas entérales en las que las proteínas se presentan en forma intacta. </a:t>
            </a:r>
            <a:r>
              <a:rPr lang="es-ES" b="1" dirty="0" smtClean="0"/>
              <a:t>ESTÁ </a:t>
            </a:r>
            <a:r>
              <a:rPr lang="es-ES" b="1" dirty="0" smtClean="0">
                <a:solidFill>
                  <a:srgbClr val="00B050"/>
                </a:solidFill>
                <a:effectLst>
                  <a:outerShdw blurRad="38100" dist="38100" dir="2700000" algn="tl">
                    <a:srgbClr val="000000">
                      <a:alpha val="43137"/>
                    </a:srgbClr>
                  </a:outerShdw>
                </a:effectLst>
              </a:rPr>
              <a:t>INDICADA EN PACIENTES CON FUNCIÓN DIGESTIVA Y ABSORTIVAS INTEGRAS.</a:t>
            </a:r>
          </a:p>
          <a:p>
            <a:pPr algn="just"/>
            <a:r>
              <a:rPr lang="es-ES" b="1" dirty="0" smtClean="0">
                <a:solidFill>
                  <a:srgbClr val="00B050"/>
                </a:solidFill>
                <a:effectLst>
                  <a:outerShdw blurRad="38100" dist="38100" dir="2700000" algn="tl">
                    <a:srgbClr val="000000">
                      <a:alpha val="43137"/>
                    </a:srgbClr>
                  </a:outerShdw>
                </a:effectLst>
              </a:rPr>
              <a:t>OLIGOMÉRICAS O SEMIELEMENTALES: </a:t>
            </a:r>
            <a:r>
              <a:rPr lang="es-ES" dirty="0" smtClean="0"/>
              <a:t>Son compuestos por nutrientes pre dirigidos principalmente con las proteínas parcialmente hidrolizadas ( pre dirigidas) . </a:t>
            </a:r>
            <a:r>
              <a:rPr lang="es-ES" b="1" dirty="0" smtClean="0">
                <a:solidFill>
                  <a:srgbClr val="00B050"/>
                </a:solidFill>
                <a:effectLst>
                  <a:outerShdw blurRad="38100" dist="38100" dir="2700000" algn="tl">
                    <a:srgbClr val="000000">
                      <a:alpha val="43137"/>
                    </a:srgbClr>
                  </a:outerShdw>
                </a:effectLst>
              </a:rPr>
              <a:t>ESTA INDICADA EN PACIENTES QUE PRESENTAN ALTERACIONES EN LAS FUNCIONES DIGESTIVAS Y ABSORTIVAS</a:t>
            </a:r>
            <a:r>
              <a:rPr lang="es-ES" b="1" dirty="0" smtClean="0"/>
              <a:t>: </a:t>
            </a:r>
            <a:r>
              <a:rPr lang="es-ES" dirty="0" smtClean="0"/>
              <a:t>intestino corto, pancreatitis aguda grave, enfermedad inflamatoria intestinal.</a:t>
            </a:r>
          </a:p>
          <a:p>
            <a:pPr algn="just">
              <a:buNone/>
            </a:pP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dsclick.infospace.com/ClickHandler.ashx?ru=http%3a%2f%2fwww.marjolcleanup.com%2fDocuments%2fGeosynthetics%2520installation%2c%2520wiping%2520down%2520geomembrane%2520egdes%2520to%2520ensure%2520clean%2520welds%2c%2520(5-5-10).jpg&amp;coi=372380&amp;cop=main-title&amp;c=facemoods.11.err&amp;ap=14&amp;npp=14&amp;p=0&amp;pp=0&amp;pvaid=4688ea67e37946b68a5500bbe4da2149&amp;ep=14&amp;euip=190.118.9.218&amp;app=1&amp;hash=B80006BC752210131DD3182C885B7D53"/>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1 Título"/>
          <p:cNvSpPr>
            <a:spLocks noGrp="1"/>
          </p:cNvSpPr>
          <p:nvPr>
            <p:ph type="title"/>
          </p:nvPr>
        </p:nvSpPr>
        <p:spPr/>
        <p:txBody>
          <a:bodyPr>
            <a:normAutofit/>
          </a:bodyPr>
          <a:lstStyle/>
          <a:p>
            <a:r>
              <a:rPr lang="es-ES" b="1" dirty="0" smtClean="0">
                <a:solidFill>
                  <a:srgbClr val="00B050"/>
                </a:solidFill>
                <a:effectLst>
                  <a:outerShdw blurRad="38100" dist="38100" dir="2700000" algn="tl">
                    <a:srgbClr val="000000">
                      <a:alpha val="43137"/>
                    </a:srgbClr>
                  </a:outerShdw>
                </a:effectLst>
              </a:rPr>
              <a:t>FÓRMULAS ENTERALES</a:t>
            </a:r>
            <a:endParaRPr lang="es-ES" dirty="0">
              <a:solidFill>
                <a:srgbClr val="00B050"/>
              </a:solidFill>
            </a:endParaRPr>
          </a:p>
        </p:txBody>
      </p:sp>
      <p:sp>
        <p:nvSpPr>
          <p:cNvPr id="3" name="2 Marcador de contenido"/>
          <p:cNvSpPr>
            <a:spLocks noGrp="1"/>
          </p:cNvSpPr>
          <p:nvPr>
            <p:ph idx="1"/>
          </p:nvPr>
        </p:nvSpPr>
        <p:spPr>
          <a:xfrm>
            <a:off x="3500430" y="1500174"/>
            <a:ext cx="5500694" cy="5857916"/>
          </a:xfrm>
        </p:spPr>
        <p:txBody>
          <a:bodyPr>
            <a:normAutofit/>
          </a:bodyPr>
          <a:lstStyle/>
          <a:p>
            <a:pPr algn="just">
              <a:buNone/>
            </a:pPr>
            <a:r>
              <a:rPr lang="es-ES" b="1" dirty="0" smtClean="0"/>
              <a:t>	</a:t>
            </a:r>
            <a:r>
              <a:rPr lang="es-ES" b="1" dirty="0" smtClean="0">
                <a:solidFill>
                  <a:srgbClr val="00B050"/>
                </a:solidFill>
                <a:effectLst>
                  <a:outerShdw blurRad="38100" dist="38100" dir="2700000" algn="tl">
                    <a:srgbClr val="000000">
                      <a:alpha val="43137"/>
                    </a:srgbClr>
                  </a:outerShdw>
                </a:effectLst>
              </a:rPr>
              <a:t>SUPLEMENTO NUTRICIONAL COMPLETO Y BALANCEADO , DENSAMENTE CALÓRICO </a:t>
            </a:r>
            <a:r>
              <a:rPr lang="es-ES" b="1" dirty="0" smtClean="0"/>
              <a:t>, </a:t>
            </a:r>
            <a:r>
              <a:rPr lang="es-ES" dirty="0" smtClean="0"/>
              <a:t>y en alta proteínas.</a:t>
            </a:r>
          </a:p>
          <a:p>
            <a:pPr algn="just">
              <a:buNone/>
            </a:pPr>
            <a:r>
              <a:rPr lang="es-ES" b="1" dirty="0" smtClean="0"/>
              <a:t>	</a:t>
            </a:r>
            <a:r>
              <a:rPr lang="es-ES" dirty="0" smtClean="0"/>
              <a:t>Para su uso en pacientes estresados con necesidades calóricas incrementadas o para pacientes con restricciones de líquidos.</a:t>
            </a:r>
            <a:endParaRPr lang="es-ES" b="1" dirty="0"/>
          </a:p>
        </p:txBody>
      </p:sp>
      <p:pic>
        <p:nvPicPr>
          <p:cNvPr id="4" name="3 Imagen" descr="http://www.uciperu.com/images/nutricion_en_el_paciente_critico/diapositiva05.jpg"/>
          <p:cNvPicPr/>
          <p:nvPr/>
        </p:nvPicPr>
        <p:blipFill>
          <a:blip r:embed="rId3" cstate="print"/>
          <a:srcRect l="5130" t="24947" r="53739" b="19937"/>
          <a:stretch>
            <a:fillRect/>
          </a:stretch>
        </p:blipFill>
        <p:spPr bwMode="auto">
          <a:xfrm>
            <a:off x="285720" y="1643050"/>
            <a:ext cx="3357586"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dsclick.infospace.com/ClickHandler.ashx?ru=http%3a%2f%2fwww.healthsys.net%2fresource%2fproducts%2fImages%2fSHR350409_iu.jpg&amp;coi=372380&amp;cop=main-title&amp;c=facemoods.11.err&amp;ap=20&amp;npp=20&amp;p=0&amp;pp=0&amp;pvaid=8937972587064589bbae4b649518ae05&amp;ep=20&amp;euip=190.118.9.218&amp;app=1&amp;hash=B2EC190372C3310C783035CFC80473E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4000496" y="357166"/>
            <a:ext cx="4786346" cy="6072230"/>
          </a:xfrm>
        </p:spPr>
        <p:txBody>
          <a:bodyPr>
            <a:normAutofit fontScale="85000" lnSpcReduction="10000"/>
          </a:bodyPr>
          <a:lstStyle/>
          <a:p>
            <a:pPr algn="just">
              <a:buNone/>
            </a:pPr>
            <a:r>
              <a:rPr lang="es-ES" b="1" dirty="0" smtClean="0">
                <a:effectLst>
                  <a:outerShdw blurRad="38100" dist="38100" dir="2700000" algn="tl">
                    <a:srgbClr val="000000">
                      <a:alpha val="43137"/>
                    </a:srgbClr>
                  </a:outerShdw>
                </a:effectLst>
              </a:rPr>
              <a:t>	</a:t>
            </a:r>
            <a:r>
              <a:rPr lang="es-ES" b="1" dirty="0" smtClean="0">
                <a:solidFill>
                  <a:srgbClr val="00B050"/>
                </a:solidFill>
                <a:effectLst>
                  <a:outerShdw blurRad="38100" dist="38100" dir="2700000" algn="tl">
                    <a:srgbClr val="000000">
                      <a:alpha val="43137"/>
                    </a:srgbClr>
                  </a:outerShdw>
                </a:effectLst>
              </a:rPr>
              <a:t>LÍQUIDO NUTRICIONAL ISOTÓNICO DE ALTO CONTENIDO DE NITROGENO:</a:t>
            </a:r>
          </a:p>
          <a:p>
            <a:pPr algn="just">
              <a:buNone/>
            </a:pPr>
            <a:r>
              <a:rPr lang="es-ES" dirty="0" smtClean="0"/>
              <a:t>	Está indicado para las personas que muestran sensibilidad (intolerancia ) a los alimentos hipertónicos y requieren nutrición isotónica balanceada.</a:t>
            </a:r>
          </a:p>
          <a:p>
            <a:pPr algn="just">
              <a:buNone/>
            </a:pPr>
            <a:r>
              <a:rPr lang="es-ES" dirty="0" smtClean="0"/>
              <a:t>	También para personas con dietas y absorción defectuosas de grasas . Para personas con percepción del gusto alterado debido a la terapia de radiación o quimioterapia.</a:t>
            </a:r>
            <a:endParaRPr lang="es-ES" b="1" dirty="0"/>
          </a:p>
        </p:txBody>
      </p:sp>
      <p:pic>
        <p:nvPicPr>
          <p:cNvPr id="4" name="3 Imagen" descr="http://www.uciperu.com/images/nutricion_en_el_paciente_critico/diapositiva06.jpg"/>
          <p:cNvPicPr/>
          <p:nvPr/>
        </p:nvPicPr>
        <p:blipFill>
          <a:blip r:embed="rId3" cstate="print"/>
          <a:srcRect l="5129" t="16702" r="62464" b="11480"/>
          <a:stretch>
            <a:fillRect/>
          </a:stretch>
        </p:blipFill>
        <p:spPr bwMode="auto">
          <a:xfrm>
            <a:off x="500034" y="928670"/>
            <a:ext cx="3214710" cy="52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dsclick.infospace.com/ClickHandler.ashx?ru=http%3a%2f%2f2.bp.blogspot.com%2f_xbeRtn3lqS0%2fStWxmgtI4vI%2fAAAAAAAAACA%2flz4Mdrp8gSo%2fs400%2fuyoga.bmp&amp;coi=372380&amp;cop=main-title&amp;c=facemoods.11.err&amp;ap=17&amp;npp=17&amp;p=0&amp;pp=0&amp;pvaid=355a78be0c5a4838ba9f559a15cc9549&amp;ep=17&amp;euip=190.118.9.218&amp;app=1&amp;hash=6EA12A7D3BD7C3E65A0098994FC05F17"/>
          <p:cNvPicPr>
            <a:picLocks noChangeAspect="1" noChangeArrowheads="1"/>
          </p:cNvPicPr>
          <p:nvPr/>
        </p:nvPicPr>
        <p:blipFill>
          <a:blip r:embed="rId2" cstate="print">
            <a:duotone>
              <a:schemeClr val="accent1">
                <a:shade val="45000"/>
                <a:satMod val="135000"/>
              </a:schemeClr>
              <a:prstClr val="white"/>
            </a:duotone>
            <a:lum bright="23000"/>
          </a:blip>
          <a:srcRect/>
          <a:stretch>
            <a:fillRect/>
          </a:stretch>
        </p:blipFill>
        <p:spPr bwMode="auto">
          <a:xfrm>
            <a:off x="0" y="0"/>
            <a:ext cx="9144000" cy="6924490"/>
          </a:xfrm>
          <a:prstGeom prst="rect">
            <a:avLst/>
          </a:prstGeom>
          <a:noFill/>
        </p:spPr>
      </p:pic>
      <p:sp>
        <p:nvSpPr>
          <p:cNvPr id="3" name="2 Marcador de contenido"/>
          <p:cNvSpPr>
            <a:spLocks noGrp="1"/>
          </p:cNvSpPr>
          <p:nvPr>
            <p:ph idx="1"/>
          </p:nvPr>
        </p:nvSpPr>
        <p:spPr>
          <a:xfrm>
            <a:off x="-142908" y="357166"/>
            <a:ext cx="9144000" cy="6500834"/>
          </a:xfrm>
        </p:spPr>
        <p:txBody>
          <a:bodyPr>
            <a:normAutofit fontScale="92500" lnSpcReduction="20000"/>
          </a:bodyPr>
          <a:lstStyle/>
          <a:p>
            <a:pPr algn="just"/>
            <a:r>
              <a:rPr lang="es-ES" sz="3000" b="1" dirty="0" smtClean="0"/>
              <a:t>Las unidades de soporte metabólico y nutricional están conformadas por grupos multidisciplinarios de profesionales:</a:t>
            </a:r>
          </a:p>
          <a:p>
            <a:pPr marL="914400" lvl="1" indent="-514350">
              <a:buAutoNum type="alphaLcParenR"/>
            </a:pPr>
            <a:r>
              <a:rPr lang="es-ES" sz="3000" b="1" dirty="0" smtClean="0"/>
              <a:t>Médico 	</a:t>
            </a:r>
          </a:p>
          <a:p>
            <a:pPr marL="914400" lvl="1" indent="-514350">
              <a:buAutoNum type="alphaLcParenR"/>
            </a:pPr>
            <a:r>
              <a:rPr lang="es-ES" sz="3000" b="1" dirty="0" smtClean="0"/>
              <a:t>Enfermera 	      </a:t>
            </a:r>
          </a:p>
          <a:p>
            <a:pPr marL="914400" lvl="1" indent="-514350">
              <a:buNone/>
            </a:pPr>
            <a:r>
              <a:rPr lang="es-ES" sz="3000" b="1" dirty="0" smtClean="0"/>
              <a:t>c)  Químico Farmacéutico </a:t>
            </a:r>
          </a:p>
          <a:p>
            <a:pPr marL="514350" indent="-514350">
              <a:buNone/>
            </a:pPr>
            <a:r>
              <a:rPr lang="es-ES" sz="3000" b="1" dirty="0" smtClean="0"/>
              <a:t>     d) Nutricionista</a:t>
            </a:r>
          </a:p>
          <a:p>
            <a:pPr marL="514350" indent="-514350">
              <a:buNone/>
            </a:pPr>
            <a:r>
              <a:rPr lang="es-ES" sz="3000" b="1" dirty="0" smtClean="0"/>
              <a:t>	</a:t>
            </a:r>
            <a:r>
              <a:rPr lang="es-ES" sz="3000" b="1" u="sng" dirty="0" smtClean="0">
                <a:effectLst>
                  <a:outerShdw blurRad="38100" dist="38100" dir="2700000" algn="tl">
                    <a:srgbClr val="000000">
                      <a:alpha val="43137"/>
                    </a:srgbClr>
                  </a:outerShdw>
                </a:effectLst>
              </a:rPr>
              <a:t>MISION:</a:t>
            </a:r>
          </a:p>
          <a:p>
            <a:pPr marL="514350" indent="-514350" algn="just">
              <a:buNone/>
            </a:pPr>
            <a:r>
              <a:rPr lang="es-ES" sz="3000" b="1" dirty="0" smtClean="0"/>
              <a:t>	Brindar terapia nutricional </a:t>
            </a:r>
            <a:r>
              <a:rPr lang="es-ES" sz="3000" b="1" dirty="0" smtClean="0">
                <a:effectLst>
                  <a:outerShdw blurRad="38100" dist="38100" dir="2700000" algn="tl">
                    <a:srgbClr val="000000">
                      <a:alpha val="43137"/>
                    </a:srgbClr>
                  </a:outerShdw>
                </a:effectLst>
              </a:rPr>
              <a:t>ESPECIALIZADA</a:t>
            </a:r>
            <a:r>
              <a:rPr lang="es-ES" sz="3000" b="1" dirty="0" smtClean="0"/>
              <a:t> de alta calidad y eficiencia a todo tipo de pacientes en el hospital o fuera de éste.</a:t>
            </a:r>
          </a:p>
          <a:p>
            <a:pPr marL="514350" indent="-514350" algn="just">
              <a:buNone/>
            </a:pPr>
            <a:r>
              <a:rPr lang="es-ES" sz="3000" b="1" dirty="0"/>
              <a:t>	</a:t>
            </a:r>
            <a:r>
              <a:rPr lang="es-ES" sz="3000" b="1" dirty="0" smtClean="0"/>
              <a:t>Cada uno debe cumplir requisitos y funciones individuales específicas dentro del equipo.</a:t>
            </a:r>
          </a:p>
          <a:p>
            <a:pPr marL="514350" indent="-514350" algn="just">
              <a:buNone/>
            </a:pPr>
            <a:r>
              <a:rPr lang="es-ES" sz="3000" b="1" dirty="0"/>
              <a:t>	</a:t>
            </a:r>
            <a:r>
              <a:rPr lang="es-ES" sz="3000" b="1" dirty="0" smtClean="0"/>
              <a:t>En el campo de la enfermería se puede considerar como subespecialidad.</a:t>
            </a:r>
            <a:endParaRPr lang="es-ES" sz="3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dsclick.infospace.com/ClickHandler.ashx?ru=http%3a%2f%2fi.ehow.co.uk%2fimages%2fa06%2fs9%2fdc%2fglucerna-shake-hair-growth-800X800.jpg&amp;coi=372380&amp;cop=main-title&amp;c=facemoods.11.err&amp;ap=3&amp;npp=3&amp;p=0&amp;pp=0&amp;pvaid=1975b9ccd05442fea91ac8ea121d0cc0&amp;ep=3&amp;euip=190.118.9.218&amp;app=1&amp;hash=B1C316D2F0C76640AD76CDA9626F0557"/>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136525"/>
            <a:ext cx="9143999" cy="6994525"/>
          </a:xfrm>
          <a:prstGeom prst="rect">
            <a:avLst/>
          </a:prstGeom>
          <a:noFill/>
        </p:spPr>
      </p:pic>
      <p:sp>
        <p:nvSpPr>
          <p:cNvPr id="4" name="2 Marcador de contenido"/>
          <p:cNvSpPr>
            <a:spLocks noGrp="1"/>
          </p:cNvSpPr>
          <p:nvPr>
            <p:ph idx="1"/>
          </p:nvPr>
        </p:nvSpPr>
        <p:spPr>
          <a:xfrm>
            <a:off x="3857620" y="928670"/>
            <a:ext cx="5000660" cy="4714908"/>
          </a:xfrm>
        </p:spPr>
        <p:txBody>
          <a:bodyPr>
            <a:noAutofit/>
          </a:bodyPr>
          <a:lstStyle/>
          <a:p>
            <a:pPr algn="just">
              <a:buNone/>
            </a:pPr>
            <a:r>
              <a:rPr lang="es-ES" b="1" dirty="0" smtClean="0">
                <a:effectLst>
                  <a:outerShdw blurRad="38100" dist="38100" dir="2700000" algn="tl">
                    <a:srgbClr val="000000">
                      <a:alpha val="43137"/>
                    </a:srgbClr>
                  </a:outerShdw>
                </a:effectLst>
              </a:rPr>
              <a:t>	</a:t>
            </a:r>
            <a:r>
              <a:rPr lang="es-ES" b="1" dirty="0" smtClean="0">
                <a:solidFill>
                  <a:srgbClr val="00B050"/>
                </a:solidFill>
                <a:effectLst>
                  <a:outerShdw blurRad="38100" dist="38100" dir="2700000" algn="tl">
                    <a:srgbClr val="000000">
                      <a:alpha val="43137"/>
                    </a:srgbClr>
                  </a:outerShdw>
                </a:effectLst>
              </a:rPr>
              <a:t>GLUCERNA: Nutrición completa y Balanceada </a:t>
            </a:r>
            <a:r>
              <a:rPr lang="es-ES" dirty="0" smtClean="0"/>
              <a:t>especialmente diseñada para el manejo de los pacientes </a:t>
            </a:r>
            <a:r>
              <a:rPr lang="es-ES" dirty="0" err="1" smtClean="0"/>
              <a:t>hiperglicémicos</a:t>
            </a:r>
            <a:r>
              <a:rPr lang="es-ES" dirty="0" smtClean="0"/>
              <a:t> incluyendo la diabetes </a:t>
            </a:r>
            <a:r>
              <a:rPr lang="es-ES" dirty="0" err="1" smtClean="0"/>
              <a:t>mellitus</a:t>
            </a:r>
            <a:r>
              <a:rPr lang="es-ES" dirty="0" smtClean="0"/>
              <a:t> Tipo I y II y pacientes con inteligencia inducida por stress.</a:t>
            </a:r>
            <a:endParaRPr lang="es-ES" b="1" dirty="0"/>
          </a:p>
        </p:txBody>
      </p:sp>
      <p:pic>
        <p:nvPicPr>
          <p:cNvPr id="11266" name="Picture 2" descr="http://dsclick.infospace.com/ClickHandler.ashx?ru=http%3a%2f%2fbp0.blogger.com%2f_mmi-jJG2nHA%2fSIsnZPffy_I%2fAAAAAAAAC2M%2f0kcoTfdUVgk%2fs400-R%2fglucerna%2bsr.jpg&amp;coi=372380&amp;cop=main-title&amp;c=facemoods.11.err&amp;ap=1&amp;npp=1&amp;p=0&amp;pp=0&amp;pvaid=c6b410d43817458193fc4bd32c2c8651&amp;ep=1&amp;euip=190.118.9.218&amp;app=1&amp;hash=E1244878B92C448E4A80FD380A60FEF1"/>
          <p:cNvPicPr>
            <a:picLocks noChangeAspect="1" noChangeArrowheads="1"/>
          </p:cNvPicPr>
          <p:nvPr/>
        </p:nvPicPr>
        <p:blipFill>
          <a:blip r:embed="rId3" cstate="print"/>
          <a:srcRect l="15441" t="13333" r="11988" b="10667"/>
          <a:stretch>
            <a:fillRect/>
          </a:stretch>
        </p:blipFill>
        <p:spPr bwMode="auto">
          <a:xfrm>
            <a:off x="571472" y="1357298"/>
            <a:ext cx="3357586" cy="407196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dsclick.infospace.com/ClickHandler.ashx?ru=http%3a%2f%2fwww.tarot-josnell.com%2fimagenes%2falimentos-con-proteinas.jpg&amp;coi=372380&amp;cop=main-title&amp;c=facemoods.11.err&amp;ap=3&amp;npp=3&amp;p=0&amp;pp=0&amp;pvaid=cc9522cec0c64672a86a574162e3471b&amp;ep=3&amp;euip=190.118.9.218&amp;app=1&amp;hash=526C7317DA64BD6C327C9047943B1DA6"/>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2 Marcador de contenido"/>
          <p:cNvSpPr>
            <a:spLocks noGrp="1"/>
          </p:cNvSpPr>
          <p:nvPr>
            <p:ph idx="1"/>
          </p:nvPr>
        </p:nvSpPr>
        <p:spPr>
          <a:xfrm>
            <a:off x="3571868" y="1214422"/>
            <a:ext cx="5286380" cy="4214842"/>
          </a:xfrm>
        </p:spPr>
        <p:txBody>
          <a:bodyPr>
            <a:noAutofit/>
          </a:bodyPr>
          <a:lstStyle/>
          <a:p>
            <a:pPr algn="just">
              <a:buNone/>
            </a:pPr>
            <a:r>
              <a:rPr lang="es-ES" sz="2800" b="1" dirty="0" smtClean="0">
                <a:solidFill>
                  <a:srgbClr val="00B050"/>
                </a:solidFill>
              </a:rPr>
              <a:t>	</a:t>
            </a:r>
            <a:r>
              <a:rPr lang="es-ES" sz="2800" b="1" dirty="0" smtClean="0">
                <a:solidFill>
                  <a:srgbClr val="00B050"/>
                </a:solidFill>
                <a:effectLst>
                  <a:outerShdw blurRad="38100" dist="38100" dir="2700000" algn="tl">
                    <a:srgbClr val="000000">
                      <a:alpha val="43137"/>
                    </a:srgbClr>
                  </a:outerShdw>
                </a:effectLst>
              </a:rPr>
              <a:t>NEPRO: NUTRICIÓN ESPECIALIZADA COMPLETA Y BALANCEADA: </a:t>
            </a:r>
            <a:r>
              <a:rPr lang="es-ES" sz="2800" dirty="0" smtClean="0">
                <a:solidFill>
                  <a:srgbClr val="00B050"/>
                </a:solidFill>
                <a:effectLst>
                  <a:outerShdw blurRad="38100" dist="38100" dir="2700000" algn="tl">
                    <a:srgbClr val="000000">
                      <a:alpha val="43137"/>
                    </a:srgbClr>
                  </a:outerShdw>
                </a:effectLst>
              </a:rPr>
              <a:t> </a:t>
            </a:r>
            <a:r>
              <a:rPr lang="es-ES" sz="2800" dirty="0" smtClean="0"/>
              <a:t>Es una formulación líquida diseñada especialmente para suplir las necesidades nutricionales de las personas dializadas.</a:t>
            </a:r>
          </a:p>
          <a:p>
            <a:pPr algn="just">
              <a:buNone/>
            </a:pPr>
            <a:r>
              <a:rPr lang="es-ES" sz="2800" dirty="0" smtClean="0"/>
              <a:t>	Es un alimento alto en calorías, moderado en proteínas y de bajo contenidos en electrolitos.</a:t>
            </a:r>
          </a:p>
          <a:p>
            <a:pPr algn="just"/>
            <a:endParaRPr lang="es-ES" sz="2800" dirty="0" smtClean="0"/>
          </a:p>
        </p:txBody>
      </p:sp>
      <p:pic>
        <p:nvPicPr>
          <p:cNvPr id="5" name="4 Imagen" descr="http://www.uciperu.com/images/nutricion_en_el_paciente_critico/diapositiva08.jpg"/>
          <p:cNvPicPr/>
          <p:nvPr/>
        </p:nvPicPr>
        <p:blipFill>
          <a:blip r:embed="rId3" cstate="print"/>
          <a:srcRect l="3358" t="23437" r="59328" b="18750"/>
          <a:stretch>
            <a:fillRect/>
          </a:stretch>
        </p:blipFill>
        <p:spPr bwMode="auto">
          <a:xfrm>
            <a:off x="357158" y="1357298"/>
            <a:ext cx="3000396"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dsclick.infospace.com/ClickHandler.ashx?ru=http%3a%2f%2fradiotop.com.ar%2fwp-content%2fuploads%2f2010%2f03%2fvacunas.jpg&amp;coi=372380&amp;cop=main-title&amp;c=facemoods.11.err&amp;ap=16&amp;npp=16&amp;p=0&amp;pp=0&amp;pvaid=261f5491620d4979bcc7da3d2320e5c4&amp;ep=16&amp;euip=190.118.9.218&amp;app=1&amp;hash=4944C174F84EB2E2AA3DE100AD8A2DD8"/>
          <p:cNvPicPr>
            <a:picLocks noChangeAspect="1" noChangeArrowheads="1"/>
          </p:cNvPicPr>
          <p:nvPr/>
        </p:nvPicPr>
        <p:blipFill>
          <a:blip r:embed="rId2" cstate="print">
            <a:lum bright="70000" contrast="-70000"/>
          </a:blip>
          <a:srcRect/>
          <a:stretch>
            <a:fillRect/>
          </a:stretch>
        </p:blipFill>
        <p:spPr bwMode="auto">
          <a:xfrm>
            <a:off x="0" y="0"/>
            <a:ext cx="9144001" cy="6858000"/>
          </a:xfrm>
          <a:prstGeom prst="rect">
            <a:avLst/>
          </a:prstGeom>
          <a:noFill/>
        </p:spPr>
      </p:pic>
      <p:sp>
        <p:nvSpPr>
          <p:cNvPr id="4" name="2 Marcador de contenido"/>
          <p:cNvSpPr>
            <a:spLocks noGrp="1"/>
          </p:cNvSpPr>
          <p:nvPr>
            <p:ph idx="1"/>
          </p:nvPr>
        </p:nvSpPr>
        <p:spPr>
          <a:xfrm>
            <a:off x="3714776" y="2643182"/>
            <a:ext cx="5286380" cy="1928826"/>
          </a:xfrm>
        </p:spPr>
        <p:txBody>
          <a:bodyPr>
            <a:noAutofit/>
          </a:bodyPr>
          <a:lstStyle/>
          <a:p>
            <a:pPr algn="just">
              <a:buNone/>
            </a:pPr>
            <a:r>
              <a:rPr lang="es-ES" sz="2800" b="1" dirty="0" smtClean="0">
                <a:solidFill>
                  <a:srgbClr val="00B050"/>
                </a:solidFill>
                <a:effectLst>
                  <a:outerShdw blurRad="38100" dist="38100" dir="2700000" algn="tl">
                    <a:srgbClr val="000000">
                      <a:alpha val="43137"/>
                    </a:srgbClr>
                  </a:outerShdw>
                </a:effectLst>
              </a:rPr>
              <a:t>	SUPLENA: </a:t>
            </a:r>
            <a:r>
              <a:rPr lang="es-ES" sz="2800" dirty="0" smtClean="0"/>
              <a:t>Nutrición líquida especial para pacientes con insuficiencia renal no sometidos a diálisis.</a:t>
            </a:r>
            <a:r>
              <a:rPr lang="es-ES" sz="2800" b="1" dirty="0" smtClean="0"/>
              <a:t> </a:t>
            </a:r>
            <a:endParaRPr lang="es-ES" sz="2800" dirty="0" smtClean="0"/>
          </a:p>
        </p:txBody>
      </p:sp>
      <p:pic>
        <p:nvPicPr>
          <p:cNvPr id="5" name="4 Imagen" descr="http://www.uciperu.com/images/nutricion_en_el_paciente_critico/diapositiva09.jpg"/>
          <p:cNvPicPr/>
          <p:nvPr/>
        </p:nvPicPr>
        <p:blipFill>
          <a:blip r:embed="rId3" cstate="print"/>
          <a:srcRect l="6996" t="18750" r="59328" b="23437"/>
          <a:stretch>
            <a:fillRect/>
          </a:stretch>
        </p:blipFill>
        <p:spPr bwMode="auto">
          <a:xfrm>
            <a:off x="357158" y="1643050"/>
            <a:ext cx="3214710"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dsclick.infospace.com/ClickHandler.ashx?ru=http%3a%2f%2fwww.umm.edu%2fgraphics%2fimages%2fes%2f19099.jpg&amp;coi=372380&amp;cop=main-title&amp;c=facemoods.11.err&amp;ap=2&amp;npp=2&amp;p=0&amp;pp=0&amp;pvaid=88ef2d6c2cf541ae96983676fd14803d&amp;ep=2&amp;euip=190.118.9.218&amp;app=1&amp;hash=2E727761CA43CA3D4EF1AB0FD15DDEB5"/>
          <p:cNvPicPr>
            <a:picLocks noChangeAspect="1" noChangeArrowheads="1"/>
          </p:cNvPicPr>
          <p:nvPr/>
        </p:nvPicPr>
        <p:blipFill>
          <a:blip r:embed="rId2" cstate="print">
            <a:lum bright="40000"/>
          </a:blip>
          <a:srcRect r="39437"/>
          <a:stretch>
            <a:fillRect/>
          </a:stretch>
        </p:blipFill>
        <p:spPr bwMode="auto">
          <a:xfrm>
            <a:off x="4357686" y="0"/>
            <a:ext cx="4786314" cy="6858000"/>
          </a:xfrm>
          <a:prstGeom prst="rect">
            <a:avLst/>
          </a:prstGeom>
          <a:noFill/>
        </p:spPr>
      </p:pic>
      <p:sp>
        <p:nvSpPr>
          <p:cNvPr id="4" name="2 Marcador de contenido"/>
          <p:cNvSpPr>
            <a:spLocks noGrp="1"/>
          </p:cNvSpPr>
          <p:nvPr>
            <p:ph idx="1"/>
          </p:nvPr>
        </p:nvSpPr>
        <p:spPr>
          <a:xfrm>
            <a:off x="3857620" y="285728"/>
            <a:ext cx="5000660" cy="5929330"/>
          </a:xfrm>
        </p:spPr>
        <p:txBody>
          <a:bodyPr>
            <a:noAutofit/>
          </a:bodyPr>
          <a:lstStyle/>
          <a:p>
            <a:pPr algn="just">
              <a:buNone/>
            </a:pPr>
            <a:r>
              <a:rPr lang="es-ES" b="1" dirty="0" smtClean="0">
                <a:solidFill>
                  <a:srgbClr val="00B050"/>
                </a:solidFill>
                <a:effectLst>
                  <a:outerShdw blurRad="38100" dist="38100" dir="2700000" algn="tl">
                    <a:srgbClr val="000000">
                      <a:alpha val="43137"/>
                    </a:srgbClr>
                  </a:outerShdw>
                </a:effectLst>
              </a:rPr>
              <a:t>	PULMOCARE: </a:t>
            </a:r>
            <a:r>
              <a:rPr lang="es-ES" dirty="0" smtClean="0"/>
              <a:t>Es una fórmula enteral , alta en grasas, baja en carbohidratos, diseñada para reducir la producción de dióxido de carbono, de tal suerte que minimiza la retención de CO2 que resulta de la enfermedad pulmonar obstructiva crónica o de la falla respiratoria.</a:t>
            </a:r>
          </a:p>
          <a:p>
            <a:pPr algn="just">
              <a:buNone/>
            </a:pPr>
            <a:endParaRPr lang="es-ES" dirty="0" smtClean="0"/>
          </a:p>
        </p:txBody>
      </p:sp>
      <p:pic>
        <p:nvPicPr>
          <p:cNvPr id="8194" name="Picture 2" descr="http://dsclick.infospace.com/ClickHandler.ashx?ru=http%3a%2f%2fwww.cardinal.com%2fus%2fen%2fdistributedproducts%2fimages%2fR%2fRL00699.jpg&amp;coi=372380&amp;cop=main-title&amp;c=facemoods.11.err&amp;ap=2&amp;npp=2&amp;p=0&amp;pp=0&amp;pvaid=eb63f382897f43898d46f8df26188eb3&amp;ep=2&amp;euip=190.118.9.218&amp;app=1&amp;hash=A6E5004B13BD59B7E72D665C8F9537DA"/>
          <p:cNvPicPr>
            <a:picLocks noChangeAspect="1" noChangeArrowheads="1"/>
          </p:cNvPicPr>
          <p:nvPr/>
        </p:nvPicPr>
        <p:blipFill>
          <a:blip r:embed="rId3" cstate="print"/>
          <a:srcRect/>
          <a:stretch>
            <a:fillRect/>
          </a:stretch>
        </p:blipFill>
        <p:spPr bwMode="auto">
          <a:xfrm>
            <a:off x="357158" y="1285860"/>
            <a:ext cx="3357586" cy="452084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dsclick.infospace.com/ClickHandler.ashx?ru=http%3a%2f%2fu.univision.com%2fcontentroot%2fuol%2fart%2fimages%2fvida%2fenterate%2f2008%2f09%2fninos_comida_3.jpg&amp;coi=372380&amp;cop=main-title&amp;c=facemoods.11.err&amp;ap=1&amp;npp=1&amp;p=0&amp;pp=0&amp;pvaid=1803164653844cca9222758108b3918f&amp;ep=1&amp;euip=190.118.9.218&amp;app=1&amp;hash=06C7E4115D720DFBE53CC960FB7D9061"/>
          <p:cNvPicPr>
            <a:picLocks noChangeAspect="1" noChangeArrowheads="1"/>
          </p:cNvPicPr>
          <p:nvPr/>
        </p:nvPicPr>
        <p:blipFill>
          <a:blip r:embed="rId2" cstate="print">
            <a:lum bright="70000" contrast="-70000"/>
          </a:blip>
          <a:srcRect/>
          <a:stretch>
            <a:fillRect/>
          </a:stretch>
        </p:blipFill>
        <p:spPr bwMode="auto">
          <a:xfrm>
            <a:off x="0" y="0"/>
            <a:ext cx="9144000" cy="6949440"/>
          </a:xfrm>
          <a:prstGeom prst="rect">
            <a:avLst/>
          </a:prstGeom>
          <a:noFill/>
        </p:spPr>
      </p:pic>
      <p:sp>
        <p:nvSpPr>
          <p:cNvPr id="2" name="1 Título"/>
          <p:cNvSpPr>
            <a:spLocks noGrp="1"/>
          </p:cNvSpPr>
          <p:nvPr>
            <p:ph type="title"/>
          </p:nvPr>
        </p:nvSpPr>
        <p:spPr>
          <a:xfrm>
            <a:off x="285720" y="-142900"/>
            <a:ext cx="8858280" cy="1143000"/>
          </a:xfrm>
        </p:spPr>
        <p:txBody>
          <a:bodyPr>
            <a:noAutofit/>
          </a:bodyPr>
          <a:lstStyle/>
          <a:p>
            <a:r>
              <a:rPr lang="es-ES" sz="2400" b="1" dirty="0" smtClean="0">
                <a:solidFill>
                  <a:srgbClr val="00B050"/>
                </a:solidFill>
                <a:effectLst>
                  <a:outerShdw blurRad="38100" dist="38100" dir="2700000" algn="tl">
                    <a:srgbClr val="000000">
                      <a:alpha val="43137"/>
                    </a:srgbClr>
                  </a:outerShdw>
                </a:effectLst>
              </a:rPr>
              <a:t>¿ COMO LE ADMINISTRO LA DIETA ENTERAL A MI PACIENTE? ¿EN FORMA CONTINUA, INTERMITENTE EN BOLOS…?</a:t>
            </a:r>
            <a:endParaRPr lang="es-ES" sz="2400" b="1" dirty="0">
              <a:solidFill>
                <a:srgbClr val="00B05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214282" y="913788"/>
          <a:ext cx="8929718" cy="5428262"/>
        </p:xfrm>
        <a:graphic>
          <a:graphicData uri="http://schemas.openxmlformats.org/drawingml/2006/table">
            <a:tbl>
              <a:tblPr firstRow="1" bandRow="1">
                <a:tableStyleId>{F2DE63D5-997A-4646-A377-4702673A728D}</a:tableStyleId>
              </a:tblPr>
              <a:tblGrid>
                <a:gridCol w="1785918"/>
                <a:gridCol w="2786114"/>
                <a:gridCol w="285720"/>
                <a:gridCol w="1857994"/>
                <a:gridCol w="2213972"/>
              </a:tblGrid>
              <a:tr h="370840">
                <a:tc>
                  <a:txBody>
                    <a:bodyPr/>
                    <a:lstStyle/>
                    <a:p>
                      <a:r>
                        <a:rPr lang="es-ES" sz="1600" dirty="0" smtClean="0"/>
                        <a:t>CARACTERÍSTICAS</a:t>
                      </a:r>
                      <a:endParaRPr lang="es-ES" sz="1600" dirty="0"/>
                    </a:p>
                  </a:txBody>
                  <a:tcPr/>
                </a:tc>
                <a:tc gridSpan="2">
                  <a:txBody>
                    <a:bodyPr/>
                    <a:lstStyle/>
                    <a:p>
                      <a:pPr algn="just"/>
                      <a:r>
                        <a:rPr lang="es-ES" sz="1600" dirty="0" smtClean="0"/>
                        <a:t>INDICACIONES</a:t>
                      </a:r>
                      <a:endParaRPr lang="es-ES" sz="1600" dirty="0"/>
                    </a:p>
                  </a:txBody>
                  <a:tcPr/>
                </a:tc>
                <a:tc hMerge="1">
                  <a:txBody>
                    <a:bodyPr/>
                    <a:lstStyle/>
                    <a:p>
                      <a:endParaRPr lang="es-ES"/>
                    </a:p>
                  </a:txBody>
                  <a:tcPr/>
                </a:tc>
                <a:tc>
                  <a:txBody>
                    <a:bodyPr/>
                    <a:lstStyle/>
                    <a:p>
                      <a:pPr algn="just"/>
                      <a:r>
                        <a:rPr lang="es-ES" sz="1600" dirty="0" smtClean="0"/>
                        <a:t>VENTAJAS</a:t>
                      </a:r>
                      <a:endParaRPr lang="es-ES" sz="1600" dirty="0"/>
                    </a:p>
                  </a:txBody>
                  <a:tcPr/>
                </a:tc>
                <a:tc>
                  <a:txBody>
                    <a:bodyPr/>
                    <a:lstStyle/>
                    <a:p>
                      <a:pPr algn="just"/>
                      <a:r>
                        <a:rPr lang="es-ES" dirty="0" smtClean="0"/>
                        <a:t>DESVENTAJAS</a:t>
                      </a:r>
                      <a:endParaRPr lang="es-ES" dirty="0"/>
                    </a:p>
                  </a:txBody>
                  <a:tcPr/>
                </a:tc>
              </a:tr>
              <a:tr h="358422">
                <a:tc gridSpan="5">
                  <a:txBody>
                    <a:bodyPr/>
                    <a:lstStyle/>
                    <a:p>
                      <a:pPr algn="just">
                        <a:buFont typeface="Arial" pitchFamily="34" charset="0"/>
                        <a:buNone/>
                      </a:pPr>
                      <a:r>
                        <a:rPr lang="es-ES" sz="1600" b="1" dirty="0" smtClean="0">
                          <a:solidFill>
                            <a:srgbClr val="00B050"/>
                          </a:solidFill>
                        </a:rPr>
                        <a:t>CONTINUA</a:t>
                      </a:r>
                      <a:endParaRPr lang="es-ES" sz="1600" dirty="0"/>
                    </a:p>
                  </a:txBody>
                  <a:tcPr/>
                </a:tc>
                <a:tc hMerge="1">
                  <a:txBody>
                    <a:bodyPr/>
                    <a:lstStyle/>
                    <a:p>
                      <a:pPr algn="just">
                        <a:buFont typeface="Arial" pitchFamily="34" charset="0"/>
                        <a:buChar char="•"/>
                      </a:pPr>
                      <a:endParaRPr lang="es-ES" sz="1600" dirty="0"/>
                    </a:p>
                  </a:txBody>
                  <a:tcPr/>
                </a:tc>
                <a:tc hMerge="1">
                  <a:txBody>
                    <a:bodyPr/>
                    <a:lstStyle/>
                    <a:p>
                      <a:endParaRPr lang="es-ES"/>
                    </a:p>
                  </a:txBody>
                  <a:tcPr/>
                </a:tc>
                <a:tc hMerge="1">
                  <a:txBody>
                    <a:bodyPr/>
                    <a:lstStyle/>
                    <a:p>
                      <a:pPr algn="just">
                        <a:buFont typeface="Arial" pitchFamily="34" charset="0"/>
                        <a:buChar char="•"/>
                      </a:pPr>
                      <a:endParaRPr lang="es-ES" sz="1600" baseline="0" dirty="0" smtClean="0"/>
                    </a:p>
                  </a:txBody>
                  <a:tcPr/>
                </a:tc>
                <a:tc hMerge="1">
                  <a:txBody>
                    <a:bodyPr/>
                    <a:lstStyle/>
                    <a:p>
                      <a:pPr algn="just">
                        <a:buFont typeface="Arial" pitchFamily="34" charset="0"/>
                        <a:buChar char="•"/>
                      </a:pPr>
                      <a:endParaRPr lang="es-ES" sz="1600" dirty="0"/>
                    </a:p>
                  </a:txBody>
                  <a:tcPr/>
                </a:tc>
              </a:tr>
              <a:tr h="741680">
                <a:tc>
                  <a:txBody>
                    <a:bodyPr/>
                    <a:lstStyle/>
                    <a:p>
                      <a:pPr algn="just">
                        <a:buFont typeface="Arial" pitchFamily="34" charset="0"/>
                        <a:buChar char="•"/>
                      </a:pPr>
                      <a:r>
                        <a:rPr lang="es-ES" sz="1600" dirty="0" smtClean="0"/>
                        <a:t>Administración continua.</a:t>
                      </a:r>
                    </a:p>
                    <a:p>
                      <a:pPr algn="just">
                        <a:buFont typeface="Arial" pitchFamily="34" charset="0"/>
                        <a:buChar char="•"/>
                      </a:pPr>
                      <a:r>
                        <a:rPr lang="es-ES" sz="1600" dirty="0" smtClean="0"/>
                        <a:t>Volumen</a:t>
                      </a:r>
                      <a:r>
                        <a:rPr lang="es-ES" sz="1600" baseline="0" dirty="0" smtClean="0"/>
                        <a:t> administrado en 24 horas.</a:t>
                      </a:r>
                      <a:endParaRPr lang="es-ES" sz="1600" dirty="0"/>
                    </a:p>
                  </a:txBody>
                  <a:tcPr/>
                </a:tc>
                <a:tc>
                  <a:txBody>
                    <a:bodyPr/>
                    <a:lstStyle/>
                    <a:p>
                      <a:pPr algn="just">
                        <a:buFont typeface="Arial" pitchFamily="34" charset="0"/>
                        <a:buChar char="•"/>
                      </a:pPr>
                      <a:r>
                        <a:rPr lang="es-ES" sz="1600" dirty="0" smtClean="0"/>
                        <a:t>Paciente</a:t>
                      </a:r>
                      <a:r>
                        <a:rPr lang="es-ES" sz="1600" baseline="0" dirty="0" smtClean="0"/>
                        <a:t>s estables.</a:t>
                      </a:r>
                    </a:p>
                    <a:p>
                      <a:pPr algn="just">
                        <a:buFont typeface="Arial" pitchFamily="34" charset="0"/>
                        <a:buChar char="•"/>
                      </a:pPr>
                      <a:r>
                        <a:rPr lang="es-ES" sz="1600" baseline="0" dirty="0" smtClean="0"/>
                        <a:t>Graves, con indicación de una rata menor de infusión.</a:t>
                      </a:r>
                    </a:p>
                    <a:p>
                      <a:pPr algn="just">
                        <a:buFont typeface="Arial" pitchFamily="34" charset="0"/>
                        <a:buChar char="•"/>
                      </a:pPr>
                      <a:r>
                        <a:rPr lang="es-ES" sz="1600" baseline="0" dirty="0" smtClean="0"/>
                        <a:t>Alimentación </a:t>
                      </a:r>
                      <a:r>
                        <a:rPr lang="es-ES" sz="1600" baseline="0" dirty="0" err="1" smtClean="0"/>
                        <a:t>pospilórica</a:t>
                      </a:r>
                      <a:r>
                        <a:rPr lang="es-ES" sz="1600" baseline="0" dirty="0" smtClean="0"/>
                        <a:t>.</a:t>
                      </a:r>
                    </a:p>
                    <a:p>
                      <a:pPr algn="just">
                        <a:buFont typeface="Arial" pitchFamily="34" charset="0"/>
                        <a:buChar char="•"/>
                      </a:pPr>
                      <a:r>
                        <a:rPr lang="es-ES" sz="1600" baseline="0" dirty="0" smtClean="0"/>
                        <a:t>Intolerancia a la alimentación </a:t>
                      </a:r>
                      <a:r>
                        <a:rPr lang="es-ES" sz="1600" baseline="0" dirty="0" err="1" smtClean="0"/>
                        <a:t>interminente</a:t>
                      </a:r>
                      <a:r>
                        <a:rPr lang="es-ES" sz="1600" baseline="0" dirty="0" smtClean="0"/>
                        <a:t>.</a:t>
                      </a:r>
                      <a:endParaRPr lang="es-ES" sz="1600" dirty="0"/>
                    </a:p>
                  </a:txBody>
                  <a:tcPr/>
                </a:tc>
                <a:tc gridSpan="2">
                  <a:txBody>
                    <a:bodyPr/>
                    <a:lstStyle/>
                    <a:p>
                      <a:pPr algn="just">
                        <a:buFont typeface="Arial" pitchFamily="34" charset="0"/>
                        <a:buChar char="•"/>
                      </a:pPr>
                      <a:r>
                        <a:rPr lang="es-ES" sz="1600" dirty="0" smtClean="0"/>
                        <a:t>Mejor tolerancia.</a:t>
                      </a:r>
                    </a:p>
                    <a:p>
                      <a:pPr algn="just">
                        <a:buFont typeface="Arial" pitchFamily="34" charset="0"/>
                        <a:buChar char="•"/>
                      </a:pPr>
                      <a:r>
                        <a:rPr lang="es-ES" sz="1600" dirty="0" smtClean="0"/>
                        <a:t>Reducción</a:t>
                      </a:r>
                      <a:r>
                        <a:rPr lang="es-ES" sz="1600" baseline="0" dirty="0" smtClean="0"/>
                        <a:t> del riesgo de reflujo y </a:t>
                      </a:r>
                      <a:r>
                        <a:rPr lang="es-ES" sz="1600" baseline="0" dirty="0" err="1" smtClean="0"/>
                        <a:t>broncoaspiración</a:t>
                      </a:r>
                      <a:r>
                        <a:rPr lang="es-ES" sz="1600" baseline="0" dirty="0" smtClean="0"/>
                        <a:t> .</a:t>
                      </a:r>
                    </a:p>
                    <a:p>
                      <a:pPr algn="just">
                        <a:buFont typeface="Arial" pitchFamily="34" charset="0"/>
                        <a:buChar char="•"/>
                      </a:pPr>
                      <a:r>
                        <a:rPr lang="es-ES" sz="1600" baseline="0" dirty="0" smtClean="0"/>
                        <a:t>Menor fluctuación de los niveles de insulina.</a:t>
                      </a:r>
                    </a:p>
                    <a:p>
                      <a:pPr algn="just">
                        <a:buFont typeface="Arial" pitchFamily="34" charset="0"/>
                        <a:buChar char="•"/>
                      </a:pPr>
                      <a:r>
                        <a:rPr lang="es-ES" sz="1600" baseline="0" dirty="0" smtClean="0"/>
                        <a:t>Posibilidad de mayor aporte nutricional.</a:t>
                      </a:r>
                    </a:p>
                  </a:txBody>
                  <a:tcPr/>
                </a:tc>
                <a:tc hMerge="1">
                  <a:txBody>
                    <a:bodyPr/>
                    <a:lstStyle/>
                    <a:p>
                      <a:pPr algn="just">
                        <a:buFont typeface="Arial" pitchFamily="34" charset="0"/>
                        <a:buChar char="•"/>
                      </a:pPr>
                      <a:endParaRPr lang="es-ES" sz="1600" baseline="0" dirty="0" smtClean="0"/>
                    </a:p>
                  </a:txBody>
                  <a:tcPr/>
                </a:tc>
                <a:tc>
                  <a:txBody>
                    <a:bodyPr/>
                    <a:lstStyle/>
                    <a:p>
                      <a:pPr algn="just">
                        <a:buFont typeface="Arial" pitchFamily="34" charset="0"/>
                        <a:buChar char="•"/>
                      </a:pPr>
                      <a:r>
                        <a:rPr lang="es-ES" sz="1600" dirty="0" smtClean="0"/>
                        <a:t> Exige bomba de infusión</a:t>
                      </a:r>
                      <a:r>
                        <a:rPr lang="es-ES" sz="1600" baseline="0" dirty="0" smtClean="0"/>
                        <a:t> .</a:t>
                      </a:r>
                    </a:p>
                    <a:p>
                      <a:pPr algn="just">
                        <a:buFont typeface="Arial" pitchFamily="34" charset="0"/>
                        <a:buChar char="•"/>
                      </a:pPr>
                      <a:r>
                        <a:rPr lang="es-ES" sz="1600" baseline="0" dirty="0" smtClean="0"/>
                        <a:t>Mayor costo.</a:t>
                      </a:r>
                    </a:p>
                    <a:p>
                      <a:pPr algn="just">
                        <a:buFont typeface="Arial" pitchFamily="34" charset="0"/>
                        <a:buChar char="•"/>
                      </a:pPr>
                      <a:r>
                        <a:rPr lang="es-ES" sz="1600" baseline="0" dirty="0" smtClean="0"/>
                        <a:t>Menor libertad de acción del paciente.</a:t>
                      </a:r>
                    </a:p>
                    <a:p>
                      <a:pPr algn="just">
                        <a:buFont typeface="Arial" pitchFamily="34" charset="0"/>
                        <a:buChar char="•"/>
                      </a:pPr>
                      <a:r>
                        <a:rPr lang="es-ES" sz="1600" baseline="0" dirty="0" smtClean="0"/>
                        <a:t>Mayor riesgo de oclusión de la sonda.</a:t>
                      </a:r>
                    </a:p>
                    <a:p>
                      <a:pPr algn="just">
                        <a:buFont typeface="Arial" pitchFamily="34" charset="0"/>
                        <a:buChar char="•"/>
                      </a:pPr>
                      <a:endParaRPr lang="es-ES" sz="1600" dirty="0"/>
                    </a:p>
                  </a:txBody>
                  <a:tcPr/>
                </a:tc>
              </a:tr>
              <a:tr h="370840">
                <a:tc gridSpan="5">
                  <a:txBody>
                    <a:bodyPr/>
                    <a:lstStyle/>
                    <a:p>
                      <a:pPr algn="just"/>
                      <a:r>
                        <a:rPr lang="es-ES" sz="1600" b="1" dirty="0" smtClean="0">
                          <a:solidFill>
                            <a:srgbClr val="00B050"/>
                          </a:solidFill>
                        </a:rPr>
                        <a:t>EN</a:t>
                      </a:r>
                      <a:r>
                        <a:rPr lang="es-ES" sz="1600" b="1" baseline="0" dirty="0" smtClean="0">
                          <a:solidFill>
                            <a:srgbClr val="00B050"/>
                          </a:solidFill>
                        </a:rPr>
                        <a:t> BOLOS</a:t>
                      </a:r>
                      <a:endParaRPr lang="es-ES" sz="1600" b="1" dirty="0">
                        <a:solidFill>
                          <a:srgbClr val="00B050"/>
                        </a:solidFill>
                      </a:endParaRPr>
                    </a:p>
                  </a:txBody>
                  <a:tcPr/>
                </a:tc>
                <a:tc hMerge="1">
                  <a:txBody>
                    <a:bodyPr/>
                    <a:lstStyle/>
                    <a:p>
                      <a:endParaRPr lang="es-ES" dirty="0"/>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r>
              <a:tr h="157504">
                <a:tc>
                  <a:txBody>
                    <a:bodyPr/>
                    <a:lstStyle/>
                    <a:p>
                      <a:pPr>
                        <a:buFont typeface="Arial" pitchFamily="34" charset="0"/>
                        <a:buChar char="•"/>
                      </a:pPr>
                      <a:r>
                        <a:rPr lang="es-ES" sz="1600" dirty="0" smtClean="0"/>
                        <a:t>Ad</a:t>
                      </a:r>
                      <a:r>
                        <a:rPr lang="es-ES" sz="1600" baseline="0" dirty="0" smtClean="0"/>
                        <a:t>ministración  de 200-300 ml en el estómago con jeringa ( 20 a 60ml) cada 34 horas.</a:t>
                      </a:r>
                    </a:p>
                    <a:p>
                      <a:pPr>
                        <a:buFont typeface="Arial" pitchFamily="34" charset="0"/>
                        <a:buChar char="•"/>
                      </a:pPr>
                      <a:r>
                        <a:rPr lang="es-ES" sz="1600" baseline="0" dirty="0" smtClean="0"/>
                        <a:t>Infusión durante 15-30 hombro +/- 30.40 cm.</a:t>
                      </a:r>
                    </a:p>
                  </a:txBody>
                  <a:tcPr/>
                </a:tc>
                <a:tc>
                  <a:txBody>
                    <a:bodyPr/>
                    <a:lstStyle/>
                    <a:p>
                      <a:pPr algn="just">
                        <a:buFont typeface="Arial" pitchFamily="34" charset="0"/>
                        <a:buChar char="•"/>
                      </a:pPr>
                      <a:r>
                        <a:rPr lang="es-ES" sz="1600" baseline="0" dirty="0" smtClean="0">
                          <a:solidFill>
                            <a:schemeClr val="tx1"/>
                          </a:solidFill>
                        </a:rPr>
                        <a:t> Pacientes a nivel domiciliario.</a:t>
                      </a:r>
                    </a:p>
                    <a:p>
                      <a:pPr algn="just">
                        <a:buFont typeface="Arial" pitchFamily="34" charset="0"/>
                        <a:buChar char="•"/>
                      </a:pPr>
                      <a:r>
                        <a:rPr lang="es-ES" sz="1600" baseline="0" dirty="0" smtClean="0">
                          <a:solidFill>
                            <a:schemeClr val="tx1"/>
                          </a:solidFill>
                        </a:rPr>
                        <a:t>Sonda posicionada en el estómago.</a:t>
                      </a:r>
                    </a:p>
                  </a:txBody>
                  <a:tcPr/>
                </a:tc>
                <a:tc gridSpan="2">
                  <a:txBody>
                    <a:bodyPr/>
                    <a:lstStyle/>
                    <a:p>
                      <a:pPr algn="just">
                        <a:buFont typeface="Arial" pitchFamily="34" charset="0"/>
                        <a:buChar char="•"/>
                      </a:pPr>
                      <a:r>
                        <a:rPr lang="es-ES" sz="1600" dirty="0" smtClean="0"/>
                        <a:t> Fácil manejo.</a:t>
                      </a:r>
                    </a:p>
                    <a:p>
                      <a:pPr algn="just">
                        <a:buFont typeface="Arial" pitchFamily="34" charset="0"/>
                        <a:buChar char="•"/>
                      </a:pPr>
                      <a:r>
                        <a:rPr lang="es-ES" sz="1600" dirty="0" smtClean="0"/>
                        <a:t>Equipo sencillo.</a:t>
                      </a:r>
                    </a:p>
                    <a:p>
                      <a:pPr algn="just">
                        <a:buFont typeface="Arial" pitchFamily="34" charset="0"/>
                        <a:buChar char="•"/>
                      </a:pPr>
                      <a:r>
                        <a:rPr lang="es-ES" sz="1600" dirty="0" smtClean="0"/>
                        <a:t>Costo</a:t>
                      </a:r>
                      <a:r>
                        <a:rPr lang="es-ES" sz="1600" baseline="0" dirty="0" smtClean="0"/>
                        <a:t> menor que todas las formas de administración .</a:t>
                      </a:r>
                    </a:p>
                    <a:p>
                      <a:pPr algn="just">
                        <a:buFont typeface="Arial" pitchFamily="34" charset="0"/>
                        <a:buChar char="•"/>
                      </a:pPr>
                      <a:r>
                        <a:rPr lang="es-ES" sz="1600" baseline="0" dirty="0" smtClean="0"/>
                        <a:t>Tiempo corto de exposición de la fórmula </a:t>
                      </a:r>
                      <a:r>
                        <a:rPr lang="es-ES" sz="1600" baseline="0" dirty="0" err="1" smtClean="0"/>
                        <a:t>enteral</a:t>
                      </a:r>
                      <a:r>
                        <a:rPr lang="es-ES" sz="1600" baseline="0" dirty="0" smtClean="0"/>
                        <a:t> a la temperatura ambiente.</a:t>
                      </a:r>
                      <a:endParaRPr lang="es-ES" sz="1600" dirty="0"/>
                    </a:p>
                  </a:txBody>
                  <a:tcPr/>
                </a:tc>
                <a:tc hMerge="1">
                  <a:txBody>
                    <a:bodyPr/>
                    <a:lstStyle/>
                    <a:p>
                      <a:pPr algn="just">
                        <a:buFont typeface="Arial" pitchFamily="34" charset="0"/>
                        <a:buChar char="•"/>
                      </a:pPr>
                      <a:endParaRPr lang="es-ES" sz="1600" dirty="0"/>
                    </a:p>
                  </a:txBody>
                  <a:tcPr/>
                </a:tc>
                <a:tc>
                  <a:txBody>
                    <a:bodyPr/>
                    <a:lstStyle/>
                    <a:p>
                      <a:pPr algn="just">
                        <a:buFont typeface="Arial" pitchFamily="34" charset="0"/>
                        <a:buChar char="•"/>
                      </a:pPr>
                      <a:r>
                        <a:rPr lang="es-ES" sz="1600" baseline="0" dirty="0" smtClean="0"/>
                        <a:t> La infusión rápida puede provocar diarrea.</a:t>
                      </a:r>
                    </a:p>
                    <a:p>
                      <a:pPr algn="just">
                        <a:buFont typeface="Arial" pitchFamily="34" charset="0"/>
                        <a:buChar char="•"/>
                      </a:pPr>
                      <a:r>
                        <a:rPr lang="es-ES" sz="1600" baseline="0" dirty="0" smtClean="0"/>
                        <a:t> Hay mayor riesgo de </a:t>
                      </a:r>
                      <a:r>
                        <a:rPr lang="es-ES" sz="1600" baseline="0" dirty="0" err="1" smtClean="0"/>
                        <a:t>broncoaspiración</a:t>
                      </a:r>
                      <a:r>
                        <a:rPr lang="es-ES" sz="1600" baseline="0" dirty="0" smtClean="0"/>
                        <a:t>.</a:t>
                      </a:r>
                    </a:p>
                    <a:p>
                      <a:pPr algn="just">
                        <a:buFont typeface="Arial" pitchFamily="34" charset="0"/>
                        <a:buChar char="•"/>
                      </a:pPr>
                      <a:r>
                        <a:rPr lang="es-ES" sz="1600" baseline="0" dirty="0" smtClean="0"/>
                        <a:t>Requiere que el vaciamiento gástrico sea óptimo.</a:t>
                      </a:r>
                      <a:endParaRPr lang="es-ES" sz="1600"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285728"/>
            <a:ext cx="8929718" cy="1143000"/>
          </a:xfrm>
        </p:spPr>
        <p:txBody>
          <a:bodyPr>
            <a:noAutofit/>
          </a:bodyPr>
          <a:lstStyle/>
          <a:p>
            <a:r>
              <a:rPr lang="es-ES" sz="3600" b="1" dirty="0" smtClean="0">
                <a:solidFill>
                  <a:srgbClr val="00B050"/>
                </a:solidFill>
                <a:effectLst>
                  <a:outerShdw blurRad="38100" dist="38100" dir="2700000" algn="tl">
                    <a:srgbClr val="000000">
                      <a:alpha val="43137"/>
                    </a:srgbClr>
                  </a:outerShdw>
                </a:effectLst>
              </a:rPr>
              <a:t>¿ QUÉ COMPLICACIONES PUEDEN SURGIR EN LA TERAPIA NUTRICIONAL ENTERAL?</a:t>
            </a:r>
            <a:endParaRPr lang="es-ES" sz="3600" b="1"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600200"/>
            <a:ext cx="8229600" cy="5257800"/>
          </a:xfrm>
        </p:spPr>
        <p:txBody>
          <a:bodyPr>
            <a:normAutofit fontScale="77500" lnSpcReduction="20000"/>
          </a:bodyPr>
          <a:lstStyle/>
          <a:p>
            <a:pPr algn="just">
              <a:buNone/>
            </a:pPr>
            <a:r>
              <a:rPr lang="es-ES" dirty="0" smtClean="0"/>
              <a:t>	</a:t>
            </a:r>
            <a:r>
              <a:rPr lang="es-ES" b="1" dirty="0" smtClean="0">
                <a:solidFill>
                  <a:srgbClr val="00B050"/>
                </a:solidFill>
                <a:effectLst>
                  <a:outerShdw blurRad="38100" dist="38100" dir="2700000" algn="tl">
                    <a:srgbClr val="000000">
                      <a:alpha val="43137"/>
                    </a:srgbClr>
                  </a:outerShdw>
                </a:effectLst>
              </a:rPr>
              <a:t>Nauseas</a:t>
            </a:r>
            <a:r>
              <a:rPr lang="es-ES" dirty="0" smtClean="0"/>
              <a:t> </a:t>
            </a:r>
            <a:r>
              <a:rPr lang="es-ES" b="1" dirty="0" smtClean="0">
                <a:solidFill>
                  <a:srgbClr val="00B050"/>
                </a:solidFill>
                <a:effectLst>
                  <a:outerShdw blurRad="38100" dist="38100" dir="2700000" algn="tl">
                    <a:srgbClr val="000000">
                      <a:alpha val="43137"/>
                    </a:srgbClr>
                  </a:outerShdw>
                </a:effectLst>
              </a:rPr>
              <a:t>y</a:t>
            </a:r>
            <a:r>
              <a:rPr lang="es-ES" dirty="0" smtClean="0"/>
              <a:t> </a:t>
            </a:r>
            <a:r>
              <a:rPr lang="es-ES" b="1" dirty="0" smtClean="0">
                <a:solidFill>
                  <a:srgbClr val="00B050"/>
                </a:solidFill>
                <a:effectLst>
                  <a:outerShdw blurRad="38100" dist="38100" dir="2700000" algn="tl">
                    <a:srgbClr val="000000">
                      <a:alpha val="43137"/>
                    </a:srgbClr>
                  </a:outerShdw>
                </a:effectLst>
              </a:rPr>
              <a:t>vómitos</a:t>
            </a:r>
            <a:r>
              <a:rPr lang="es-ES" dirty="0" smtClean="0"/>
              <a:t> para evitar esto el paciente debe estar incorporado en ángulo de 30 a 45º durante y hasta una hora después de la administración.</a:t>
            </a:r>
          </a:p>
          <a:p>
            <a:pPr algn="just">
              <a:buNone/>
            </a:pPr>
            <a:r>
              <a:rPr lang="es-ES" b="1" dirty="0" smtClean="0"/>
              <a:t>	</a:t>
            </a:r>
            <a:r>
              <a:rPr lang="es-ES" b="1" dirty="0" smtClean="0">
                <a:solidFill>
                  <a:srgbClr val="00B050"/>
                </a:solidFill>
                <a:effectLst>
                  <a:outerShdw blurRad="38100" dist="38100" dir="2700000" algn="tl">
                    <a:srgbClr val="000000">
                      <a:alpha val="43137"/>
                    </a:srgbClr>
                  </a:outerShdw>
                </a:effectLst>
              </a:rPr>
              <a:t>Diarrea</a:t>
            </a:r>
            <a:r>
              <a:rPr lang="es-ES" b="1" dirty="0" smtClean="0"/>
              <a:t>: </a:t>
            </a:r>
            <a:r>
              <a:rPr lang="es-ES" dirty="0" smtClean="0"/>
              <a:t>Sobre todo con dietas de alta </a:t>
            </a:r>
            <a:r>
              <a:rPr lang="es-ES" dirty="0" err="1" smtClean="0"/>
              <a:t>osmolalidad</a:t>
            </a:r>
            <a:r>
              <a:rPr lang="es-ES" dirty="0" smtClean="0"/>
              <a:t>.</a:t>
            </a:r>
          </a:p>
          <a:p>
            <a:pPr algn="just">
              <a:buNone/>
            </a:pPr>
            <a:r>
              <a:rPr lang="es-ES" b="1" dirty="0" smtClean="0"/>
              <a:t>	</a:t>
            </a:r>
            <a:r>
              <a:rPr lang="es-ES" dirty="0" smtClean="0"/>
              <a:t>estreñimiento por poco aporte de líquidos , inmovilidad, </a:t>
            </a:r>
            <a:r>
              <a:rPr lang="es-ES" dirty="0" err="1" smtClean="0"/>
              <a:t>sedoanalguesia</a:t>
            </a:r>
            <a:r>
              <a:rPr lang="es-ES" dirty="0" smtClean="0"/>
              <a:t>, etc.</a:t>
            </a:r>
          </a:p>
          <a:p>
            <a:pPr algn="just">
              <a:buNone/>
            </a:pPr>
            <a:r>
              <a:rPr lang="es-ES" b="1" dirty="0" smtClean="0"/>
              <a:t>	</a:t>
            </a:r>
            <a:r>
              <a:rPr lang="es-ES" b="1" dirty="0" err="1" smtClean="0">
                <a:solidFill>
                  <a:srgbClr val="00B050"/>
                </a:solidFill>
                <a:effectLst>
                  <a:outerShdw blurRad="38100" dist="38100" dir="2700000" algn="tl">
                    <a:srgbClr val="000000">
                      <a:alpha val="43137"/>
                    </a:srgbClr>
                  </a:outerShdw>
                </a:effectLst>
              </a:rPr>
              <a:t>Broncoaspiración</a:t>
            </a:r>
            <a:r>
              <a:rPr lang="es-ES" b="1" dirty="0" smtClean="0">
                <a:solidFill>
                  <a:srgbClr val="00B050"/>
                </a:solidFill>
                <a:effectLst>
                  <a:outerShdw blurRad="38100" dist="38100" dir="2700000" algn="tl">
                    <a:srgbClr val="000000">
                      <a:alpha val="43137"/>
                    </a:srgbClr>
                  </a:outerShdw>
                </a:effectLst>
              </a:rPr>
              <a:t>:</a:t>
            </a:r>
            <a:r>
              <a:rPr lang="es-ES" b="1" dirty="0" smtClean="0"/>
              <a:t> </a:t>
            </a:r>
            <a:r>
              <a:rPr lang="es-ES" dirty="0" smtClean="0"/>
              <a:t>Por ello se recomienda la administración por pilórica a pacientes en riesgo. Es la complicación más seria y mas frecuente.</a:t>
            </a:r>
          </a:p>
          <a:p>
            <a:pPr algn="just">
              <a:buNone/>
            </a:pPr>
            <a:r>
              <a:rPr lang="es-ES" b="1" dirty="0" smtClean="0"/>
              <a:t>	</a:t>
            </a:r>
            <a:r>
              <a:rPr lang="es-ES" b="1" dirty="0" smtClean="0">
                <a:solidFill>
                  <a:srgbClr val="00B050"/>
                </a:solidFill>
                <a:effectLst>
                  <a:outerShdw blurRad="38100" dist="38100" dir="2700000" algn="tl">
                    <a:srgbClr val="000000">
                      <a:alpha val="43137"/>
                    </a:srgbClr>
                  </a:outerShdw>
                </a:effectLst>
              </a:rPr>
              <a:t>Los factores de riesgo son: </a:t>
            </a:r>
            <a:r>
              <a:rPr lang="es-ES" dirty="0" smtClean="0"/>
              <a:t>Retardo en el vaciamiento gástrico,  trastorno de conciencia, posición y movilización de los pacientes.</a:t>
            </a:r>
          </a:p>
          <a:p>
            <a:pPr algn="just">
              <a:buNone/>
            </a:pPr>
            <a:r>
              <a:rPr lang="es-ES" b="1" dirty="0" smtClean="0"/>
              <a:t>	</a:t>
            </a:r>
            <a:r>
              <a:rPr lang="es-ES" b="1" dirty="0" smtClean="0">
                <a:solidFill>
                  <a:srgbClr val="00B050"/>
                </a:solidFill>
                <a:effectLst>
                  <a:outerShdw blurRad="38100" dist="38100" dir="2700000" algn="tl">
                    <a:srgbClr val="000000">
                      <a:alpha val="43137"/>
                    </a:srgbClr>
                  </a:outerShdw>
                </a:effectLst>
              </a:rPr>
              <a:t>Metabólicas:</a:t>
            </a:r>
            <a:r>
              <a:rPr lang="es-ES" b="1" dirty="0" smtClean="0"/>
              <a:t> </a:t>
            </a:r>
            <a:r>
              <a:rPr lang="es-ES" dirty="0" smtClean="0"/>
              <a:t>Las más frecuentes son alteraciones de la glicemia, alteraciones electrolíticas, retención de líquidos o deshidratación. </a:t>
            </a:r>
            <a:endParaRPr lang="es-E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dsclick.infospace.com/ClickHandler.ashx?ru=http%3a%2f%2fwww.terra.com%2faddon%2fimg%2fsalud%2fd6dfd7ninodieta180p.jpg&amp;coi=372380&amp;cop=main-title&amp;c=facemoods.11.err&amp;ap=3&amp;npp=3&amp;p=0&amp;pp=0&amp;pvaid=1803164653844cca9222758108b3918f&amp;ep=3&amp;euip=190.118.9.218&amp;app=1&amp;hash=92A1BDC5F2110E661797F69C6A054A6F"/>
          <p:cNvPicPr>
            <a:picLocks noChangeAspect="1" noChangeArrowheads="1"/>
          </p:cNvPicPr>
          <p:nvPr/>
        </p:nvPicPr>
        <p:blipFill>
          <a:blip r:embed="rId2" cstate="print">
            <a:lum bright="40000"/>
          </a:blip>
          <a:srcRect/>
          <a:stretch>
            <a:fillRect/>
          </a:stretch>
        </p:blipFill>
        <p:spPr bwMode="auto">
          <a:xfrm>
            <a:off x="0" y="0"/>
            <a:ext cx="9089989" cy="6858000"/>
          </a:xfrm>
          <a:prstGeom prst="rect">
            <a:avLst/>
          </a:prstGeom>
          <a:noFill/>
        </p:spPr>
      </p:pic>
      <p:sp>
        <p:nvSpPr>
          <p:cNvPr id="2" name="1 Título"/>
          <p:cNvSpPr>
            <a:spLocks noGrp="1"/>
          </p:cNvSpPr>
          <p:nvPr>
            <p:ph type="title"/>
          </p:nvPr>
        </p:nvSpPr>
        <p:spPr/>
        <p:txBody>
          <a:bodyPr>
            <a:normAutofit fontScale="90000"/>
          </a:bodyPr>
          <a:lstStyle/>
          <a:p>
            <a:r>
              <a:rPr lang="es-ES" b="1" dirty="0" smtClean="0">
                <a:solidFill>
                  <a:srgbClr val="00B050"/>
                </a:solidFill>
                <a:effectLst>
                  <a:outerShdw blurRad="38100" dist="38100" dir="2700000" algn="tl">
                    <a:srgbClr val="000000">
                      <a:alpha val="43137"/>
                    </a:srgbClr>
                  </a:outerShdw>
                </a:effectLst>
              </a:rPr>
              <a:t>ROL DE LA ENFERMERA EN TERAPIA NUTRICIONAL PARENTERAL</a:t>
            </a:r>
            <a:endParaRPr lang="es-ES" b="1"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642910" y="1643050"/>
            <a:ext cx="8229600" cy="4525963"/>
          </a:xfrm>
        </p:spPr>
        <p:txBody>
          <a:bodyPr>
            <a:normAutofit/>
          </a:bodyPr>
          <a:lstStyle/>
          <a:p>
            <a:pPr algn="just"/>
            <a:r>
              <a:rPr lang="es-ES" sz="4400" dirty="0" smtClean="0"/>
              <a:t>La terapia nutricional parenteral consiste en la administración de nutrientes por vía intravenenosa cuando el tacto gastrointestinal no puede ser utilizado o es insuficiente.</a:t>
            </a:r>
          </a:p>
          <a:p>
            <a:pPr algn="just"/>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sclick.infospace.com/ClickHandler.ashx?ru=http%3a%2f%2fojo.pe%2fojo%2ffotos%2f34574520100506222233.jpg&amp;coi=372380&amp;cop=main-title&amp;c=facemoods.11.err&amp;ap=4&amp;npp=4&amp;p=0&amp;pp=0&amp;pvaid=c721c0f7388f4181ba05e8bec76657d6&amp;ep=4&amp;euip=190.118.9.218&amp;app=1&amp;hash=F7C3CBC0081AEEED57188790976A8C36"/>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1 Título"/>
          <p:cNvSpPr>
            <a:spLocks noGrp="1"/>
          </p:cNvSpPr>
          <p:nvPr>
            <p:ph type="title"/>
          </p:nvPr>
        </p:nvSpPr>
        <p:spPr/>
        <p:txBody>
          <a:bodyPr>
            <a:normAutofit/>
          </a:bodyPr>
          <a:lstStyle/>
          <a:p>
            <a:r>
              <a:rPr lang="es-ES" b="1" dirty="0" smtClean="0">
                <a:solidFill>
                  <a:srgbClr val="00B050"/>
                </a:solidFill>
                <a:effectLst>
                  <a:outerShdw blurRad="38100" dist="38100" dir="2700000" algn="tl">
                    <a:srgbClr val="000000">
                      <a:alpha val="43137"/>
                    </a:srgbClr>
                  </a:outerShdw>
                </a:effectLst>
              </a:rPr>
              <a:t>TIPOS DE NUTRICIÓN PARENTERAL</a:t>
            </a:r>
            <a:endParaRPr lang="es-ES" b="1"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600200"/>
            <a:ext cx="8229600" cy="4972072"/>
          </a:xfrm>
        </p:spPr>
        <p:txBody>
          <a:bodyPr>
            <a:normAutofit fontScale="77500" lnSpcReduction="20000"/>
          </a:bodyPr>
          <a:lstStyle/>
          <a:p>
            <a:pPr algn="just"/>
            <a:r>
              <a:rPr lang="es-ES" b="1" dirty="0" smtClean="0">
                <a:solidFill>
                  <a:srgbClr val="00B050"/>
                </a:solidFill>
                <a:effectLst>
                  <a:outerShdw blurRad="38100" dist="38100" dir="2700000" algn="tl">
                    <a:srgbClr val="000000">
                      <a:alpha val="43137"/>
                    </a:srgbClr>
                  </a:outerShdw>
                </a:effectLst>
              </a:rPr>
              <a:t>PERIFÉRICA: </a:t>
            </a:r>
            <a:r>
              <a:rPr lang="es-ES" dirty="0" smtClean="0"/>
              <a:t>Administrativa a través de una vena periférica usualmente de la mano o del antebrazo. Está indicada en pacientes que requieren alimentación parenteral por no más de 7-10 días o en aquellos pacientes en quienes es imposible o esta contraindicado un acceso venoso central.</a:t>
            </a:r>
          </a:p>
          <a:p>
            <a:pPr algn="just"/>
            <a:r>
              <a:rPr lang="es-ES" dirty="0" smtClean="0"/>
              <a:t>Permite </a:t>
            </a:r>
            <a:r>
              <a:rPr lang="es-ES" dirty="0" err="1" smtClean="0"/>
              <a:t>osmolaridades</a:t>
            </a:r>
            <a:r>
              <a:rPr lang="es-ES" dirty="0" smtClean="0"/>
              <a:t> menores de 500 </a:t>
            </a:r>
            <a:r>
              <a:rPr lang="es-ES" dirty="0" err="1" smtClean="0"/>
              <a:t>mosm</a:t>
            </a:r>
            <a:r>
              <a:rPr lang="es-ES" dirty="0" smtClean="0"/>
              <a:t>/L por el riesgo a la Flebitis ( Grado B y D).</a:t>
            </a:r>
          </a:p>
          <a:p>
            <a:pPr algn="just"/>
            <a:r>
              <a:rPr lang="es-ES" b="1" dirty="0" smtClean="0">
                <a:solidFill>
                  <a:srgbClr val="00B050"/>
                </a:solidFill>
                <a:effectLst>
                  <a:outerShdw blurRad="38100" dist="38100" dir="2700000" algn="tl">
                    <a:srgbClr val="000000">
                      <a:alpha val="43137"/>
                    </a:srgbClr>
                  </a:outerShdw>
                </a:effectLst>
              </a:rPr>
              <a:t>CENTRAL (NPT):</a:t>
            </a:r>
            <a:r>
              <a:rPr lang="es-ES" b="1" dirty="0" smtClean="0"/>
              <a:t> </a:t>
            </a:r>
            <a:r>
              <a:rPr lang="es-ES" dirty="0" smtClean="0"/>
              <a:t>Administrada a través de venas de gran calibre ( subclavia, yugular interna, femoral, vena cava superior ). Permite la administración de nutrientes sin restricción de </a:t>
            </a:r>
            <a:r>
              <a:rPr lang="es-ES" dirty="0" err="1" smtClean="0"/>
              <a:t>osmolaridad</a:t>
            </a:r>
            <a:r>
              <a:rPr lang="es-ES" dirty="0" smtClean="0"/>
              <a:t>. Es llamada </a:t>
            </a:r>
            <a:r>
              <a:rPr lang="es-ES" b="1" dirty="0" smtClean="0">
                <a:solidFill>
                  <a:srgbClr val="00B050"/>
                </a:solidFill>
                <a:effectLst>
                  <a:outerShdw blurRad="38100" dist="38100" dir="2700000" algn="tl">
                    <a:srgbClr val="000000">
                      <a:alpha val="43137"/>
                    </a:srgbClr>
                  </a:outerShdw>
                </a:effectLst>
              </a:rPr>
              <a:t>NPT</a:t>
            </a:r>
            <a:r>
              <a:rPr lang="es-ES" dirty="0" smtClean="0"/>
              <a:t> porque la totalidad de los nutrientes puede ser aportada por esta ruta. </a:t>
            </a:r>
          </a:p>
          <a:p>
            <a:pPr algn="just"/>
            <a:r>
              <a:rPr lang="es-ES" dirty="0" smtClean="0"/>
              <a:t>El contenido de estas contribuye a que la </a:t>
            </a:r>
            <a:r>
              <a:rPr lang="es-ES" dirty="0" err="1" smtClean="0"/>
              <a:t>osmolaridad</a:t>
            </a:r>
            <a:r>
              <a:rPr lang="es-ES" dirty="0" smtClean="0"/>
              <a:t> sea mas de 1300 </a:t>
            </a:r>
            <a:r>
              <a:rPr lang="es-ES" dirty="0" err="1" smtClean="0"/>
              <a:t>mosm</a:t>
            </a:r>
            <a:r>
              <a:rPr lang="es-ES" dirty="0" smtClean="0"/>
              <a:t>/ L.</a:t>
            </a:r>
          </a:p>
          <a:p>
            <a:pPr algn="just"/>
            <a:endParaRPr lang="es-E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sclick.infospace.com/ClickHandler.ashx?ru=http%3a%2f%2fmujer.orange.es%2fUpImages%2f2231%2fcompadres__32ed1c0ebf743f32e51314dab.jpg&amp;coi=372380&amp;cop=main-title&amp;c=facemoods.11.err&amp;ap=12&amp;npp=12&amp;p=0&amp;pp=0&amp;pvaid=9b7134a7d02f4f10aeadd07b266097b5&amp;ep=12&amp;euip=190.118.9.218&amp;app=1&amp;hash=59BA5889780A24FCE204C926AFDA8008"/>
          <p:cNvPicPr>
            <a:picLocks noChangeAspect="1" noChangeArrowheads="1"/>
          </p:cNvPicPr>
          <p:nvPr/>
        </p:nvPicPr>
        <p:blipFill>
          <a:blip r:embed="rId2" cstate="print">
            <a:lum bright="40000"/>
          </a:blip>
          <a:srcRect/>
          <a:stretch>
            <a:fillRect/>
          </a:stretch>
        </p:blipFill>
        <p:spPr bwMode="auto">
          <a:xfrm>
            <a:off x="-32" y="-136526"/>
            <a:ext cx="9144032" cy="6994526"/>
          </a:xfrm>
          <a:prstGeom prst="rect">
            <a:avLst/>
          </a:prstGeom>
          <a:noFill/>
        </p:spPr>
      </p:pic>
      <p:sp>
        <p:nvSpPr>
          <p:cNvPr id="2" name="1 Título"/>
          <p:cNvSpPr>
            <a:spLocks noGrp="1"/>
          </p:cNvSpPr>
          <p:nvPr>
            <p:ph type="title"/>
          </p:nvPr>
        </p:nvSpPr>
        <p:spPr>
          <a:xfrm>
            <a:off x="357158" y="142852"/>
            <a:ext cx="8572560" cy="1143000"/>
          </a:xfrm>
        </p:spPr>
        <p:txBody>
          <a:bodyPr>
            <a:noAutofit/>
          </a:bodyPr>
          <a:lstStyle/>
          <a:p>
            <a:r>
              <a:rPr lang="es-ES" sz="3200" b="1" dirty="0" smtClean="0">
                <a:solidFill>
                  <a:srgbClr val="00B050"/>
                </a:solidFill>
                <a:effectLst>
                  <a:outerShdw blurRad="38100" dist="38100" dir="2700000" algn="tl">
                    <a:srgbClr val="000000">
                      <a:alpha val="43137"/>
                    </a:srgbClr>
                  </a:outerShdw>
                </a:effectLst>
              </a:rPr>
              <a:t>RECOMENDACIONES GENERALES PARA LA ADMINISTRACIÓN DE NUTRICIÓN PARENTERAL</a:t>
            </a:r>
            <a:endParaRPr lang="es-ES" sz="3200" b="1"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428736"/>
            <a:ext cx="8229600" cy="5615014"/>
          </a:xfrm>
        </p:spPr>
        <p:txBody>
          <a:bodyPr>
            <a:normAutofit fontScale="77500" lnSpcReduction="20000"/>
          </a:bodyPr>
          <a:lstStyle/>
          <a:p>
            <a:pPr algn="just">
              <a:buNone/>
            </a:pPr>
            <a:r>
              <a:rPr lang="es-ES" dirty="0" smtClean="0"/>
              <a:t>1.Contar con un ambiente especializado para su preparación preferiblemente en cabina de flujo laminar vertical, usando técnica aséptica.</a:t>
            </a:r>
          </a:p>
          <a:p>
            <a:pPr algn="just">
              <a:buNone/>
            </a:pPr>
            <a:r>
              <a:rPr lang="es-ES" dirty="0" smtClean="0"/>
              <a:t>2. Entregarlas a los servicios debidamente rotulados indicando: Componentes Osmolalidad , goteo, número de bolsa, nombre de paciente, número de cama y servicio.</a:t>
            </a:r>
          </a:p>
          <a:p>
            <a:pPr algn="just">
              <a:buNone/>
            </a:pPr>
            <a:r>
              <a:rPr lang="es-ES" dirty="0" smtClean="0"/>
              <a:t>3. Mantener la individualidad de la vía del catéter que está siendo utilizada para nutrición parenteral y estos debe ser administrado en 24 horas y desechar el equipo.</a:t>
            </a:r>
          </a:p>
          <a:p>
            <a:pPr algn="just">
              <a:buNone/>
            </a:pPr>
            <a:r>
              <a:rPr lang="es-ES" dirty="0" smtClean="0"/>
              <a:t>4. Una bolsa de nutrición parenteral no debe permanecer instaladas por más de 24 horas. Mantener refrigerada a 4º la mezcla que no esté utilizando.</a:t>
            </a:r>
          </a:p>
          <a:p>
            <a:pPr algn="just">
              <a:buNone/>
            </a:pPr>
            <a:r>
              <a:rPr lang="es-ES" dirty="0" smtClean="0"/>
              <a:t>5. Retirar la bolsa de </a:t>
            </a:r>
            <a:r>
              <a:rPr lang="es-ES" b="1" dirty="0" smtClean="0">
                <a:solidFill>
                  <a:srgbClr val="00B050"/>
                </a:solidFill>
                <a:effectLst>
                  <a:outerShdw blurRad="38100" dist="38100" dir="2700000" algn="tl">
                    <a:srgbClr val="000000">
                      <a:alpha val="43137"/>
                    </a:srgbClr>
                  </a:outerShdw>
                </a:effectLst>
              </a:rPr>
              <a:t>NPT MINIMO 2 HORAS ANTES DE SU INFUSION.</a:t>
            </a:r>
          </a:p>
          <a:p>
            <a:pPr algn="just">
              <a:buNone/>
            </a:pPr>
            <a:r>
              <a:rPr lang="es-ES" dirty="0" smtClean="0"/>
              <a:t> 6. No reinstale una bolsa NP que haya sido descontinuada o retirada.</a:t>
            </a:r>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85728"/>
            <a:ext cx="8229600" cy="6072230"/>
          </a:xfrm>
        </p:spPr>
        <p:txBody>
          <a:bodyPr>
            <a:normAutofit fontScale="92500" lnSpcReduction="20000"/>
          </a:bodyPr>
          <a:lstStyle/>
          <a:p>
            <a:pPr algn="just">
              <a:buNone/>
            </a:pPr>
            <a:r>
              <a:rPr lang="es-ES" dirty="0" smtClean="0"/>
              <a:t>	7. Utilice dextrosa al 10 % cuando sea necesario interrumpir la administración de la NP.</a:t>
            </a:r>
          </a:p>
          <a:p>
            <a:pPr algn="just">
              <a:buNone/>
            </a:pPr>
            <a:r>
              <a:rPr lang="es-ES" dirty="0" smtClean="0"/>
              <a:t>	8. No utilice la vía del cráter de nutrición parenteral para la administración simultánea de medicamentos, ni realice medición de PVC o toma de muestras sanguíneas.</a:t>
            </a:r>
          </a:p>
          <a:p>
            <a:pPr algn="just">
              <a:buNone/>
            </a:pPr>
            <a:r>
              <a:rPr lang="es-ES" dirty="0" smtClean="0"/>
              <a:t>	9. Los filtros de 0.22 micras están indicadas en los casos en los que la NP contenga fosfato y calcio. Cambiar el filtro cada 24-48 horas según las indicaciones del fabricante.</a:t>
            </a:r>
          </a:p>
          <a:p>
            <a:pPr algn="just">
              <a:buNone/>
            </a:pPr>
            <a:r>
              <a:rPr lang="es-ES" dirty="0" smtClean="0"/>
              <a:t>	10. Los filtros de 1.2 micras están indicados cuando la nutrición parenteral contenga lípidos.</a:t>
            </a:r>
          </a:p>
          <a:p>
            <a:pPr algn="just">
              <a:buNone/>
            </a:pPr>
            <a:r>
              <a:rPr lang="es-ES" dirty="0" smtClean="0"/>
              <a:t>	11.	Observar la mezcla parenteral que se está administrando en busca de precipitaciones y turbidez.</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dsclick.infospace.com/ClickHandler.ashx?ru=http%3a%2f%2fwww.librasdeamor.org%2fimages%2fshow%2f1019086855.jpg&amp;coi=372380&amp;cop=main-title&amp;c=facemoods.11.err&amp;ap=16&amp;npp=16&amp;p=0&amp;pp=0&amp;pvaid=c57f55a1087d41ca97fa15b9ed103c92&amp;ep=16&amp;euip=190.118.9.218&amp;app=1&amp;hash=CDC9786ED2B4626101B68F0053FF4795"/>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1 Título"/>
          <p:cNvSpPr>
            <a:spLocks noGrp="1"/>
          </p:cNvSpPr>
          <p:nvPr>
            <p:ph type="title"/>
          </p:nvPr>
        </p:nvSpPr>
        <p:spPr/>
        <p:txBody>
          <a:bodyPr>
            <a:normAutofit fontScale="90000"/>
          </a:bodyPr>
          <a:lstStyle/>
          <a:p>
            <a:r>
              <a:rPr lang="es-ES" dirty="0" smtClean="0">
                <a:solidFill>
                  <a:srgbClr val="00B050"/>
                </a:solidFill>
                <a:effectLst>
                  <a:outerShdw blurRad="38100" dist="38100" dir="2700000" algn="tl">
                    <a:srgbClr val="000000">
                      <a:alpha val="43137"/>
                    </a:srgbClr>
                  </a:outerShdw>
                </a:effectLst>
              </a:rPr>
              <a:t>¿ CUÁL ES EL ROL DE LA ENFERMERA?</a:t>
            </a:r>
            <a:endParaRPr lang="es-ES"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42876" y="1571612"/>
            <a:ext cx="8858280" cy="5286412"/>
          </a:xfrm>
        </p:spPr>
        <p:txBody>
          <a:bodyPr>
            <a:normAutofit fontScale="85000" lnSpcReduction="10000"/>
          </a:bodyPr>
          <a:lstStyle/>
          <a:p>
            <a:pPr algn="just">
              <a:buNone/>
            </a:pPr>
            <a:r>
              <a:rPr lang="es-ES" sz="2400" b="1" dirty="0"/>
              <a:t>	</a:t>
            </a:r>
            <a:r>
              <a:rPr lang="es-ES" sz="2400" b="1" dirty="0" smtClean="0">
                <a:solidFill>
                  <a:srgbClr val="00B050"/>
                </a:solidFill>
                <a:effectLst>
                  <a:outerShdw blurRad="38100" dist="38100" dir="2700000" algn="tl">
                    <a:srgbClr val="000000">
                      <a:alpha val="43137"/>
                    </a:srgbClr>
                  </a:outerShdw>
                </a:effectLst>
              </a:rPr>
              <a:t>SUS FUNCIONES:</a:t>
            </a:r>
          </a:p>
          <a:p>
            <a:pPr algn="just">
              <a:buNone/>
            </a:pPr>
            <a:r>
              <a:rPr lang="es-ES" sz="2400" b="1" dirty="0" smtClean="0">
                <a:solidFill>
                  <a:srgbClr val="00B050"/>
                </a:solidFill>
                <a:effectLst>
                  <a:outerShdw blurRad="38100" dist="38100" dir="2700000" algn="tl">
                    <a:srgbClr val="000000">
                      <a:alpha val="43137"/>
                    </a:srgbClr>
                  </a:outerShdw>
                </a:effectLst>
              </a:rPr>
              <a:t>	ASISTENCIAL : (CA)</a:t>
            </a:r>
          </a:p>
          <a:p>
            <a:pPr marL="514350" indent="-514350" algn="just">
              <a:buFont typeface="+mj-lt"/>
              <a:buAutoNum type="arabicPeriod"/>
            </a:pPr>
            <a:r>
              <a:rPr lang="es-ES" sz="2400" dirty="0" smtClean="0"/>
              <a:t>Valoración diaria del Estado</a:t>
            </a:r>
            <a:r>
              <a:rPr lang="es-ES" sz="2400" b="1" dirty="0"/>
              <a:t> </a:t>
            </a:r>
            <a:r>
              <a:rPr lang="es-ES" sz="2400" dirty="0" smtClean="0"/>
              <a:t>nutricional de los pacientes a  cargo.</a:t>
            </a:r>
          </a:p>
          <a:p>
            <a:pPr marL="514350" indent="-514350" algn="just">
              <a:buFont typeface="+mj-lt"/>
              <a:buAutoNum type="arabicPeriod"/>
            </a:pPr>
            <a:r>
              <a:rPr lang="es-ES" sz="2400" b="1" dirty="0" smtClean="0"/>
              <a:t> </a:t>
            </a:r>
            <a:r>
              <a:rPr lang="es-ES" sz="2400" dirty="0" smtClean="0"/>
              <a:t>Ciudadanos de acceso </a:t>
            </a:r>
            <a:r>
              <a:rPr lang="es-ES" sz="2400" dirty="0" err="1" smtClean="0"/>
              <a:t>enterales</a:t>
            </a:r>
            <a:r>
              <a:rPr lang="es-ES" sz="2400" dirty="0" smtClean="0"/>
              <a:t> y vasculares.</a:t>
            </a:r>
          </a:p>
          <a:p>
            <a:pPr marL="514350" indent="-514350" algn="just">
              <a:buFont typeface="+mj-lt"/>
              <a:buAutoNum type="arabicPeriod"/>
            </a:pPr>
            <a:r>
              <a:rPr lang="es-ES" sz="2400" dirty="0" smtClean="0"/>
              <a:t>Registro diario de la ingesta de nutrientes proveniente de todas las fuentes .</a:t>
            </a:r>
          </a:p>
          <a:p>
            <a:pPr marL="514350" indent="-514350" algn="just">
              <a:buFont typeface="+mj-lt"/>
              <a:buAutoNum type="arabicPeriod"/>
            </a:pPr>
            <a:r>
              <a:rPr lang="es-ES" sz="2400" dirty="0" smtClean="0"/>
              <a:t>Colocación de accesos nasoenterales.</a:t>
            </a:r>
          </a:p>
          <a:p>
            <a:pPr marL="514350" indent="-514350" algn="just">
              <a:buFont typeface="+mj-lt"/>
              <a:buAutoNum type="arabicPeriod"/>
            </a:pPr>
            <a:r>
              <a:rPr lang="es-ES" sz="2400" dirty="0" smtClean="0"/>
              <a:t>Control y balance de líquidos administrados y eliminados.</a:t>
            </a:r>
          </a:p>
          <a:p>
            <a:pPr marL="514350" indent="-514350" algn="just">
              <a:buFont typeface="+mj-lt"/>
              <a:buAutoNum type="arabicPeriod"/>
            </a:pPr>
            <a:r>
              <a:rPr lang="es-ES" sz="2400" dirty="0" smtClean="0"/>
              <a:t>Control y evaluación de los exámenes de laboratorio.</a:t>
            </a:r>
          </a:p>
          <a:p>
            <a:pPr marL="514350" indent="-514350" algn="just">
              <a:buFont typeface="+mj-lt"/>
              <a:buAutoNum type="arabicPeriod"/>
            </a:pPr>
            <a:r>
              <a:rPr lang="es-ES" sz="2400" dirty="0" smtClean="0"/>
              <a:t>Evaluación de órganos principales.</a:t>
            </a:r>
          </a:p>
          <a:p>
            <a:pPr marL="514350" indent="-514350" algn="just">
              <a:buFont typeface="+mj-lt"/>
              <a:buAutoNum type="arabicPeriod"/>
            </a:pPr>
            <a:r>
              <a:rPr lang="es-ES" sz="2400" dirty="0" smtClean="0"/>
              <a:t>Vigilancia del proceso de administración de dietas </a:t>
            </a:r>
            <a:r>
              <a:rPr lang="es-ES" sz="2400" dirty="0" err="1" smtClean="0"/>
              <a:t>enterales</a:t>
            </a:r>
            <a:r>
              <a:rPr lang="es-ES" sz="2400" dirty="0" smtClean="0"/>
              <a:t> y parentales.</a:t>
            </a:r>
          </a:p>
          <a:p>
            <a:pPr marL="514350" indent="-514350" algn="just">
              <a:buFont typeface="+mj-lt"/>
              <a:buAutoNum type="arabicPeriod"/>
            </a:pPr>
            <a:r>
              <a:rPr lang="es-ES" sz="2400" dirty="0" smtClean="0"/>
              <a:t>Tolerancia a la Terapia Nutricional.</a:t>
            </a:r>
          </a:p>
          <a:p>
            <a:pPr marL="514350" indent="-514350" algn="just">
              <a:buFont typeface="+mj-lt"/>
              <a:buAutoNum type="arabicPeriod"/>
            </a:pPr>
            <a:r>
              <a:rPr lang="es-ES" sz="2400" dirty="0" smtClean="0"/>
              <a:t>Vigilancia del cuidado diario de enfermería.</a:t>
            </a:r>
          </a:p>
          <a:p>
            <a:pPr marL="514350" indent="-514350" algn="just">
              <a:buFont typeface="+mj-lt"/>
              <a:buAutoNum type="arabicPeriod"/>
            </a:pPr>
            <a:r>
              <a:rPr lang="es-ES" sz="2400" dirty="0" smtClean="0"/>
              <a:t>Vigilan Interacciones nutriente- nutriente o medicamento nutriente.</a:t>
            </a:r>
          </a:p>
          <a:p>
            <a:pPr marL="514350" indent="-514350" algn="just">
              <a:buFont typeface="+mj-lt"/>
              <a:buAutoNum type="arabicPeriod"/>
            </a:pPr>
            <a:r>
              <a:rPr lang="es-ES" sz="2400" dirty="0" smtClean="0"/>
              <a:t>Vigilancia y prevención de infecciones en terapia nutricional, desarrollando un  registro.</a:t>
            </a:r>
          </a:p>
          <a:p>
            <a:pPr marL="514350" indent="-514350" algn="just">
              <a:buFont typeface="+mj-lt"/>
              <a:buAutoNum type="arabicPeriod"/>
            </a:pPr>
            <a:endParaRPr lang="es-ES" sz="2000" dirty="0"/>
          </a:p>
          <a:p>
            <a:pPr marL="914400" lvl="1" indent="-514350" algn="just">
              <a:buNone/>
            </a:pPr>
            <a:endParaRPr lang="es-E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sclick.infospace.com/ClickHandler.ashx?ru=http%3a%2f%2fhelphouseltda.com%2fRECURSOS%2fprehospitalaria%2fabuelo.gif&amp;coi=372380&amp;cop=main-title&amp;c=facemoods.11.err&amp;ap=9&amp;npp=9&amp;p=0&amp;pp=0&amp;pvaid=9b7134a7d02f4f10aeadd07b266097b5&amp;ep=9&amp;euip=190.118.9.218&amp;app=1&amp;hash=C1DD6C16CDF9DE2E8562C4E3A4424A97"/>
          <p:cNvPicPr>
            <a:picLocks noChangeAspect="1" noChangeArrowheads="1"/>
          </p:cNvPicPr>
          <p:nvPr/>
        </p:nvPicPr>
        <p:blipFill>
          <a:blip r:embed="rId2" cstate="print">
            <a:lum bright="40000"/>
          </a:blip>
          <a:srcRect/>
          <a:stretch>
            <a:fillRect/>
          </a:stretch>
        </p:blipFill>
        <p:spPr bwMode="auto">
          <a:xfrm>
            <a:off x="63500" y="-136526"/>
            <a:ext cx="9080500" cy="6994525"/>
          </a:xfrm>
          <a:prstGeom prst="rect">
            <a:avLst/>
          </a:prstGeom>
          <a:noFill/>
        </p:spPr>
      </p:pic>
      <p:sp>
        <p:nvSpPr>
          <p:cNvPr id="2" name="1 Título"/>
          <p:cNvSpPr>
            <a:spLocks noGrp="1"/>
          </p:cNvSpPr>
          <p:nvPr>
            <p:ph type="title"/>
          </p:nvPr>
        </p:nvSpPr>
        <p:spPr>
          <a:xfrm>
            <a:off x="357158" y="131762"/>
            <a:ext cx="8229600" cy="725470"/>
          </a:xfrm>
        </p:spPr>
        <p:txBody>
          <a:bodyPr>
            <a:noAutofit/>
          </a:bodyPr>
          <a:lstStyle/>
          <a:p>
            <a:r>
              <a:rPr lang="es-ES" sz="3600" b="1" dirty="0" smtClean="0">
                <a:solidFill>
                  <a:srgbClr val="00B050"/>
                </a:solidFill>
                <a:effectLst>
                  <a:outerShdw blurRad="38100" dist="38100" dir="2700000" algn="tl">
                    <a:srgbClr val="000000">
                      <a:alpha val="43137"/>
                    </a:srgbClr>
                  </a:outerShdw>
                </a:effectLst>
              </a:rPr>
              <a:t>CUIDADOS DE ENFERMERÍA EN LA PREVENCIÓN DE INFECCIONES</a:t>
            </a:r>
            <a:endParaRPr lang="es-ES" sz="3600" b="1"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71406" y="1071546"/>
            <a:ext cx="8929750" cy="5857916"/>
          </a:xfrm>
        </p:spPr>
        <p:txBody>
          <a:bodyPr>
            <a:normAutofit fontScale="77500" lnSpcReduction="20000"/>
          </a:bodyPr>
          <a:lstStyle/>
          <a:p>
            <a:pPr algn="just">
              <a:buNone/>
            </a:pPr>
            <a:r>
              <a:rPr lang="es-ES" dirty="0" smtClean="0"/>
              <a:t>	Las puertas de entrada de microorganismos para el torrente sanguíneo son: el sitio de inserción del catéter, la contaminación de las soluciones , contaminación de las conexiones , y focos de infección a distancia como peritonitis.</a:t>
            </a:r>
          </a:p>
          <a:p>
            <a:pPr marL="514350" indent="-514350" algn="just">
              <a:buNone/>
            </a:pPr>
            <a:r>
              <a:rPr lang="es-ES" dirty="0" smtClean="0"/>
              <a:t>	1.  La limpieza debe hacerse no solo del sitio de inserción si no también 	de los tapones de inyección.</a:t>
            </a:r>
          </a:p>
          <a:p>
            <a:pPr marL="514350" indent="-514350" algn="just">
              <a:buNone/>
            </a:pPr>
            <a:r>
              <a:rPr lang="es-ES" dirty="0" smtClean="0"/>
              <a:t>	2.  La frecuencia de la limpieza y del cambio de la curación del sitio de 	inserción depende del tipo de apósito que se use.</a:t>
            </a:r>
          </a:p>
          <a:p>
            <a:pPr marL="514350" indent="-514350" algn="just">
              <a:buNone/>
            </a:pPr>
            <a:r>
              <a:rPr lang="es-ES" dirty="0" smtClean="0"/>
              <a:t>	3.   El sitio de inserción debe revisarse regularmente para detectar 	signos de infección especialmente presencia de secreción purulenta.</a:t>
            </a:r>
          </a:p>
          <a:p>
            <a:pPr marL="514350" indent="-514350" algn="just">
              <a:buNone/>
            </a:pPr>
            <a:r>
              <a:rPr lang="es-ES" dirty="0" smtClean="0"/>
              <a:t>	4.  	La cobertura ideal para los catéteres debe 	ser: estéril, conferir 	una barrera efectiva 	contra las bacterias, permitir que la 	fijación del catéter sea segura, fácil de aplicar y retirar y ser cómodo para el paciente.</a:t>
            </a:r>
          </a:p>
          <a:p>
            <a:pPr marL="514350" indent="-514350" algn="just">
              <a:buNone/>
            </a:pPr>
            <a:r>
              <a:rPr lang="es-ES" dirty="0" smtClean="0"/>
              <a:t>	5. 	Las conexiones  y todo el sistema de infusión se deben manipular únicamente después del lavado de manos.</a:t>
            </a:r>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357158" y="131762"/>
            <a:ext cx="8229600" cy="72547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j-ea"/>
                <a:cs typeface="+mj-cs"/>
              </a:rPr>
              <a:t>COMPLICACIONES DE LA NPT</a:t>
            </a:r>
            <a:endParaRPr kumimoji="0" lang="es-ES" sz="3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ea typeface="+mj-ea"/>
              <a:cs typeface="+mj-cs"/>
            </a:endParaRPr>
          </a:p>
        </p:txBody>
      </p:sp>
      <p:sp>
        <p:nvSpPr>
          <p:cNvPr id="5" name="2 Marcador de contenido"/>
          <p:cNvSpPr txBox="1">
            <a:spLocks/>
          </p:cNvSpPr>
          <p:nvPr/>
        </p:nvSpPr>
        <p:spPr>
          <a:xfrm>
            <a:off x="214250" y="857232"/>
            <a:ext cx="8929750" cy="5643602"/>
          </a:xfrm>
          <a:prstGeom prst="rect">
            <a:avLst/>
          </a:prstGeom>
        </p:spPr>
        <p:txBody>
          <a:bodyPr vert="horz" lIns="91440" tIns="45720" rIns="91440" bIns="45720" rtlCol="0">
            <a:normAutofit fontScale="925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3600" b="1" dirty="0" smtClean="0">
                <a:solidFill>
                  <a:srgbClr val="00B050"/>
                </a:solidFill>
                <a:effectLst>
                  <a:outerShdw blurRad="38100" dist="38100" dir="2700000" algn="tl">
                    <a:srgbClr val="000000">
                      <a:alpha val="43137"/>
                    </a:srgbClr>
                  </a:outerShdw>
                </a:effectLst>
                <a:latin typeface="+mj-lt"/>
                <a:ea typeface="+mj-ea"/>
                <a:cs typeface="+mj-cs"/>
              </a:rPr>
              <a:t>Complicaciones relacionadas con el catéter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3200" dirty="0" err="1" smtClean="0"/>
              <a:t>Neumotorax</a:t>
            </a:r>
            <a:r>
              <a:rPr lang="es-ES" sz="3200" dirty="0" smtClean="0"/>
              <a:t>  embolia gaseosa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200" b="0" i="0" u="none" strike="noStrike" kern="1200" cap="none" spc="0" normalizeH="0" baseline="0" noProof="0" dirty="0" smtClean="0">
                <a:ln>
                  <a:noFill/>
                </a:ln>
                <a:effectLst/>
                <a:uLnTx/>
                <a:uFillTx/>
                <a:latin typeface="+mn-lt"/>
                <a:ea typeface="+mn-ea"/>
                <a:cs typeface="+mn-cs"/>
              </a:rPr>
              <a:t>Localización inadecuada</a:t>
            </a:r>
            <a:r>
              <a:rPr kumimoji="0" lang="es-ES" sz="3200" b="0" i="0" u="none" strike="noStrike" kern="1200" cap="none" spc="0" normalizeH="0" noProof="0" dirty="0" smtClean="0">
                <a:ln>
                  <a:noFill/>
                </a:ln>
                <a:effectLst/>
                <a:uLnTx/>
                <a:uFillTx/>
                <a:latin typeface="+mn-lt"/>
                <a:ea typeface="+mn-ea"/>
                <a:cs typeface="+mn-cs"/>
              </a:rPr>
              <a:t> del catéter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200" b="0" i="0" u="none" strike="noStrike" kern="1200" cap="none" spc="0" normalizeH="0" noProof="0" dirty="0" smtClean="0">
                <a:ln>
                  <a:noFill/>
                </a:ln>
                <a:effectLst/>
                <a:uLnTx/>
                <a:uFillTx/>
                <a:latin typeface="+mn-lt"/>
                <a:ea typeface="+mn-ea"/>
                <a:cs typeface="+mn-cs"/>
              </a:rPr>
              <a:t>Lesión arterial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3200" dirty="0" smtClean="0"/>
              <a:t>Oclusión de acceso venoso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3200" dirty="0" smtClean="0"/>
              <a:t>Salida accidental del catéter venoso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3600" b="1" dirty="0" smtClean="0">
                <a:solidFill>
                  <a:srgbClr val="00B050"/>
                </a:solidFill>
                <a:effectLst>
                  <a:outerShdw blurRad="38100" dist="38100" dir="2700000" algn="tl">
                    <a:srgbClr val="000000">
                      <a:alpha val="43137"/>
                    </a:srgbClr>
                  </a:outerShdw>
                </a:effectLst>
                <a:latin typeface="+mj-lt"/>
                <a:ea typeface="+mj-ea"/>
                <a:cs typeface="+mj-cs"/>
              </a:rPr>
              <a:t>Complicaciones  Sépticas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3600" b="1" dirty="0" smtClean="0">
                <a:solidFill>
                  <a:srgbClr val="00B050"/>
                </a:solidFill>
                <a:effectLst>
                  <a:outerShdw blurRad="38100" dist="38100" dir="2700000" algn="tl">
                    <a:srgbClr val="000000">
                      <a:alpha val="43137"/>
                    </a:srgbClr>
                  </a:outerShdw>
                </a:effectLst>
                <a:latin typeface="+mj-lt"/>
                <a:ea typeface="+mj-ea"/>
                <a:cs typeface="+mj-cs"/>
              </a:rPr>
              <a:t>Complicaciones Metabólicas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s-ES" sz="3200" dirty="0" err="1" smtClean="0"/>
              <a:t>Hiperglicemia</a:t>
            </a:r>
            <a:r>
              <a:rPr lang="es-ES" sz="3200" dirty="0" smtClean="0"/>
              <a:t>, </a:t>
            </a:r>
            <a:r>
              <a:rPr lang="es-ES" sz="3200" dirty="0" err="1" smtClean="0"/>
              <a:t>hipoglicemia</a:t>
            </a:r>
            <a:r>
              <a:rPr lang="es-ES" sz="3200" dirty="0" smtClean="0"/>
              <a:t>, hipovolemia, deficiencia de ácidos grasos esenciales, </a:t>
            </a:r>
            <a:r>
              <a:rPr lang="es-ES" sz="3200" dirty="0" err="1" smtClean="0"/>
              <a:t>hipercapnea</a:t>
            </a:r>
            <a:r>
              <a:rPr lang="es-ES" sz="3200" dirty="0" smtClean="0"/>
              <a:t>, etc.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9144000" cy="1143000"/>
          </a:xfrm>
        </p:spPr>
        <p:txBody>
          <a:bodyPr>
            <a:normAutofit fontScale="90000"/>
          </a:bodyPr>
          <a:lstStyle/>
          <a:p>
            <a:r>
              <a:rPr lang="es-ES" b="1" dirty="0" smtClean="0">
                <a:solidFill>
                  <a:srgbClr val="00B050"/>
                </a:solidFill>
                <a:effectLst>
                  <a:outerShdw blurRad="38100" dist="38100" dir="2700000" algn="tl">
                    <a:srgbClr val="000000">
                      <a:alpha val="43137"/>
                    </a:srgbClr>
                  </a:outerShdw>
                </a:effectLst>
              </a:rPr>
              <a:t>CONCLUSIONES Y/O RECOMENDACIONES </a:t>
            </a:r>
            <a:endParaRPr lang="es-ES" dirty="0"/>
          </a:p>
        </p:txBody>
      </p:sp>
      <p:sp>
        <p:nvSpPr>
          <p:cNvPr id="4" name="3 CuadroTexto"/>
          <p:cNvSpPr txBox="1"/>
          <p:nvPr/>
        </p:nvSpPr>
        <p:spPr>
          <a:xfrm>
            <a:off x="285720" y="1643050"/>
            <a:ext cx="8572560" cy="4708981"/>
          </a:xfrm>
          <a:prstGeom prst="rect">
            <a:avLst/>
          </a:prstGeom>
          <a:noFill/>
        </p:spPr>
        <p:txBody>
          <a:bodyPr wrap="square" rtlCol="0">
            <a:spAutoFit/>
          </a:bodyPr>
          <a:lstStyle/>
          <a:p>
            <a:pPr marL="514350" indent="-514350" algn="just">
              <a:buAutoNum type="alphaLcParenR"/>
            </a:pPr>
            <a:r>
              <a:rPr lang="es-ES" sz="3000" dirty="0" smtClean="0"/>
              <a:t>El profesional enfermero en Terapia Nutricional debe contar con sólida preparación especializada en las diferentes áreas (asistencial, investigación, docencia).</a:t>
            </a:r>
          </a:p>
          <a:p>
            <a:pPr marL="514350" indent="-514350" algn="just">
              <a:buAutoNum type="alphaLcParenR"/>
            </a:pPr>
            <a:r>
              <a:rPr lang="es-ES" sz="3000" dirty="0" smtClean="0"/>
              <a:t>La Nutrición </a:t>
            </a:r>
            <a:r>
              <a:rPr lang="es-ES" sz="3000" dirty="0" err="1" smtClean="0"/>
              <a:t>enteral</a:t>
            </a:r>
            <a:r>
              <a:rPr lang="es-ES" sz="3000" dirty="0" smtClean="0"/>
              <a:t> debe iniciarse lo antes posible</a:t>
            </a:r>
          </a:p>
          <a:p>
            <a:pPr marL="514350" indent="-514350" algn="just">
              <a:buAutoNum type="alphaLcParenR"/>
            </a:pPr>
            <a:r>
              <a:rPr lang="es-ES" sz="3000" dirty="0" smtClean="0"/>
              <a:t>Realizar valoración global subjetiva a nuestros pacientes </a:t>
            </a:r>
          </a:p>
          <a:p>
            <a:pPr marL="514350" indent="-514350" algn="just">
              <a:buAutoNum type="alphaLcParenR"/>
            </a:pPr>
            <a:r>
              <a:rPr lang="es-ES" sz="3000" dirty="0" smtClean="0"/>
              <a:t>El PETN es responsable de los cuidados de los accesos </a:t>
            </a:r>
            <a:r>
              <a:rPr lang="es-ES" sz="3000" dirty="0" err="1" smtClean="0"/>
              <a:t>enterales</a:t>
            </a:r>
            <a:r>
              <a:rPr lang="es-ES" sz="3000" dirty="0" smtClean="0"/>
              <a:t> y parenterales, así como prevenir complicaciones</a:t>
            </a:r>
            <a:endParaRPr lang="es-ES" sz="3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4000" b="1" dirty="0" smtClean="0">
                <a:solidFill>
                  <a:srgbClr val="00B050"/>
                </a:solidFill>
                <a:effectLst>
                  <a:outerShdw blurRad="38100" dist="38100" dir="2700000" algn="tl">
                    <a:srgbClr val="000000">
                      <a:alpha val="43137"/>
                    </a:srgbClr>
                  </a:outerShdw>
                </a:effectLst>
              </a:rPr>
              <a:t>DOCENCIA</a:t>
            </a:r>
            <a:r>
              <a:rPr lang="es-ES" sz="4000" b="1" u="sng" dirty="0" smtClean="0">
                <a:effectLst>
                  <a:outerShdw blurRad="38100" dist="38100" dir="2700000" algn="tl">
                    <a:srgbClr val="000000">
                      <a:alpha val="43137"/>
                    </a:srgbClr>
                  </a:outerShdw>
                </a:effectLst>
              </a:rPr>
              <a:t> </a:t>
            </a:r>
            <a:endParaRPr lang="es-ES" sz="4000" b="1" u="sng"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gn="just"/>
            <a:r>
              <a:rPr lang="es-ES" dirty="0" smtClean="0"/>
              <a:t>Participa activamente en cursos de Educación Continua relacionados con </a:t>
            </a:r>
            <a:r>
              <a:rPr lang="es-ES" b="1" dirty="0" smtClean="0">
                <a:solidFill>
                  <a:srgbClr val="00B050"/>
                </a:solidFill>
                <a:effectLst>
                  <a:outerShdw blurRad="38100" dist="38100" dir="2700000" algn="tl">
                    <a:srgbClr val="000000">
                      <a:alpha val="43137"/>
                    </a:srgbClr>
                  </a:outerShdw>
                </a:effectLst>
              </a:rPr>
              <a:t>TERAPIA NUTRICIONAL (CA).</a:t>
            </a:r>
          </a:p>
          <a:p>
            <a:pPr algn="just"/>
            <a:r>
              <a:rPr lang="es-ES" dirty="0" smtClean="0"/>
              <a:t>Incrementar su experiencia, habilidad y destrezas que se reflejan en la práctica diaria de </a:t>
            </a:r>
            <a:r>
              <a:rPr lang="es-ES" b="1" dirty="0" smtClean="0">
                <a:solidFill>
                  <a:srgbClr val="00B050"/>
                </a:solidFill>
                <a:effectLst>
                  <a:outerShdw blurRad="38100" dist="38100" dir="2700000" algn="tl">
                    <a:srgbClr val="000000">
                      <a:alpha val="43137"/>
                    </a:srgbClr>
                  </a:outerShdw>
                </a:effectLst>
              </a:rPr>
              <a:t>TERAPIA NUTRICIONAL </a:t>
            </a:r>
            <a:r>
              <a:rPr lang="es-ES" dirty="0" smtClean="0"/>
              <a:t>a través de programas de entrenamiento y actualización permanente. (CA). </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dsclick.infospace.com/ClickHandler.ashx?ru=http%3a%2f%2fwww.hipnosisvalencia.com%2fwp-content%2fuploads%2f2010%2f07%2fpareja1.jpg&amp;coi=372380&amp;cop=main-title&amp;c=facemoods.11.err&amp;ap=18&amp;npp=18&amp;p=0&amp;pp=0&amp;pvaid=2e15efcaf0364c58b4b448704d8d8953&amp;ep=18&amp;euip=190.118.9.218&amp;app=1&amp;hash=1CF7188F6193E834C68211D07BC5C8BC"/>
          <p:cNvPicPr>
            <a:picLocks noChangeAspect="1" noChangeArrowheads="1"/>
          </p:cNvPicPr>
          <p:nvPr/>
        </p:nvPicPr>
        <p:blipFill>
          <a:blip r:embed="rId3" cstate="print">
            <a:lum bright="70000" contrast="-70000"/>
          </a:blip>
          <a:srcRect r="43886"/>
          <a:stretch>
            <a:fillRect/>
          </a:stretch>
        </p:blipFill>
        <p:spPr bwMode="auto">
          <a:xfrm>
            <a:off x="0" y="0"/>
            <a:ext cx="9146861" cy="6858000"/>
          </a:xfrm>
          <a:prstGeom prst="rect">
            <a:avLst/>
          </a:prstGeom>
          <a:noFill/>
        </p:spPr>
      </p:pic>
      <p:sp>
        <p:nvSpPr>
          <p:cNvPr id="2" name="1 Título"/>
          <p:cNvSpPr>
            <a:spLocks noGrp="1"/>
          </p:cNvSpPr>
          <p:nvPr>
            <p:ph type="title"/>
          </p:nvPr>
        </p:nvSpPr>
        <p:spPr/>
        <p:txBody>
          <a:bodyPr/>
          <a:lstStyle/>
          <a:p>
            <a:pPr algn="l"/>
            <a:r>
              <a:rPr lang="es-ES" sz="4000" b="1" dirty="0" smtClean="0">
                <a:solidFill>
                  <a:srgbClr val="00B050"/>
                </a:solidFill>
                <a:effectLst>
                  <a:outerShdw blurRad="38100" dist="38100" dir="2700000" algn="tl">
                    <a:srgbClr val="000000">
                      <a:alpha val="43137"/>
                    </a:srgbClr>
                  </a:outerShdw>
                </a:effectLst>
              </a:rPr>
              <a:t>INVESTIGACIÓN</a:t>
            </a:r>
            <a:endParaRPr lang="es-ES" sz="4000" b="1"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gn="just"/>
            <a:r>
              <a:rPr lang="es-ES" dirty="0" smtClean="0"/>
              <a:t>Participa activamente en las </a:t>
            </a:r>
            <a:r>
              <a:rPr lang="es-ES" b="1" dirty="0" smtClean="0">
                <a:solidFill>
                  <a:srgbClr val="00B050"/>
                </a:solidFill>
                <a:effectLst>
                  <a:outerShdw blurRad="38100" dist="38100" dir="2700000" algn="tl">
                    <a:srgbClr val="000000">
                      <a:alpha val="43137"/>
                    </a:srgbClr>
                  </a:outerShdw>
                </a:effectLst>
              </a:rPr>
              <a:t>ACTIVIDADES DE INVESTIGACIÓN ( CB).</a:t>
            </a:r>
          </a:p>
          <a:p>
            <a:pPr algn="just"/>
            <a:r>
              <a:rPr lang="es-ES" dirty="0" smtClean="0"/>
              <a:t>Participa como miembro activo en Comités de Investigación.</a:t>
            </a:r>
          </a:p>
          <a:p>
            <a:pPr algn="just"/>
            <a:r>
              <a:rPr lang="es-ES" dirty="0" smtClean="0"/>
              <a:t>Identificación de Problemas Clínicos Nutricionales para realizar investigación en </a:t>
            </a:r>
            <a:r>
              <a:rPr lang="es-ES" b="1" dirty="0" smtClean="0">
                <a:solidFill>
                  <a:srgbClr val="00B050"/>
                </a:solidFill>
                <a:effectLst>
                  <a:outerShdw blurRad="38100" dist="38100" dir="2700000" algn="tl">
                    <a:srgbClr val="000000">
                      <a:alpha val="43137"/>
                    </a:srgbClr>
                  </a:outerShdw>
                </a:effectLst>
              </a:rPr>
              <a:t>TERAPIA NUTRICIONAL (CB).</a:t>
            </a:r>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dsclick.infospace.com/ClickHandler.ashx?ru=http%3a%2f%2f4.bp.blogspot.com%2f_cLwn8AKaUdE%2fSNvLtRFxXKI%2fAAAAAAAAABE%2fLS_ES85SwSE%2fs320%2fnutricion%2bmedidas.jpg&amp;coi=372380&amp;cop=main-title&amp;c=facemoods.11.err&amp;ap=3&amp;npp=3&amp;p=0&amp;pp=0&amp;pvaid=af8cc64fcbfb4af5a6db6bf3f909cf7c&amp;ep=3&amp;euip=190.118.9.218&amp;app=1&amp;hash=D05B1841BBFD9DA6858BBCB2492ACCA8"/>
          <p:cNvPicPr>
            <a:picLocks noChangeAspect="1" noChangeArrowheads="1"/>
          </p:cNvPicPr>
          <p:nvPr/>
        </p:nvPicPr>
        <p:blipFill>
          <a:blip r:embed="rId2" cstate="print">
            <a:lum bright="70000" contrast="-70000"/>
          </a:blip>
          <a:srcRect/>
          <a:stretch>
            <a:fillRect/>
          </a:stretch>
        </p:blipFill>
        <p:spPr bwMode="auto">
          <a:xfrm>
            <a:off x="4929190" y="-1"/>
            <a:ext cx="4214810" cy="6858001"/>
          </a:xfrm>
          <a:prstGeom prst="rect">
            <a:avLst/>
          </a:prstGeom>
          <a:noFill/>
        </p:spPr>
      </p:pic>
      <p:pic>
        <p:nvPicPr>
          <p:cNvPr id="20482" name="Picture 2" descr="http://dsclick.infospace.com/ClickHandler.ashx?ru=http%3a%2f%2fwww.todopuebla.com%2fuploaded%2ffotos%2f92413.jpg&amp;coi=372380&amp;cop=main-title&amp;c=facemoods.11.err&amp;ap=6&amp;npp=6&amp;p=0&amp;pp=0&amp;pvaid=af8cc64fcbfb4af5a6db6bf3f909cf7c&amp;ep=6&amp;euip=190.118.9.218&amp;app=1&amp;hash=FDBBBD1F33628D8CB4715384B7335D92"/>
          <p:cNvPicPr>
            <a:picLocks noChangeAspect="1" noChangeArrowheads="1"/>
          </p:cNvPicPr>
          <p:nvPr/>
        </p:nvPicPr>
        <p:blipFill>
          <a:blip r:embed="rId3" cstate="print">
            <a:lum bright="70000" contrast="-70000"/>
          </a:blip>
          <a:srcRect/>
          <a:stretch>
            <a:fillRect/>
          </a:stretch>
        </p:blipFill>
        <p:spPr bwMode="auto">
          <a:xfrm>
            <a:off x="0" y="241599"/>
            <a:ext cx="5214942" cy="6616401"/>
          </a:xfrm>
          <a:prstGeom prst="rect">
            <a:avLst/>
          </a:prstGeom>
          <a:noFill/>
        </p:spPr>
      </p:pic>
      <p:sp>
        <p:nvSpPr>
          <p:cNvPr id="2" name="1 Título"/>
          <p:cNvSpPr>
            <a:spLocks noGrp="1"/>
          </p:cNvSpPr>
          <p:nvPr>
            <p:ph type="title"/>
          </p:nvPr>
        </p:nvSpPr>
        <p:spPr/>
        <p:txBody>
          <a:bodyPr>
            <a:normAutofit/>
          </a:bodyPr>
          <a:lstStyle/>
          <a:p>
            <a:pPr algn="l"/>
            <a:r>
              <a:rPr lang="es-ES" sz="4000" b="1" dirty="0" smtClean="0">
                <a:solidFill>
                  <a:srgbClr val="00B050"/>
                </a:solidFill>
                <a:effectLst>
                  <a:outerShdw blurRad="38100" dist="38100" dir="2700000" algn="tl">
                    <a:srgbClr val="000000">
                      <a:alpha val="43137"/>
                    </a:srgbClr>
                  </a:outerShdw>
                </a:effectLst>
              </a:rPr>
              <a:t>ADMINISTRATIVAS</a:t>
            </a:r>
            <a:endParaRPr lang="es-ES" sz="4000" b="1"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fontScale="92500" lnSpcReduction="10000"/>
          </a:bodyPr>
          <a:lstStyle/>
          <a:p>
            <a:pPr algn="just"/>
            <a:r>
              <a:rPr lang="es-ES" dirty="0" smtClean="0"/>
              <a:t>Participar en la Gestión Administrativa del Equipo Interdisciplinario de Terapia Nutricional en colaboración con otros profesionales de la Salud (CA).</a:t>
            </a:r>
          </a:p>
          <a:p>
            <a:pPr algn="just"/>
            <a:r>
              <a:rPr lang="es-ES" dirty="0" smtClean="0"/>
              <a:t>Participa como miembro de servicio, equipo que coordina la provisión de los elementos y productos utilizados en </a:t>
            </a:r>
            <a:r>
              <a:rPr lang="es-ES" b="1" dirty="0" smtClean="0">
                <a:solidFill>
                  <a:srgbClr val="00B050"/>
                </a:solidFill>
                <a:effectLst>
                  <a:outerShdw blurRad="38100" dist="38100" dir="2700000" algn="tl">
                    <a:srgbClr val="000000">
                      <a:alpha val="43137"/>
                    </a:srgbClr>
                  </a:outerShdw>
                </a:effectLst>
              </a:rPr>
              <a:t>TERAPIA NUTRICIONAL: </a:t>
            </a:r>
            <a:r>
              <a:rPr lang="es-ES" dirty="0" smtClean="0"/>
              <a:t>Asesora, gestiona o gerencia ese trabajo en particular. (CB).</a:t>
            </a:r>
          </a:p>
          <a:p>
            <a:pPr algn="just"/>
            <a:r>
              <a:rPr lang="es-ES" dirty="0" smtClean="0"/>
              <a:t>Trabajo en equipo.</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00B050"/>
                </a:solidFill>
                <a:effectLst>
                  <a:outerShdw blurRad="38100" dist="38100" dir="2700000" algn="tl">
                    <a:srgbClr val="000000">
                      <a:alpha val="43137"/>
                    </a:srgbClr>
                  </a:outerShdw>
                </a:effectLst>
              </a:rPr>
              <a:t>¿CUALQUIER ENFERMERA PUEDE SER PETN? ¿ CUÁL ES EL PERFIL?</a:t>
            </a:r>
            <a:endParaRPr lang="es-ES" b="1" dirty="0">
              <a:solidFill>
                <a:srgbClr val="00B05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571472" y="1785926"/>
            <a:ext cx="8229600" cy="4525963"/>
          </a:xfrm>
        </p:spPr>
        <p:txBody>
          <a:bodyPr>
            <a:normAutofit fontScale="85000" lnSpcReduction="20000"/>
          </a:bodyPr>
          <a:lstStyle/>
          <a:p>
            <a:pPr algn="just">
              <a:buNone/>
            </a:pPr>
            <a:r>
              <a:rPr lang="es-ES" dirty="0" smtClean="0"/>
              <a:t>	El Profesional de Enfermería en Terapia Nutricional debe tener el siguiente perfil:</a:t>
            </a:r>
          </a:p>
          <a:p>
            <a:pPr algn="just"/>
            <a:r>
              <a:rPr lang="es-ES" dirty="0" smtClean="0"/>
              <a:t>Titulo habilitante debidamente registrado.</a:t>
            </a:r>
          </a:p>
          <a:p>
            <a:pPr algn="just"/>
            <a:r>
              <a:rPr lang="es-ES" dirty="0" smtClean="0"/>
              <a:t>Entrenamiento en el área de Terapia Nutricional que incluya: Atención al paciente, Educación e Investigación, Administración, Gestión de Calidad (CA).</a:t>
            </a:r>
          </a:p>
          <a:p>
            <a:pPr algn="just"/>
            <a:r>
              <a:rPr lang="es-ES" dirty="0" smtClean="0"/>
              <a:t>Completar un programa de Post-Grado o su equivalente  en Terapia  Nutricional .</a:t>
            </a:r>
          </a:p>
          <a:p>
            <a:pPr algn="just"/>
            <a:r>
              <a:rPr lang="es-ES" dirty="0" smtClean="0"/>
              <a:t>Capacidad de Trabajo en Equipo.</a:t>
            </a:r>
          </a:p>
          <a:p>
            <a:pPr algn="just"/>
            <a:r>
              <a:rPr lang="es-ES" dirty="0" smtClean="0"/>
              <a:t>Alto grado de motivación.</a:t>
            </a:r>
          </a:p>
          <a:p>
            <a:pPr algn="just"/>
            <a:r>
              <a:rPr lang="es-ES" dirty="0" smtClean="0"/>
              <a:t>Ser reflexivo, crítico, humano y solidario.</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1" dirty="0" smtClean="0">
                <a:solidFill>
                  <a:srgbClr val="00B050"/>
                </a:solidFill>
                <a:effectLst>
                  <a:outerShdw blurRad="38100" dist="38100" dir="2700000" algn="tl">
                    <a:srgbClr val="000000">
                      <a:alpha val="43137"/>
                    </a:srgbClr>
                  </a:outerShdw>
                </a:effectLst>
              </a:rPr>
              <a:t>¿ QUÉ EVIDENCIAS TENEMOS? </a:t>
            </a:r>
            <a:endParaRPr lang="es-ES" sz="4000" b="1" dirty="0">
              <a:solidFill>
                <a:srgbClr val="00B05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428596" y="1428736"/>
          <a:ext cx="8229600" cy="504351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5643570" y="6000768"/>
            <a:ext cx="3500430" cy="646331"/>
          </a:xfrm>
          <a:prstGeom prst="rect">
            <a:avLst/>
          </a:prstGeom>
          <a:noFill/>
        </p:spPr>
        <p:txBody>
          <a:bodyPr wrap="square" rtlCol="0">
            <a:spAutoFit/>
          </a:bodyPr>
          <a:lstStyle/>
          <a:p>
            <a:r>
              <a:rPr lang="es-ES" b="1" dirty="0" smtClean="0"/>
              <a:t>Del 20-25% sufren desnutrición grave (Estudio ELAN) </a:t>
            </a:r>
            <a:endParaRPr lang="es-E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dsclick.infospace.com/ClickHandler.ashx?ru=http%3a%2f%2fwww.msf.es%2fcibermaraton08%2fimggal%2fsta%2f35_dosNens.jpg&amp;coi=372380&amp;cop=main-title&amp;c=facemoods.11.err&amp;ap=13&amp;npp=13&amp;p=0&amp;pp=0&amp;pvaid=0c1172facf3e4a9b852f2efd8dec10d2&amp;ep=13&amp;euip=190.118.9.218&amp;app=1&amp;hash=011C56C503226837FB80A616A8FA761F"/>
          <p:cNvPicPr>
            <a:picLocks noChangeAspect="1" noChangeArrowheads="1"/>
          </p:cNvPicPr>
          <p:nvPr/>
        </p:nvPicPr>
        <p:blipFill>
          <a:blip r:embed="rId2" cstate="print">
            <a:lum bright="70000" contrast="-70000"/>
          </a:blip>
          <a:srcRect/>
          <a:stretch>
            <a:fillRect/>
          </a:stretch>
        </p:blipFill>
        <p:spPr bwMode="auto">
          <a:xfrm>
            <a:off x="0" y="0"/>
            <a:ext cx="9126064" cy="6858000"/>
          </a:xfrm>
          <a:prstGeom prst="rect">
            <a:avLst/>
          </a:prstGeom>
          <a:noFill/>
        </p:spPr>
      </p:pic>
      <p:sp>
        <p:nvSpPr>
          <p:cNvPr id="4" name="3 CuadroTexto"/>
          <p:cNvSpPr txBox="1"/>
          <p:nvPr/>
        </p:nvSpPr>
        <p:spPr>
          <a:xfrm>
            <a:off x="2357422" y="642918"/>
            <a:ext cx="4500594" cy="923330"/>
          </a:xfrm>
          <a:prstGeom prst="rect">
            <a:avLst/>
          </a:prstGeom>
          <a:noFill/>
          <a:ln w="15875">
            <a:solidFill>
              <a:schemeClr val="accent1"/>
            </a:solidFill>
          </a:ln>
        </p:spPr>
        <p:txBody>
          <a:bodyPr wrap="square" rtlCol="0">
            <a:spAutoFit/>
          </a:bodyPr>
          <a:lstStyle/>
          <a:p>
            <a:r>
              <a:rPr lang="es-ES" sz="5400" dirty="0" smtClean="0">
                <a:solidFill>
                  <a:srgbClr val="00B050"/>
                </a:solidFill>
                <a:effectLst>
                  <a:outerShdw blurRad="38100" dist="38100" dir="2700000" algn="tl">
                    <a:srgbClr val="000000">
                      <a:alpha val="43137"/>
                    </a:srgbClr>
                  </a:outerShdw>
                </a:effectLst>
              </a:rPr>
              <a:t>DESNUTRICIÓN</a:t>
            </a:r>
            <a:endParaRPr lang="es-ES" sz="5400" dirty="0">
              <a:solidFill>
                <a:srgbClr val="00B050"/>
              </a:solidFill>
              <a:effectLst>
                <a:outerShdw blurRad="38100" dist="38100" dir="2700000" algn="tl">
                  <a:srgbClr val="000000">
                    <a:alpha val="43137"/>
                  </a:srgbClr>
                </a:outerShdw>
              </a:effectLst>
            </a:endParaRPr>
          </a:p>
        </p:txBody>
      </p:sp>
      <p:sp>
        <p:nvSpPr>
          <p:cNvPr id="5" name="4 CuadroTexto"/>
          <p:cNvSpPr txBox="1"/>
          <p:nvPr/>
        </p:nvSpPr>
        <p:spPr>
          <a:xfrm>
            <a:off x="857224" y="4286256"/>
            <a:ext cx="1857388" cy="400110"/>
          </a:xfrm>
          <a:prstGeom prst="rect">
            <a:avLst/>
          </a:prstGeom>
          <a:noFill/>
        </p:spPr>
        <p:txBody>
          <a:bodyPr wrap="square" rtlCol="0">
            <a:spAutoFit/>
          </a:bodyPr>
          <a:lstStyle/>
          <a:p>
            <a:r>
              <a:rPr lang="es-ES" sz="2000" dirty="0" smtClean="0">
                <a:effectLst>
                  <a:outerShdw blurRad="38100" dist="38100" dir="2700000" algn="tl">
                    <a:srgbClr val="000000">
                      <a:alpha val="43137"/>
                    </a:srgbClr>
                  </a:outerShdw>
                </a:effectLst>
              </a:rPr>
              <a:t>Complicaciones</a:t>
            </a:r>
            <a:endParaRPr lang="es-ES" sz="2000" dirty="0">
              <a:effectLst>
                <a:outerShdw blurRad="38100" dist="38100" dir="2700000" algn="tl">
                  <a:srgbClr val="000000">
                    <a:alpha val="43137"/>
                  </a:srgbClr>
                </a:outerShdw>
              </a:effectLst>
            </a:endParaRPr>
          </a:p>
        </p:txBody>
      </p:sp>
      <p:cxnSp>
        <p:nvCxnSpPr>
          <p:cNvPr id="7" name="6 Conector recto de flecha"/>
          <p:cNvCxnSpPr/>
          <p:nvPr/>
        </p:nvCxnSpPr>
        <p:spPr>
          <a:xfrm rot="5400000" flipH="1" flipV="1">
            <a:off x="429390" y="4428338"/>
            <a:ext cx="570710"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3286116" y="4286256"/>
            <a:ext cx="1571636" cy="400110"/>
          </a:xfrm>
          <a:prstGeom prst="rect">
            <a:avLst/>
          </a:prstGeom>
          <a:noFill/>
        </p:spPr>
        <p:txBody>
          <a:bodyPr wrap="square" rtlCol="0">
            <a:spAutoFit/>
          </a:bodyPr>
          <a:lstStyle/>
          <a:p>
            <a:r>
              <a:rPr lang="es-ES" sz="2000" dirty="0" smtClean="0">
                <a:effectLst>
                  <a:outerShdw blurRad="38100" dist="38100" dir="2700000" algn="tl">
                    <a:srgbClr val="000000">
                      <a:alpha val="43137"/>
                    </a:srgbClr>
                  </a:outerShdw>
                </a:effectLst>
              </a:rPr>
              <a:t>Mortalidad</a:t>
            </a:r>
            <a:endParaRPr lang="es-ES" sz="2000" dirty="0">
              <a:effectLst>
                <a:outerShdw blurRad="38100" dist="38100" dir="2700000" algn="tl">
                  <a:srgbClr val="000000">
                    <a:alpha val="43137"/>
                  </a:srgbClr>
                </a:outerShdw>
              </a:effectLst>
            </a:endParaRPr>
          </a:p>
        </p:txBody>
      </p:sp>
      <p:cxnSp>
        <p:nvCxnSpPr>
          <p:cNvPr id="20" name="19 Conector recto de flecha"/>
          <p:cNvCxnSpPr/>
          <p:nvPr/>
        </p:nvCxnSpPr>
        <p:spPr>
          <a:xfrm rot="5400000" flipH="1" flipV="1">
            <a:off x="2929720" y="4428338"/>
            <a:ext cx="570710"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flipH="1" flipV="1">
            <a:off x="4787108" y="4428338"/>
            <a:ext cx="570710"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5214942" y="4143380"/>
            <a:ext cx="1500198" cy="707886"/>
          </a:xfrm>
          <a:prstGeom prst="rect">
            <a:avLst/>
          </a:prstGeom>
          <a:noFill/>
        </p:spPr>
        <p:txBody>
          <a:bodyPr wrap="square" rtlCol="0">
            <a:spAutoFit/>
          </a:bodyPr>
          <a:lstStyle/>
          <a:p>
            <a:r>
              <a:rPr lang="es-ES" sz="2000" dirty="0" smtClean="0">
                <a:effectLst>
                  <a:outerShdw blurRad="38100" dist="38100" dir="2700000" algn="tl">
                    <a:srgbClr val="000000">
                      <a:alpha val="43137"/>
                    </a:srgbClr>
                  </a:outerShdw>
                </a:effectLst>
              </a:rPr>
              <a:t>Estancia</a:t>
            </a:r>
          </a:p>
          <a:p>
            <a:r>
              <a:rPr lang="es-ES" sz="2000" dirty="0" smtClean="0">
                <a:effectLst>
                  <a:outerShdw blurRad="38100" dist="38100" dir="2700000" algn="tl">
                    <a:srgbClr val="000000">
                      <a:alpha val="43137"/>
                    </a:srgbClr>
                  </a:outerShdw>
                </a:effectLst>
              </a:rPr>
              <a:t>Hospitalaria</a:t>
            </a:r>
            <a:endParaRPr lang="es-ES" sz="2000" dirty="0">
              <a:effectLst>
                <a:outerShdw blurRad="38100" dist="38100" dir="2700000" algn="tl">
                  <a:srgbClr val="000000">
                    <a:alpha val="43137"/>
                  </a:srgbClr>
                </a:outerShdw>
              </a:effectLst>
            </a:endParaRPr>
          </a:p>
        </p:txBody>
      </p:sp>
      <p:sp>
        <p:nvSpPr>
          <p:cNvPr id="23" name="22 CuadroTexto"/>
          <p:cNvSpPr txBox="1"/>
          <p:nvPr/>
        </p:nvSpPr>
        <p:spPr>
          <a:xfrm>
            <a:off x="7358082" y="4143380"/>
            <a:ext cx="1428760" cy="707886"/>
          </a:xfrm>
          <a:prstGeom prst="rect">
            <a:avLst/>
          </a:prstGeom>
          <a:noFill/>
        </p:spPr>
        <p:txBody>
          <a:bodyPr wrap="square" rtlCol="0">
            <a:spAutoFit/>
          </a:bodyPr>
          <a:lstStyle/>
          <a:p>
            <a:r>
              <a:rPr lang="es-ES" sz="2000" dirty="0" smtClean="0">
                <a:effectLst>
                  <a:outerShdw blurRad="38100" dist="38100" dir="2700000" algn="tl">
                    <a:srgbClr val="000000">
                      <a:alpha val="43137"/>
                    </a:srgbClr>
                  </a:outerShdw>
                </a:effectLst>
              </a:rPr>
              <a:t> Costos  de</a:t>
            </a:r>
          </a:p>
          <a:p>
            <a:r>
              <a:rPr lang="es-ES" sz="2000" dirty="0" smtClean="0">
                <a:effectLst>
                  <a:outerShdw blurRad="38100" dist="38100" dir="2700000" algn="tl">
                    <a:srgbClr val="000000">
                      <a:alpha val="43137"/>
                    </a:srgbClr>
                  </a:outerShdw>
                </a:effectLst>
              </a:rPr>
              <a:t>Atención</a:t>
            </a:r>
          </a:p>
        </p:txBody>
      </p:sp>
      <p:cxnSp>
        <p:nvCxnSpPr>
          <p:cNvPr id="24" name="23 Conector recto de flecha"/>
          <p:cNvCxnSpPr/>
          <p:nvPr/>
        </p:nvCxnSpPr>
        <p:spPr>
          <a:xfrm rot="5400000" flipH="1" flipV="1">
            <a:off x="6858810" y="4499776"/>
            <a:ext cx="570710"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16200000" flipH="1">
            <a:off x="6107917" y="2393148"/>
            <a:ext cx="2286015" cy="107157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rot="5400000">
            <a:off x="2964646" y="2821778"/>
            <a:ext cx="1928825" cy="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rot="5400000">
            <a:off x="1250133" y="2393149"/>
            <a:ext cx="2071702" cy="11430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16200000" flipH="1">
            <a:off x="4714876" y="2786059"/>
            <a:ext cx="1857388" cy="14287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TotalTime>
  <Words>1243</Words>
  <Application>Microsoft Office PowerPoint</Application>
  <PresentationFormat>Presentación en pantalla (4:3)</PresentationFormat>
  <Paragraphs>212</Paragraphs>
  <Slides>32</Slides>
  <Notes>1</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ROL DE LA ENFERMERA EN TERAPIA NUTRICIONAL</vt:lpstr>
      <vt:lpstr>Presentación de PowerPoint</vt:lpstr>
      <vt:lpstr>¿ CUÁL ES EL ROL DE LA ENFERMERA?</vt:lpstr>
      <vt:lpstr>DOCENCIA </vt:lpstr>
      <vt:lpstr>INVESTIGACIÓN</vt:lpstr>
      <vt:lpstr>ADMINISTRATIVAS</vt:lpstr>
      <vt:lpstr>¿CUALQUIER ENFERMERA PUEDE SER PETN? ¿ CUÁL ES EL PERFIL?</vt:lpstr>
      <vt:lpstr>¿ QUÉ EVIDENCIAS TENEMOS? </vt:lpstr>
      <vt:lpstr>Presentación de PowerPoint</vt:lpstr>
      <vt:lpstr>¿ CÓMO REALIZO LA EVALUACIÓN NUTRICIONAL DEL PACIENTE CRÍTICO?</vt:lpstr>
      <vt:lpstr>Presentación de PowerPoint</vt:lpstr>
      <vt:lpstr> ¿ CÓMO DECIDO QUÈ TIPO DE SOPORTE NUTRICIONAL BRINDAR?  </vt:lpstr>
      <vt:lpstr>¿CÓMO ELIJO  EL LUGAR Y MÉTODO DE PERFUSIÓN? </vt:lpstr>
      <vt:lpstr>¿CUÁNDO DEBO INDICAR LA TERAPIA NUTRICIONAL?</vt:lpstr>
      <vt:lpstr>BENEFICIOS DE LA NUTRICIÓN ENTERAL</vt:lpstr>
      <vt:lpstr>¿QUÉ DIETA LE VOY ADMINISTRAR A MI PACIENTE?</vt:lpstr>
      <vt:lpstr>¿QUÉ ES ESO DE DIETAS POLIMÉRICAS Y OLIGOMÉRICAS?</vt:lpstr>
      <vt:lpstr>FÓRMULAS ENTERALES</vt:lpstr>
      <vt:lpstr>Presentación de PowerPoint</vt:lpstr>
      <vt:lpstr>Presentación de PowerPoint</vt:lpstr>
      <vt:lpstr>Presentación de PowerPoint</vt:lpstr>
      <vt:lpstr>Presentación de PowerPoint</vt:lpstr>
      <vt:lpstr>Presentación de PowerPoint</vt:lpstr>
      <vt:lpstr>¿ COMO LE ADMINISTRO LA DIETA ENTERAL A MI PACIENTE? ¿EN FORMA CONTINUA, INTERMITENTE EN BOLOS…?</vt:lpstr>
      <vt:lpstr>¿ QUÉ COMPLICACIONES PUEDEN SURGIR EN LA TERAPIA NUTRICIONAL ENTERAL?</vt:lpstr>
      <vt:lpstr>ROL DE LA ENFERMERA EN TERAPIA NUTRICIONAL PARENTERAL</vt:lpstr>
      <vt:lpstr>TIPOS DE NUTRICIÓN PARENTERAL</vt:lpstr>
      <vt:lpstr>RECOMENDACIONES GENERALES PARA LA ADMINISTRACIÓN DE NUTRICIÓN PARENTERAL</vt:lpstr>
      <vt:lpstr>Presentación de PowerPoint</vt:lpstr>
      <vt:lpstr>CUIDADOS DE ENFERMERÍA EN LA PREVENCIÓN DE INFECCIONES</vt:lpstr>
      <vt:lpstr>Presentación de PowerPoint</vt:lpstr>
      <vt:lpstr>CONCLUSIONES Y/O RECOMENDACIONES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 de la enfermera en terapia nutricional</dc:title>
  <dc:creator>camilo</dc:creator>
  <cp:lastModifiedBy>HOME</cp:lastModifiedBy>
  <cp:revision>76</cp:revision>
  <dcterms:created xsi:type="dcterms:W3CDTF">2011-03-24T20:05:42Z</dcterms:created>
  <dcterms:modified xsi:type="dcterms:W3CDTF">2015-04-16T22:12:05Z</dcterms:modified>
</cp:coreProperties>
</file>