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6"/>
  </p:notesMasterIdLst>
  <p:sldIdLst>
    <p:sldId id="298" r:id="rId3"/>
    <p:sldId id="256" r:id="rId4"/>
    <p:sldId id="299" r:id="rId5"/>
    <p:sldId id="300" r:id="rId6"/>
    <p:sldId id="301" r:id="rId7"/>
    <p:sldId id="266" r:id="rId8"/>
    <p:sldId id="294" r:id="rId9"/>
    <p:sldId id="295" r:id="rId10"/>
    <p:sldId id="291" r:id="rId11"/>
    <p:sldId id="265" r:id="rId12"/>
    <p:sldId id="267" r:id="rId13"/>
    <p:sldId id="274" r:id="rId14"/>
    <p:sldId id="275" r:id="rId15"/>
    <p:sldId id="276" r:id="rId16"/>
    <p:sldId id="285" r:id="rId17"/>
    <p:sldId id="286" r:id="rId18"/>
    <p:sldId id="287" r:id="rId19"/>
    <p:sldId id="259" r:id="rId20"/>
    <p:sldId id="260" r:id="rId21"/>
    <p:sldId id="261" r:id="rId22"/>
    <p:sldId id="277" r:id="rId23"/>
    <p:sldId id="279" r:id="rId24"/>
    <p:sldId id="280" r:id="rId25"/>
    <p:sldId id="281" r:id="rId26"/>
    <p:sldId id="278" r:id="rId27"/>
    <p:sldId id="292" r:id="rId28"/>
    <p:sldId id="293" r:id="rId29"/>
    <p:sldId id="264" r:id="rId30"/>
    <p:sldId id="268" r:id="rId31"/>
    <p:sldId id="269" r:id="rId32"/>
    <p:sldId id="273" r:id="rId33"/>
    <p:sldId id="272" r:id="rId34"/>
    <p:sldId id="296" r:id="rId3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3124" autoAdjust="0"/>
  </p:normalViewPr>
  <p:slideViewPr>
    <p:cSldViewPr snapToGrid="0">
      <p:cViewPr>
        <p:scale>
          <a:sx n="71" d="100"/>
          <a:sy n="71" d="100"/>
        </p:scale>
        <p:origin x="-5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3BCF0-BD8C-425C-B242-8BEF3CCEB45E}" type="datetimeFigureOut">
              <a:rPr lang="es-MX" smtClean="0"/>
              <a:t>23/12/2016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5AB13-C735-4D22-8D7B-83703422D3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139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AB13-C735-4D22-8D7B-83703422D31F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4666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87C9-82F2-45A4-AA61-488B1B7C7765}" type="datetimeFigureOut">
              <a:rPr lang="es-MX" smtClean="0"/>
              <a:t>23/12/2016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D9D-706B-4C98-BFBF-3DDB4C710A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61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87C9-82F2-45A4-AA61-488B1B7C7765}" type="datetimeFigureOut">
              <a:rPr lang="es-MX" smtClean="0"/>
              <a:t>23/12/2016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D9D-706B-4C98-BFBF-3DDB4C710A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395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87C9-82F2-45A4-AA61-488B1B7C7765}" type="datetimeFigureOut">
              <a:rPr lang="es-MX" smtClean="0"/>
              <a:t>23/12/2016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D9D-706B-4C98-BFBF-3DDB4C710A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0584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B004-71D1-4AF0-B70E-7B0518DA9AD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CBC1-4DCB-4709-9DDC-E7E52D33D3D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42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B004-71D1-4AF0-B70E-7B0518DA9AD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CBC1-4DCB-4709-9DDC-E7E52D33D3D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7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B004-71D1-4AF0-B70E-7B0518DA9AD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CBC1-4DCB-4709-9DDC-E7E52D33D3D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73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B004-71D1-4AF0-B70E-7B0518DA9AD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CBC1-4DCB-4709-9DDC-E7E52D33D3D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49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B004-71D1-4AF0-B70E-7B0518DA9AD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CBC1-4DCB-4709-9DDC-E7E52D33D3D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31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B004-71D1-4AF0-B70E-7B0518DA9AD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CBC1-4DCB-4709-9DDC-E7E52D33D3D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92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B004-71D1-4AF0-B70E-7B0518DA9AD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CBC1-4DCB-4709-9DDC-E7E52D33D3D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96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B004-71D1-4AF0-B70E-7B0518DA9AD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CBC1-4DCB-4709-9DDC-E7E52D33D3D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8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87C9-82F2-45A4-AA61-488B1B7C7765}" type="datetimeFigureOut">
              <a:rPr lang="es-MX" smtClean="0"/>
              <a:t>23/12/2016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D9D-706B-4C98-BFBF-3DDB4C710A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248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B004-71D1-4AF0-B70E-7B0518DA9AD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CBC1-4DCB-4709-9DDC-E7E52D33D3D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33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B004-71D1-4AF0-B70E-7B0518DA9AD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CBC1-4DCB-4709-9DDC-E7E52D33D3D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08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B004-71D1-4AF0-B70E-7B0518DA9AD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CBC1-4DCB-4709-9DDC-E7E52D33D3D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2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87C9-82F2-45A4-AA61-488B1B7C7765}" type="datetimeFigureOut">
              <a:rPr lang="es-MX" smtClean="0"/>
              <a:t>23/12/2016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D9D-706B-4C98-BFBF-3DDB4C710A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537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87C9-82F2-45A4-AA61-488B1B7C7765}" type="datetimeFigureOut">
              <a:rPr lang="es-MX" smtClean="0"/>
              <a:t>23/12/2016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D9D-706B-4C98-BFBF-3DDB4C710A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35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87C9-82F2-45A4-AA61-488B1B7C7765}" type="datetimeFigureOut">
              <a:rPr lang="es-MX" smtClean="0"/>
              <a:t>23/12/2016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D9D-706B-4C98-BFBF-3DDB4C710A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552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87C9-82F2-45A4-AA61-488B1B7C7765}" type="datetimeFigureOut">
              <a:rPr lang="es-MX" smtClean="0"/>
              <a:t>23/12/2016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D9D-706B-4C98-BFBF-3DDB4C710A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001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87C9-82F2-45A4-AA61-488B1B7C7765}" type="datetimeFigureOut">
              <a:rPr lang="es-MX" smtClean="0"/>
              <a:t>23/12/2016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D9D-706B-4C98-BFBF-3DDB4C710A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918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87C9-82F2-45A4-AA61-488B1B7C7765}" type="datetimeFigureOut">
              <a:rPr lang="es-MX" smtClean="0"/>
              <a:t>23/12/2016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D9D-706B-4C98-BFBF-3DDB4C710A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711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87C9-82F2-45A4-AA61-488B1B7C7765}" type="datetimeFigureOut">
              <a:rPr lang="es-MX" smtClean="0"/>
              <a:t>23/12/2016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D9D-706B-4C98-BFBF-3DDB4C710A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048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987C9-82F2-45A4-AA61-488B1B7C7765}" type="datetimeFigureOut">
              <a:rPr lang="es-MX" smtClean="0"/>
              <a:t>23/12/2016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DD9D-706B-4C98-BFBF-3DDB4C710A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56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CB004-71D1-4AF0-B70E-7B0518DA9AD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6CBC1-4DCB-4709-9DDC-E7E52D33D3D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6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staneda1381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689861"/>
              </p:ext>
            </p:extLst>
          </p:nvPr>
        </p:nvGraphicFramePr>
        <p:xfrm>
          <a:off x="1432112" y="3710622"/>
          <a:ext cx="7549613" cy="1805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49613">
                  <a:extLst>
                    <a:ext uri="{9D8B030D-6E8A-4147-A177-3AD203B41FA5}">
                      <a16:colId xmlns="" xmlns:a16="http://schemas.microsoft.com/office/drawing/2014/main" val="1859986101"/>
                    </a:ext>
                  </a:extLst>
                </a:gridCol>
              </a:tblGrid>
              <a:tr h="1332025">
                <a:tc>
                  <a:txBody>
                    <a:bodyPr/>
                    <a:lstStyle/>
                    <a:p>
                      <a:endParaRPr lang="es-MX" sz="1000" dirty="0"/>
                    </a:p>
                    <a:p>
                      <a:pPr algn="r"/>
                      <a:r>
                        <a:rPr lang="es-MX" sz="4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T.T.R. </a:t>
                      </a:r>
                      <a:r>
                        <a:rPr lang="es-MX" sz="4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Verenise</a:t>
                      </a:r>
                      <a:r>
                        <a:rPr lang="es-MX" sz="40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MX" sz="4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Pineda </a:t>
                      </a:r>
                      <a:r>
                        <a:rPr lang="es-MX" sz="4000" b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Periañez</a:t>
                      </a:r>
                      <a:endParaRPr lang="es-MX" sz="40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es-MX" sz="3200" b="1" baseline="0" dirty="0" smtClean="0">
                          <a:solidFill>
                            <a:srgbClr val="C00000"/>
                          </a:solidFill>
                          <a:hlinkClick r:id="rId3"/>
                        </a:rPr>
                        <a:t>castaneda1381@gmail.com</a:t>
                      </a:r>
                      <a:endParaRPr lang="es-MX" sz="3200" b="1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r"/>
                      <a:r>
                        <a:rPr lang="es-MX" sz="3200" b="1" baseline="0" dirty="0" smtClean="0">
                          <a:solidFill>
                            <a:srgbClr val="C00000"/>
                          </a:solidFill>
                        </a:rPr>
                        <a:t>México</a:t>
                      </a:r>
                      <a:endParaRPr lang="es-MX" sz="2700" b="1" baseline="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647450196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717"/>
            <a:ext cx="2334685" cy="3034924"/>
          </a:xfrm>
          <a:prstGeom prst="rect">
            <a:avLst/>
          </a:prstGeom>
        </p:spPr>
      </p:pic>
      <p:sp>
        <p:nvSpPr>
          <p:cNvPr id="4" name="CuadroTexto 1"/>
          <p:cNvSpPr txBox="1"/>
          <p:nvPr/>
        </p:nvSpPr>
        <p:spPr>
          <a:xfrm>
            <a:off x="2945330" y="2630866"/>
            <a:ext cx="5543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C00000"/>
                </a:solidFill>
                <a:latin typeface="Arial Black" panose="020B0A04020102020204" pitchFamily="34" charset="0"/>
              </a:rPr>
              <a:t>Hablemos de alto flujo!</a:t>
            </a:r>
          </a:p>
        </p:txBody>
      </p:sp>
    </p:spTree>
    <p:extLst>
      <p:ext uri="{BB962C8B-B14F-4D97-AF65-F5344CB8AC3E}">
        <p14:creationId xmlns:p14="http://schemas.microsoft.com/office/powerpoint/2010/main" val="218144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23145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1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1841"/>
    </mc:Choice>
    <mc:Fallback xmlns="">
      <p:transition advTm="3184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8640"/>
            <a:ext cx="9156907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8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1841"/>
    </mc:Choice>
    <mc:Fallback xmlns="">
      <p:transition advTm="3184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812"/>
            <a:ext cx="9144000" cy="476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15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0" y="360608"/>
            <a:ext cx="9099171" cy="59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90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28507"/>
          <a:stretch/>
        </p:blipFill>
        <p:spPr>
          <a:xfrm>
            <a:off x="206062" y="188085"/>
            <a:ext cx="6691447" cy="24935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2093"/>
            <a:ext cx="8577330" cy="388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08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8546"/>
            <a:ext cx="9144000" cy="35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69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51261"/>
          <a:stretch/>
        </p:blipFill>
        <p:spPr>
          <a:xfrm>
            <a:off x="0" y="279713"/>
            <a:ext cx="6924858" cy="130111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36908" y="37350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349679" y="1928755"/>
            <a:ext cx="8437859" cy="4351338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MX" dirty="0"/>
              <a:t>RESULTADOS: </a:t>
            </a:r>
            <a:r>
              <a:rPr lang="es-MX" b="1" i="1" u="sng" dirty="0"/>
              <a:t>No hubo diferencias en el fracaso temprano para HHHFNC (23/212 [10,8%]) frente a CPAP (18/220 [8,2%]; </a:t>
            </a:r>
            <a:r>
              <a:rPr lang="es-MX" dirty="0"/>
              <a:t>p = 0,344), la posterior necesidad de intubación (32/212 [15,1%] vs 25/220 [11,4%]; p = 0,252), o en cualquiera de varios resultados adversos analizados, incluyendo la pérdida de aire. bebés HHHFNC permanecieron en el modo de estudio significativamente más tiempo que los bebés CPAP (mediana: 4 vs 2 días, respectivamente; P, 0,01), pero no hubo diferencias entre los grupos de estudio para los días de oxígeno suplementario (mediana: 10 frente a 8 días), displasia broncopulmonar (20% vs 16%), o alta del hospital en el oxígeno (19% vs 18%).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2205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47777"/>
          <a:stretch/>
        </p:blipFill>
        <p:spPr>
          <a:xfrm>
            <a:off x="0" y="279713"/>
            <a:ext cx="6924858" cy="1394104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242321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just"/>
            <a:r>
              <a:rPr lang="es-MX" dirty="0"/>
              <a:t>CONCLUSIONES: Entre los niños en edad gestacional de 28 semanas, Sistema de Alto Flujo parece tener similares eficacia y seguridad a CPAP cuando se aplica inmediatamente posterior a la </a:t>
            </a:r>
            <a:r>
              <a:rPr lang="es-MX" dirty="0" err="1"/>
              <a:t>extubación</a:t>
            </a:r>
            <a:r>
              <a:rPr lang="es-MX" dirty="0"/>
              <a:t> temprana o como soporte no invasivo inicial para la disfunción respiratoria. </a:t>
            </a:r>
          </a:p>
          <a:p>
            <a:pPr algn="just"/>
            <a:r>
              <a:rPr lang="es-MX" dirty="0" err="1"/>
              <a:t>Pediatrics</a:t>
            </a:r>
            <a:r>
              <a:rPr lang="es-MX" dirty="0"/>
              <a:t> 2013; 131: e1482-e1490</a:t>
            </a:r>
          </a:p>
        </p:txBody>
      </p:sp>
    </p:spTree>
    <p:extLst>
      <p:ext uri="{BB962C8B-B14F-4D97-AF65-F5344CB8AC3E}">
        <p14:creationId xmlns:p14="http://schemas.microsoft.com/office/powerpoint/2010/main" val="3745224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1619" cy="619473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658" y="1127303"/>
            <a:ext cx="2727035" cy="16158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579" y="373487"/>
            <a:ext cx="3102300" cy="110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50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1494" cy="622049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658" y="1127303"/>
            <a:ext cx="2727035" cy="16158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700" y="373487"/>
            <a:ext cx="3102300" cy="110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4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Microphone"/>
          <p:cNvPicPr>
            <a:picLocks noChangeAspect="1" noChangeArrowheads="1"/>
          </p:cNvPicPr>
          <p:nvPr/>
        </p:nvPicPr>
        <p:blipFill rotWithShape="1">
          <a:blip r:embed="rId2" cstate="print"/>
          <a:srcRect l="19714" t="9241" r="16691" b="6392"/>
          <a:stretch/>
        </p:blipFill>
        <p:spPr bwMode="auto">
          <a:xfrm>
            <a:off x="5525911" y="1208735"/>
            <a:ext cx="3013656" cy="395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0" y="5919999"/>
            <a:ext cx="6657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Hablemos de alto flujo!</a:t>
            </a:r>
          </a:p>
        </p:txBody>
      </p:sp>
    </p:spTree>
    <p:extLst>
      <p:ext uri="{BB962C8B-B14F-4D97-AF65-F5344CB8AC3E}">
        <p14:creationId xmlns:p14="http://schemas.microsoft.com/office/powerpoint/2010/main" val="8044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4845" cy="619473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613" y="1110475"/>
            <a:ext cx="2429412" cy="145242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822" y="373487"/>
            <a:ext cx="3055178" cy="88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1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2430" cy="654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91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222" cy="59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85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01952"/>
            <a:ext cx="9165284" cy="59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98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5995" cy="56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37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32"/>
            <a:ext cx="9144672" cy="601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88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6" y="15498"/>
            <a:ext cx="9035512" cy="673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69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67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68148" cy="59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33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7" y="10390"/>
            <a:ext cx="9154007" cy="577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7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1841"/>
    </mc:Choice>
    <mc:Fallback xmlns="">
      <p:transition advTm="3184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" y="-3480"/>
            <a:ext cx="9144000" cy="686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8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Tm="31841">
        <p:checker/>
      </p:transition>
    </mc:Choice>
    <mc:Fallback xmlns="">
      <p:transition spd="slow" advTm="3184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TENDENCIAS ACTUALES EN LA PRACTICA MEDICA</a:t>
            </a:r>
          </a:p>
        </p:txBody>
      </p:sp>
      <p:pic>
        <p:nvPicPr>
          <p:cNvPr id="8" name="Marcador de contenido 7" descr="LITERATURA2 OPT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6" b="-4187"/>
          <a:stretch/>
        </p:blipFill>
        <p:spPr>
          <a:xfrm>
            <a:off x="467544" y="1758907"/>
            <a:ext cx="8501413" cy="4931825"/>
          </a:xfrm>
        </p:spPr>
      </p:pic>
    </p:spTree>
    <p:extLst>
      <p:ext uri="{BB962C8B-B14F-4D97-AF65-F5344CB8AC3E}">
        <p14:creationId xmlns:p14="http://schemas.microsoft.com/office/powerpoint/2010/main" val="161883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1841"/>
    </mc:Choice>
    <mc:Fallback xmlns="">
      <p:transition advTm="3184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39" y="9690"/>
            <a:ext cx="9189874" cy="622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5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6000"/>
    </mc:Choice>
    <mc:Fallback xmlns="">
      <p:transition advTm="66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152" y="132651"/>
            <a:ext cx="7886700" cy="1325563"/>
          </a:xfrm>
        </p:spPr>
        <p:txBody>
          <a:bodyPr/>
          <a:lstStyle/>
          <a:p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Comic Sans MS"/>
              </a:rPr>
              <a:t>EFECTOS</a:t>
            </a:r>
          </a:p>
        </p:txBody>
      </p:sp>
      <p:pic>
        <p:nvPicPr>
          <p:cNvPr id="4" name="Marcador de contenido 3" descr="efectos opt usos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0" r="-493"/>
          <a:stretch/>
        </p:blipFill>
        <p:spPr>
          <a:xfrm>
            <a:off x="1039091" y="1108516"/>
            <a:ext cx="7758545" cy="5550620"/>
          </a:xfrm>
        </p:spPr>
      </p:pic>
      <p:sp>
        <p:nvSpPr>
          <p:cNvPr id="3" name="Rectángulo 2"/>
          <p:cNvSpPr/>
          <p:nvPr/>
        </p:nvSpPr>
        <p:spPr>
          <a:xfrm>
            <a:off x="3967566" y="1906292"/>
            <a:ext cx="1704814" cy="309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3409628" y="1906293"/>
            <a:ext cx="1797804" cy="527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533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4000"/>
    </mc:Choice>
    <mc:Fallback xmlns="">
      <p:transition advTm="64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7300" y="5324583"/>
            <a:ext cx="7886700" cy="1325563"/>
          </a:xfrm>
        </p:spPr>
        <p:txBody>
          <a:bodyPr/>
          <a:lstStyle/>
          <a:p>
            <a:r>
              <a:rPr lang="es-MX" dirty="0"/>
              <a:t>GRACIAS.</a:t>
            </a:r>
          </a:p>
        </p:txBody>
      </p:sp>
      <p:pic>
        <p:nvPicPr>
          <p:cNvPr id="1026" name="Picture 2" descr="incmns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7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20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5" y="1201757"/>
            <a:ext cx="9119135" cy="568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309" y="2276872"/>
            <a:ext cx="3302246" cy="30689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EL PRESENTE !!!</a:t>
            </a:r>
          </a:p>
        </p:txBody>
      </p:sp>
    </p:spTree>
    <p:extLst>
      <p:ext uri="{BB962C8B-B14F-4D97-AF65-F5344CB8AC3E}">
        <p14:creationId xmlns:p14="http://schemas.microsoft.com/office/powerpoint/2010/main" val="170168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Tm="31841">
        <p:checker/>
      </p:transition>
    </mc:Choice>
    <mc:Fallback xmlns="">
      <p:transition spd="slow" advTm="31841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4" y="548680"/>
            <a:ext cx="909467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7" t="17500" r="4989" b="66250"/>
          <a:stretch/>
        </p:blipFill>
        <p:spPr bwMode="auto">
          <a:xfrm>
            <a:off x="5076056" y="1556792"/>
            <a:ext cx="345638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85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Tm="31841">
        <p:checker/>
      </p:transition>
    </mc:Choice>
    <mc:Fallback xmlns="">
      <p:transition spd="slow" advTm="31841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09" y="116632"/>
            <a:ext cx="9084941" cy="594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5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1841"/>
    </mc:Choice>
    <mc:Fallback xmlns="">
      <p:transition advTm="3184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987"/>
            <a:ext cx="9036785" cy="668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92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4" y="908668"/>
            <a:ext cx="9004515" cy="429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66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alto fluj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931" y="337658"/>
            <a:ext cx="8303994" cy="5978789"/>
          </a:xfrm>
        </p:spPr>
      </p:pic>
    </p:spTree>
    <p:extLst>
      <p:ext uri="{BB962C8B-B14F-4D97-AF65-F5344CB8AC3E}">
        <p14:creationId xmlns:p14="http://schemas.microsoft.com/office/powerpoint/2010/main" val="9901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8467</TotalTime>
  <Words>216</Words>
  <Application>Microsoft Office PowerPoint</Application>
  <PresentationFormat>Presentación en pantalla (4:3)</PresentationFormat>
  <Paragraphs>14</Paragraphs>
  <Slides>33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35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EL PRESENTE !!!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TENDENCIAS ACTUALES EN LA PRACTICA MEDICA</vt:lpstr>
      <vt:lpstr>Presentación de PowerPoint</vt:lpstr>
      <vt:lpstr>EFECTOS</vt:lpstr>
      <vt:lpstr>GRACIAS.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Richard</dc:creator>
  <cp:lastModifiedBy>HOME</cp:lastModifiedBy>
  <cp:revision>46</cp:revision>
  <dcterms:created xsi:type="dcterms:W3CDTF">2016-09-16T01:26:24Z</dcterms:created>
  <dcterms:modified xsi:type="dcterms:W3CDTF">2016-12-23T11:18:14Z</dcterms:modified>
</cp:coreProperties>
</file>