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8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1DA6A-4D55-4686-AA55-9FC8CD78AF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EF7AD-AF05-4196-92C7-50946B1F3A8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44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E85D-109D-43C6-B603-B4E0743C0CF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0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591CA-0FB5-4B1C-A228-9E0F7D93AF4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0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E5C86-8D83-4CD1-9E2F-ECACAE07BE3E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AF3D7-93D2-4E4D-95C4-11B601434C3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2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F084D-0C4F-492E-A8DD-35ECE8478375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C3013-E9F0-43CB-979C-2C316C463EF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8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9A965-2D64-4CBB-862C-269B6F098753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F5F2D-CA32-47FB-B139-2C804D8C58E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53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EA695-9CC1-4ED8-AF6E-B93430EF6176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6D889-22CF-4509-8FB1-38F28C4F763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96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F3F5-4CF9-4F71-8C26-E5C063944974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F6BB3-9324-4696-9051-457779568E0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88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8BC21-7001-4C6A-B1B1-8017BB0F59BC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D48A0-F652-4F3E-AE3E-D235B753E64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38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F07D0-0F1D-417A-820D-A1CD61C1E97E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DFD5C-03B9-4388-BA7B-B683D65DC0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1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1B585-F205-4FBB-B915-98036EE2136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26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9A43A-486B-4E49-B221-BDDA55829EA6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60B42-80AD-419F-BA7C-3F59337D2EB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1255C-0B88-4E31-AB6E-E6E07E538498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03D38-07B9-4488-AA54-FEE4CE053E2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7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C738-7489-40D3-BA2C-03F1720CBDAE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B253D-90D7-4140-819A-9698B71F90D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99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F33B6-FFA8-4119-A546-2EE74BCF2720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0956D-09C8-49ED-969A-85269954273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8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D912F-E9B8-4DFE-A311-F9A5B43451F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1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D8720-2669-4E0A-9AA0-A1D0BEFDF84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1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9F6D-708E-47D1-BF41-CBBF8517DA3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7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D3C9E-49DD-4506-82FE-93CB1DD727A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0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60A34-72DE-481A-96B0-791DEE58007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3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B8D1A-C35A-4305-BD6D-3AE4F666AD4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AD3EA-11E1-4F83-8FC8-9517AB9CD21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7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B3A04F-FFFB-456F-8977-39286CC2090C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9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7EC0E-BEA0-41FC-96E4-625A19BFAF5C}" type="datetimeFigureOut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22/09/2015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5ED7C5-EEBA-4F91-B189-BAA815BF048D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8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ciperu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uciperu@gmail.com" TargetMode="External"/><Relationship Id="rId7" Type="http://schemas.openxmlformats.org/officeDocument/2006/relationships/image" Target="../media/image27.jpeg"/><Relationship Id="rId2" Type="http://schemas.openxmlformats.org/officeDocument/2006/relationships/hyperlink" Target="http://www.uciperu.com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images.google.com.pe/imgres?imgurl=http://www.hpdpliva.hr/stranice/izleti/Peru/Velike/02.%2520Machupicchu.jpg&amp;imgrefurl=http://www.hpdpliva.hr/stranice/izleti/Peru/peru.htm&amp;h=450&amp;w=675&amp;sz=78&amp;tbnid=3oOrgIrGUcitDM:&amp;tbnh=92&amp;tbnw=138&amp;prev=/images%3Fq%3Dfoto%2Bmachupicchu%26um%3D1&amp;start=1&amp;sa=X&amp;oi=images&amp;ct=image&amp;cd=1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images.google.com.pe/imgres?imgurl=http://www.houseofperu.org/images/peru-flag.gif&amp;imgrefurl=http://www.houseofperu.org/visitperu.html&amp;h=144&amp;w=216&amp;sz=4&amp;tbnid=rDoVUHWlgBpP1M:&amp;tbnh=71&amp;tbnw=107&amp;prev=/images%3Fq%3Dbandera%2Bperuana%26um%3D1&amp;start=1&amp;sa=X&amp;oi=images&amp;ct=image&amp;cd=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528" y="548680"/>
            <a:ext cx="3960440" cy="5976664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000" b="1" dirty="0" smtClean="0">
                <a:solidFill>
                  <a:srgbClr val="FF0000"/>
                </a:solidFill>
              </a:rPr>
              <a:t/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/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/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/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/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/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/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CONSIDERACIONES </a:t>
            </a:r>
            <a:r>
              <a:rPr lang="es-ES" sz="2000" b="1" dirty="0" smtClean="0">
                <a:solidFill>
                  <a:srgbClr val="FF0000"/>
                </a:solidFill>
              </a:rPr>
              <a:t>EN LA TOMA DE GASES ARTERIALES.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VALORES NORMALES DE LOS GASES </a:t>
            </a:r>
            <a:r>
              <a:rPr lang="es-ES" sz="2000" b="1" dirty="0" smtClean="0">
                <a:solidFill>
                  <a:srgbClr val="FF0000"/>
                </a:solidFill>
              </a:rPr>
              <a:t>SANGUINEOS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/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/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1800" b="1" dirty="0" smtClean="0"/>
              <a:t>LIC. VIRGINIA MERINO GAMBOA</a:t>
            </a:r>
            <a:br>
              <a:rPr lang="es-ES" sz="1800" b="1" dirty="0" smtClean="0"/>
            </a:br>
            <a:r>
              <a:rPr lang="es-ES" sz="1800" b="1" dirty="0" smtClean="0"/>
              <a:t> </a:t>
            </a:r>
            <a:br>
              <a:rPr lang="es-ES" sz="1800" b="1" dirty="0" smtClean="0"/>
            </a:br>
            <a:r>
              <a:rPr lang="es-ES" sz="1800" b="1" dirty="0" smtClean="0"/>
              <a:t/>
            </a:r>
            <a:br>
              <a:rPr lang="es-ES" sz="1800" b="1" dirty="0" smtClean="0"/>
            </a:br>
            <a:r>
              <a:rPr lang="es-ES" sz="2000" b="1" dirty="0" smtClean="0"/>
              <a:t>Enfermera Especialista en Cuidados Intensivos Adultos</a:t>
            </a:r>
            <a:br>
              <a:rPr lang="es-ES" sz="2000" b="1" dirty="0" smtClean="0"/>
            </a:br>
            <a:r>
              <a:rPr lang="es-ES" sz="2000" b="1" dirty="0" smtClean="0"/>
              <a:t/>
            </a:r>
            <a:br>
              <a:rPr lang="es-ES" sz="2000" b="1" dirty="0" smtClean="0"/>
            </a:br>
            <a:r>
              <a:rPr lang="es-ES" sz="2000" b="1" dirty="0" smtClean="0"/>
              <a:t>Lima – Perú</a:t>
            </a:r>
            <a:br>
              <a:rPr lang="es-ES" sz="2000" b="1" dirty="0" smtClean="0"/>
            </a:br>
            <a:r>
              <a:rPr lang="es-ES" sz="2000" b="1" dirty="0" smtClean="0"/>
              <a:t/>
            </a:r>
            <a:br>
              <a:rPr lang="es-ES" sz="2000" b="1" dirty="0" smtClean="0"/>
            </a:br>
            <a:r>
              <a:rPr lang="es-ES" sz="2000" dirty="0" smtClean="0"/>
              <a:t> </a:t>
            </a:r>
            <a:r>
              <a:rPr lang="es-ES" sz="1800" b="1" u="sng" dirty="0" smtClean="0">
                <a:solidFill>
                  <a:srgbClr val="FF0000"/>
                </a:solidFill>
                <a:hlinkClick r:id="rId2"/>
              </a:rPr>
              <a:t>http://www.uciperu.com</a:t>
            </a:r>
            <a:r>
              <a:rPr lang="es-ES" sz="1800" b="1" u="sng" dirty="0" smtClean="0">
                <a:solidFill>
                  <a:srgbClr val="FF0000"/>
                </a:solidFill>
              </a:rPr>
              <a:t/>
            </a:r>
            <a:br>
              <a:rPr lang="es-ES" sz="1800" b="1" u="sng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uciperu@gmail.com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3333FF"/>
                </a:solidFill>
              </a:rPr>
              <a:t/>
            </a:r>
            <a:br>
              <a:rPr lang="es-ES" sz="2000" b="1" dirty="0" smtClean="0">
                <a:solidFill>
                  <a:srgbClr val="3333FF"/>
                </a:solidFill>
              </a:rPr>
            </a:br>
            <a:endParaRPr lang="es-ES" sz="2000" b="1" dirty="0" smtClean="0">
              <a:solidFill>
                <a:srgbClr val="FF0000"/>
              </a:solidFill>
            </a:endParaRPr>
          </a:p>
        </p:txBody>
      </p: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 b="5956"/>
          <a:stretch>
            <a:fillRect/>
          </a:stretch>
        </p:blipFill>
        <p:spPr bwMode="auto">
          <a:xfrm>
            <a:off x="4637154" y="620688"/>
            <a:ext cx="3948278" cy="2637224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34256" r="46844" b="35240"/>
          <a:stretch>
            <a:fillRect/>
          </a:stretch>
        </p:blipFill>
        <p:spPr bwMode="auto">
          <a:xfrm>
            <a:off x="4637154" y="3672448"/>
            <a:ext cx="3948278" cy="28528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63784"/>
            <a:ext cx="1511808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 b="3125"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468313" y="3141663"/>
            <a:ext cx="5832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>
                <a:solidFill>
                  <a:srgbClr val="000066"/>
                </a:solidFill>
              </a:rPr>
              <a:t>Al liberar la presión de la arteria cubital debe observar cuanto tiempo demora en aparecer el color de la piel.</a:t>
            </a:r>
          </a:p>
        </p:txBody>
      </p:sp>
    </p:spTree>
    <p:extLst>
      <p:ext uri="{BB962C8B-B14F-4D97-AF65-F5344CB8AC3E}">
        <p14:creationId xmlns:p14="http://schemas.microsoft.com/office/powerpoint/2010/main" val="382380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971550" y="3860800"/>
            <a:ext cx="5832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>
                <a:solidFill>
                  <a:srgbClr val="000066"/>
                </a:solidFill>
              </a:rPr>
              <a:t>De la misma manera con la arteria radial, se considera positivo a los 7 segundos.</a:t>
            </a:r>
          </a:p>
        </p:txBody>
      </p:sp>
    </p:spTree>
    <p:extLst>
      <p:ext uri="{BB962C8B-B14F-4D97-AF65-F5344CB8AC3E}">
        <p14:creationId xmlns:p14="http://schemas.microsoft.com/office/powerpoint/2010/main" val="6362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-433" r="3125" b="6683"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900113" y="3860800"/>
            <a:ext cx="5832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>
                <a:solidFill>
                  <a:srgbClr val="000066"/>
                </a:solidFill>
              </a:rPr>
              <a:t>Con esta técnica garantizamos la circulación colateral, antes de realizar la punción arterial.</a:t>
            </a:r>
          </a:p>
        </p:txBody>
      </p:sp>
    </p:spTree>
    <p:extLst>
      <p:ext uri="{BB962C8B-B14F-4D97-AF65-F5344CB8AC3E}">
        <p14:creationId xmlns:p14="http://schemas.microsoft.com/office/powerpoint/2010/main" val="8487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dirty="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8"/>
          <a:stretch>
            <a:fillRect/>
          </a:stretch>
        </p:blipFill>
        <p:spPr bwMode="auto">
          <a:xfrm>
            <a:off x="-609600" y="-123825"/>
            <a:ext cx="975360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411413" y="6338888"/>
            <a:ext cx="3816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sz="2800" b="1">
                <a:solidFill>
                  <a:srgbClr val="FFFFFF"/>
                </a:solidFill>
              </a:rPr>
              <a:t>EQUIPAMIENTO</a:t>
            </a:r>
          </a:p>
        </p:txBody>
      </p:sp>
    </p:spTree>
    <p:extLst>
      <p:ext uri="{BB962C8B-B14F-4D97-AF65-F5344CB8AC3E}">
        <p14:creationId xmlns:p14="http://schemas.microsoft.com/office/powerpoint/2010/main" val="306907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781" r="1270" b="3125"/>
          <a:stretch>
            <a:fillRect/>
          </a:stretch>
        </p:blipFill>
        <p:spPr bwMode="auto">
          <a:xfrm>
            <a:off x="-180975" y="-171450"/>
            <a:ext cx="95059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1116013" y="1844675"/>
            <a:ext cx="30956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PE" sz="2400">
              <a:solidFill>
                <a:srgbClr val="000000"/>
              </a:solidFill>
            </a:endParaRP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1116013" y="1916113"/>
            <a:ext cx="0" cy="28082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PE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-195" r="1250" b="3125"/>
          <a:stretch>
            <a:fillRect/>
          </a:stretch>
        </p:blipFill>
        <p:spPr bwMode="auto">
          <a:xfrm>
            <a:off x="0" y="0"/>
            <a:ext cx="9144000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6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1912" b="3125"/>
          <a:stretch>
            <a:fillRect/>
          </a:stretch>
        </p:blipFill>
        <p:spPr bwMode="auto">
          <a:xfrm>
            <a:off x="0" y="39688"/>
            <a:ext cx="9144000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0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-304800" y="-228600"/>
            <a:ext cx="97536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7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-304800" y="-228600"/>
            <a:ext cx="97536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2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1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3125" r="3125" b="12587"/>
          <a:stretch>
            <a:fillRect/>
          </a:stretch>
        </p:blipFill>
        <p:spPr bwMode="auto">
          <a:xfrm>
            <a:off x="-230011" y="0"/>
            <a:ext cx="9891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539750" y="4724400"/>
            <a:ext cx="7613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>
                <a:solidFill>
                  <a:srgbClr val="FF0000"/>
                </a:solidFill>
              </a:rPr>
              <a:t>CONSIDERACIONES EN LA TOMA 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>
                <a:solidFill>
                  <a:srgbClr val="FF0000"/>
                </a:solidFill>
              </a:rPr>
              <a:t>GASES ARTERIALES</a:t>
            </a:r>
          </a:p>
        </p:txBody>
      </p:sp>
    </p:spTree>
    <p:extLst>
      <p:ext uri="{BB962C8B-B14F-4D97-AF65-F5344CB8AC3E}">
        <p14:creationId xmlns:p14="http://schemas.microsoft.com/office/powerpoint/2010/main" val="205188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 b="86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60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r="3125" b="6683"/>
          <a:stretch>
            <a:fillRect/>
          </a:stretch>
        </p:blipFill>
        <p:spPr bwMode="auto">
          <a:xfrm>
            <a:off x="-180975" y="0"/>
            <a:ext cx="9324975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3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r="1270" b="6683"/>
          <a:stretch>
            <a:fillRect/>
          </a:stretch>
        </p:blipFill>
        <p:spPr bwMode="auto">
          <a:xfrm>
            <a:off x="-180975" y="-228600"/>
            <a:ext cx="95059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4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1270" b="6683"/>
          <a:stretch>
            <a:fillRect/>
          </a:stretch>
        </p:blipFill>
        <p:spPr bwMode="auto">
          <a:xfrm>
            <a:off x="0" y="0"/>
            <a:ext cx="9324975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0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r="3125" b="6683"/>
          <a:stretch>
            <a:fillRect/>
          </a:stretch>
        </p:blipFill>
        <p:spPr bwMode="auto">
          <a:xfrm>
            <a:off x="-180975" y="-228600"/>
            <a:ext cx="932497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51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 b="5707"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4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 b="5707"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60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781" r="3125" b="6683"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5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6683" r="3125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87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850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3200" b="1" dirty="0" smtClean="0">
                <a:solidFill>
                  <a:srgbClr val="C00000"/>
                </a:solidFill>
              </a:rPr>
              <a:t>CONSIDERACIONES EN LA </a:t>
            </a:r>
            <a:br>
              <a:rPr lang="es-ES" sz="3200" b="1" dirty="0" smtClean="0">
                <a:solidFill>
                  <a:srgbClr val="C00000"/>
                </a:solidFill>
              </a:rPr>
            </a:br>
            <a:r>
              <a:rPr lang="es-ES" sz="3200" b="1" dirty="0" smtClean="0">
                <a:solidFill>
                  <a:srgbClr val="C00000"/>
                </a:solidFill>
              </a:rPr>
              <a:t>TOMA DE GASES ARTERIALES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4176713" cy="518318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800" smtClean="0"/>
              <a:t>La muestra sanguínea es tomada </a:t>
            </a:r>
            <a:r>
              <a:rPr lang="es-ES" sz="2800" b="1" smtClean="0">
                <a:solidFill>
                  <a:srgbClr val="FF0000"/>
                </a:solidFill>
              </a:rPr>
              <a:t>anaeróbicamente</a:t>
            </a:r>
            <a:r>
              <a:rPr lang="es-ES" sz="2800" smtClean="0"/>
              <a:t> desde una arteria periférica.</a:t>
            </a:r>
          </a:p>
          <a:p>
            <a:pPr eaLnBrk="1" hangingPunct="1"/>
            <a:r>
              <a:rPr lang="es-ES" sz="2800" smtClean="0"/>
              <a:t>Desde una </a:t>
            </a:r>
            <a:r>
              <a:rPr lang="es-ES" sz="2800" smtClean="0">
                <a:solidFill>
                  <a:srgbClr val="FF0000"/>
                </a:solidFill>
              </a:rPr>
              <a:t>arteria radial, braquial, femoral o pedia</a:t>
            </a:r>
            <a:r>
              <a:rPr lang="es-ES" sz="2800" smtClean="0"/>
              <a:t> por </a:t>
            </a:r>
            <a:r>
              <a:rPr lang="es-ES" sz="2800" smtClean="0">
                <a:solidFill>
                  <a:srgbClr val="3333FF"/>
                </a:solidFill>
              </a:rPr>
              <a:t>punción directa con aguja</a:t>
            </a:r>
            <a:r>
              <a:rPr lang="es-ES" sz="2800" smtClean="0"/>
              <a:t> o por medio de un </a:t>
            </a:r>
            <a:r>
              <a:rPr lang="es-ES" sz="2800" smtClean="0">
                <a:solidFill>
                  <a:srgbClr val="3333FF"/>
                </a:solidFill>
              </a:rPr>
              <a:t>catéter arterial.</a:t>
            </a:r>
          </a:p>
          <a:p>
            <a:pPr eaLnBrk="1" hangingPunct="1"/>
            <a:endParaRPr lang="es-ES" sz="2800" smtClean="0"/>
          </a:p>
        </p:txBody>
      </p:sp>
      <p:pic>
        <p:nvPicPr>
          <p:cNvPr id="5124" name="Picture 7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 b="5956"/>
          <a:stretch>
            <a:fillRect/>
          </a:stretch>
        </p:blipFill>
        <p:spPr>
          <a:xfrm>
            <a:off x="5210175" y="1600200"/>
            <a:ext cx="2914650" cy="2185988"/>
          </a:xfr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5" name="Picture 9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34256" r="46844" b="35240"/>
          <a:stretch>
            <a:fillRect/>
          </a:stretch>
        </p:blipFill>
        <p:spPr>
          <a:xfrm>
            <a:off x="5208588" y="3938588"/>
            <a:ext cx="2916237" cy="2187575"/>
          </a:xfr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89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 b="3125"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4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b="1" smtClean="0"/>
              <a:t/>
            </a:r>
            <a:br>
              <a:rPr lang="es-ES" sz="4000" b="1" smtClean="0"/>
            </a:br>
            <a:r>
              <a:rPr lang="es-ES" sz="4000" b="1" smtClean="0">
                <a:solidFill>
                  <a:srgbClr val="3333FF"/>
                </a:solidFill>
              </a:rPr>
              <a:t>CONTRAINDICACIONES</a:t>
            </a:r>
            <a:r>
              <a:rPr lang="es-ES" sz="4000" smtClean="0">
                <a:solidFill>
                  <a:srgbClr val="3333FF"/>
                </a:solidFill>
              </a:rPr>
              <a:t/>
            </a:r>
            <a:br>
              <a:rPr lang="es-ES" sz="4000" smtClean="0">
                <a:solidFill>
                  <a:srgbClr val="3333FF"/>
                </a:solidFill>
              </a:rPr>
            </a:br>
            <a:endParaRPr lang="es-ES" sz="4000" smtClean="0">
              <a:solidFill>
                <a:srgbClr val="3333FF"/>
              </a:solidFill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</a:pPr>
            <a:endParaRPr lang="es-ES" sz="1800" smtClean="0"/>
          </a:p>
          <a:p>
            <a:pPr marL="457200" indent="-457200" eaLnBrk="1" hangingPunct="1">
              <a:lnSpc>
                <a:spcPct val="80000"/>
              </a:lnSpc>
            </a:pPr>
            <a:r>
              <a:rPr lang="es-ES" sz="2800" smtClean="0"/>
              <a:t>Resultado </a:t>
            </a:r>
            <a:r>
              <a:rPr lang="es-ES" sz="2800" smtClean="0">
                <a:solidFill>
                  <a:srgbClr val="FF0000"/>
                </a:solidFill>
              </a:rPr>
              <a:t>negativo del test de Allen </a:t>
            </a:r>
            <a:r>
              <a:rPr lang="es-ES" sz="2800" smtClean="0"/>
              <a:t>modificado, que indica una inadecuada circulación colateral a la mano  debe buscarse otra arteria para tomar la muestra.</a:t>
            </a:r>
          </a:p>
          <a:p>
            <a:pPr marL="457200" indent="-457200" eaLnBrk="1" hangingPunct="1">
              <a:lnSpc>
                <a:spcPct val="80000"/>
              </a:lnSpc>
            </a:pPr>
            <a:r>
              <a:rPr lang="es-ES" sz="2800" smtClean="0"/>
              <a:t>Paciente con </a:t>
            </a:r>
            <a:r>
              <a:rPr lang="es-ES" sz="2800" smtClean="0">
                <a:solidFill>
                  <a:srgbClr val="FF0000"/>
                </a:solidFill>
              </a:rPr>
              <a:t>fístula arteriovenosa</a:t>
            </a:r>
            <a:r>
              <a:rPr lang="es-ES" sz="2800" smtClean="0"/>
              <a:t>, que obliga a utilizar otra extremidad para la toma de la muestra.</a:t>
            </a:r>
          </a:p>
          <a:p>
            <a:pPr marL="457200" indent="-457200" eaLnBrk="1" hangingPunct="1">
              <a:lnSpc>
                <a:spcPct val="80000"/>
              </a:lnSpc>
            </a:pPr>
            <a:r>
              <a:rPr lang="es-ES" sz="2800" smtClean="0"/>
              <a:t>Evidencia de </a:t>
            </a:r>
            <a:r>
              <a:rPr lang="es-ES" sz="2800" smtClean="0">
                <a:solidFill>
                  <a:srgbClr val="FF0000"/>
                </a:solidFill>
              </a:rPr>
              <a:t>infección o enfermedad vascular en el sitio donde va a realizarse la punción.</a:t>
            </a:r>
          </a:p>
          <a:p>
            <a:pPr marL="457200" indent="-457200" eaLnBrk="1" hangingPunct="1">
              <a:lnSpc>
                <a:spcPct val="80000"/>
              </a:lnSpc>
            </a:pPr>
            <a:r>
              <a:rPr lang="es-ES" sz="2800" smtClean="0">
                <a:solidFill>
                  <a:srgbClr val="FF0000"/>
                </a:solidFill>
              </a:rPr>
              <a:t>Trastornos de coagulación </a:t>
            </a:r>
            <a:r>
              <a:rPr lang="es-ES" sz="2800" smtClean="0"/>
              <a:t>(contraindicación relativa).</a:t>
            </a:r>
          </a:p>
        </p:txBody>
      </p:sp>
    </p:spTree>
    <p:extLst>
      <p:ext uri="{BB962C8B-B14F-4D97-AF65-F5344CB8AC3E}">
        <p14:creationId xmlns:p14="http://schemas.microsoft.com/office/powerpoint/2010/main" val="14085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b="1" smtClean="0">
                <a:solidFill>
                  <a:srgbClr val="FF0000"/>
                </a:solidFill>
              </a:rPr>
              <a:t/>
            </a:r>
            <a:br>
              <a:rPr lang="es-ES" sz="4000" b="1" smtClean="0">
                <a:solidFill>
                  <a:srgbClr val="FF0000"/>
                </a:solidFill>
              </a:rPr>
            </a:br>
            <a:r>
              <a:rPr lang="es-ES" sz="4000" b="1" smtClean="0">
                <a:solidFill>
                  <a:srgbClr val="FF0000"/>
                </a:solidFill>
              </a:rPr>
              <a:t>COMPLICACIONES</a:t>
            </a:r>
            <a:r>
              <a:rPr lang="es-ES" sz="4000" smtClean="0">
                <a:solidFill>
                  <a:srgbClr val="FF0000"/>
                </a:solidFill>
              </a:rPr>
              <a:t/>
            </a:r>
            <a:br>
              <a:rPr lang="es-ES" sz="4000" smtClean="0">
                <a:solidFill>
                  <a:srgbClr val="FF0000"/>
                </a:solidFill>
              </a:rPr>
            </a:br>
            <a:endParaRPr lang="es-ES" sz="4000" smtClean="0">
              <a:solidFill>
                <a:srgbClr val="FF0000"/>
              </a:solidFill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800" smtClean="0"/>
              <a:t>Hematoma</a:t>
            </a:r>
          </a:p>
          <a:p>
            <a:pPr eaLnBrk="1" hangingPunct="1"/>
            <a:r>
              <a:rPr lang="es-ES" sz="2800" smtClean="0"/>
              <a:t>Arterioespasmo</a:t>
            </a:r>
          </a:p>
          <a:p>
            <a:pPr eaLnBrk="1" hangingPunct="1"/>
            <a:r>
              <a:rPr lang="es-ES" sz="2800" smtClean="0"/>
              <a:t>Punciones accidentales del personal al tomar la muestra o el intentar tapar una aguja contaminada</a:t>
            </a:r>
          </a:p>
          <a:p>
            <a:pPr eaLnBrk="1" hangingPunct="1"/>
            <a:r>
              <a:rPr lang="es-ES" sz="2800" smtClean="0"/>
              <a:t> Hemorragia</a:t>
            </a:r>
          </a:p>
          <a:p>
            <a:pPr eaLnBrk="1" hangingPunct="1"/>
            <a:r>
              <a:rPr lang="es-ES" sz="2800" smtClean="0"/>
              <a:t>Trauma del vaso</a:t>
            </a:r>
          </a:p>
          <a:p>
            <a:pPr eaLnBrk="1" hangingPunct="1"/>
            <a:r>
              <a:rPr lang="es-ES" sz="2800" smtClean="0"/>
              <a:t> Respuesta vasovagal</a:t>
            </a:r>
          </a:p>
          <a:p>
            <a:pPr eaLnBrk="1" hangingPunct="1"/>
            <a:r>
              <a:rPr lang="es-ES" sz="2800" smtClean="0"/>
              <a:t>Dolor</a:t>
            </a:r>
          </a:p>
        </p:txBody>
      </p:sp>
    </p:spTree>
    <p:extLst>
      <p:ext uri="{BB962C8B-B14F-4D97-AF65-F5344CB8AC3E}">
        <p14:creationId xmlns:p14="http://schemas.microsoft.com/office/powerpoint/2010/main" val="38847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800" b="1" smtClean="0"/>
              <a:t> </a:t>
            </a:r>
            <a:r>
              <a:rPr lang="es-ES" sz="2800" b="1" smtClean="0">
                <a:solidFill>
                  <a:srgbClr val="3333FF"/>
                </a:solidFill>
              </a:rPr>
              <a:t>LIMITACIONES Y VALIDEZ DE RESULTADOS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1638"/>
            <a:ext cx="8362950" cy="4852987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900" smtClean="0"/>
          </a:p>
          <a:p>
            <a:pPr eaLnBrk="1" hangingPunct="1">
              <a:lnSpc>
                <a:spcPct val="80000"/>
              </a:lnSpc>
            </a:pPr>
            <a:endParaRPr lang="es-ES" sz="2400" smtClean="0"/>
          </a:p>
          <a:p>
            <a:pPr eaLnBrk="1" hangingPunct="1">
              <a:lnSpc>
                <a:spcPct val="80000"/>
              </a:lnSpc>
            </a:pPr>
            <a:r>
              <a:rPr lang="es-ES" sz="2400" b="1" smtClean="0">
                <a:solidFill>
                  <a:srgbClr val="3333FF"/>
                </a:solidFill>
              </a:rPr>
              <a:t>Cambios en la fracción inspirada de oxígeno</a:t>
            </a:r>
            <a:r>
              <a:rPr lang="es-ES" sz="2400" smtClean="0">
                <a:solidFill>
                  <a:srgbClr val="3333FF"/>
                </a:solidFill>
              </a:rPr>
              <a:t> </a:t>
            </a:r>
            <a:r>
              <a:rPr lang="es-ES" sz="2400" smtClean="0"/>
              <a:t>Al realizar un cambio en la fracción inspirada de oxígeno debe </a:t>
            </a:r>
            <a:r>
              <a:rPr lang="es-ES" sz="2400" b="1" smtClean="0">
                <a:solidFill>
                  <a:srgbClr val="FF0000"/>
                </a:solidFill>
              </a:rPr>
              <a:t>esperarse 10 minutos </a:t>
            </a:r>
            <a:r>
              <a:rPr lang="es-ES" sz="2400" smtClean="0"/>
              <a:t>en los pacientes en ventilación mecánica sin patología pulmonar y</a:t>
            </a:r>
            <a:r>
              <a:rPr lang="es-ES" sz="2400" b="1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2400" b="1" smtClean="0"/>
              <a:t>    de </a:t>
            </a:r>
            <a:r>
              <a:rPr lang="es-ES" sz="2400" b="1" smtClean="0">
                <a:solidFill>
                  <a:srgbClr val="FF0000"/>
                </a:solidFill>
              </a:rPr>
              <a:t>20 a 30 minutos </a:t>
            </a:r>
            <a:r>
              <a:rPr lang="es-ES" sz="2400" b="1" smtClean="0"/>
              <a:t>en los pacientes </a:t>
            </a:r>
            <a:r>
              <a:rPr lang="es-ES" sz="2400" b="1" smtClean="0">
                <a:solidFill>
                  <a:srgbClr val="FF0000"/>
                </a:solidFill>
              </a:rPr>
              <a:t>con respiración espontánea.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smtClean="0"/>
              <a:t>En pacientes con </a:t>
            </a:r>
            <a:r>
              <a:rPr lang="es-ES" sz="2400" b="1" smtClean="0">
                <a:solidFill>
                  <a:srgbClr val="3333FF"/>
                </a:solidFill>
              </a:rPr>
              <a:t>alteraciones obstructivas</a:t>
            </a:r>
            <a:r>
              <a:rPr lang="es-ES" sz="2400" smtClean="0">
                <a:solidFill>
                  <a:srgbClr val="3333FF"/>
                </a:solidFill>
              </a:rPr>
              <a:t> </a:t>
            </a:r>
            <a:r>
              <a:rPr lang="es-ES" sz="2400" smtClean="0"/>
              <a:t>o aumento del volumen residual se debe </a:t>
            </a:r>
            <a:r>
              <a:rPr lang="es-ES" sz="2400" b="1" smtClean="0"/>
              <a:t>esperar </a:t>
            </a:r>
            <a:r>
              <a:rPr lang="es-ES" sz="2400" b="1" smtClean="0">
                <a:solidFill>
                  <a:srgbClr val="FF0000"/>
                </a:solidFill>
              </a:rPr>
              <a:t>mas de 30 minutos</a:t>
            </a:r>
            <a:r>
              <a:rPr lang="es-ES" sz="2400" smtClean="0">
                <a:solidFill>
                  <a:srgbClr val="FF0000"/>
                </a:solidFill>
              </a:rPr>
              <a:t> </a:t>
            </a:r>
            <a:r>
              <a:rPr lang="es-ES" sz="2400" smtClean="0"/>
              <a:t>para la toma de la muestra, este es el tiempo necesario para la estabilidad de la concentración de oxígeno en los diferentes segmentos pulmonares.</a:t>
            </a:r>
          </a:p>
        </p:txBody>
      </p:sp>
    </p:spTree>
    <p:extLst>
      <p:ext uri="{BB962C8B-B14F-4D97-AF65-F5344CB8AC3E}">
        <p14:creationId xmlns:p14="http://schemas.microsoft.com/office/powerpoint/2010/main" val="17433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b="1" smtClean="0">
                <a:solidFill>
                  <a:srgbClr val="3333FF"/>
                </a:solidFill>
              </a:rPr>
              <a:t>LIMITACIONES Y VALIDEZ DE RESULTADOS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29600" cy="3455988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La muestra debe </a:t>
            </a:r>
            <a:r>
              <a:rPr lang="es-ES" smtClean="0">
                <a:solidFill>
                  <a:srgbClr val="FF0000"/>
                </a:solidFill>
              </a:rPr>
              <a:t>analizarse de 10 a 15 minutos </a:t>
            </a:r>
            <a:r>
              <a:rPr lang="es-ES" smtClean="0"/>
              <a:t>luego de tomada</a:t>
            </a:r>
          </a:p>
          <a:p>
            <a:pPr eaLnBrk="1" hangingPunct="1"/>
            <a:r>
              <a:rPr lang="es-ES" smtClean="0"/>
              <a:t>Cuando se mantiene </a:t>
            </a:r>
            <a:r>
              <a:rPr lang="es-ES" smtClean="0">
                <a:solidFill>
                  <a:srgbClr val="FF0000"/>
                </a:solidFill>
              </a:rPr>
              <a:t>al aire ambiente</a:t>
            </a:r>
            <a:r>
              <a:rPr lang="es-ES" smtClean="0"/>
              <a:t>, si la muestra se coloca </a:t>
            </a:r>
            <a:r>
              <a:rPr lang="es-ES" smtClean="0">
                <a:solidFill>
                  <a:srgbClr val="FF0000"/>
                </a:solidFill>
              </a:rPr>
              <a:t>en hielo </a:t>
            </a:r>
            <a:r>
              <a:rPr lang="es-ES" smtClean="0"/>
              <a:t>debe </a:t>
            </a:r>
            <a:r>
              <a:rPr lang="es-ES" b="1" smtClean="0">
                <a:solidFill>
                  <a:srgbClr val="3333FF"/>
                </a:solidFill>
              </a:rPr>
              <a:t>procesarse antes de una hora</a:t>
            </a:r>
            <a:r>
              <a:rPr lang="es-ES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30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smtClean="0"/>
              <a:t/>
            </a:r>
            <a:br>
              <a:rPr lang="es-ES" sz="4000" smtClean="0"/>
            </a:br>
            <a:r>
              <a:rPr lang="es-ES" sz="4000" b="1" smtClean="0">
                <a:solidFill>
                  <a:srgbClr val="3333FF"/>
                </a:solidFill>
              </a:rPr>
              <a:t>VALIDEZ DE LOS RESULTADOS</a:t>
            </a:r>
            <a:br>
              <a:rPr lang="es-ES" sz="4000" b="1" smtClean="0">
                <a:solidFill>
                  <a:srgbClr val="3333FF"/>
                </a:solidFill>
              </a:rPr>
            </a:br>
            <a:endParaRPr lang="es-ES" sz="4000" b="1" smtClean="0">
              <a:solidFill>
                <a:srgbClr val="3333FF"/>
              </a:solidFill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852988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mtClean="0"/>
          </a:p>
          <a:p>
            <a:pPr eaLnBrk="1" hangingPunct="1">
              <a:lnSpc>
                <a:spcPct val="80000"/>
              </a:lnSpc>
            </a:pPr>
            <a:r>
              <a:rPr lang="es-ES" smtClean="0"/>
              <a:t>La </a:t>
            </a:r>
            <a:r>
              <a:rPr lang="es-ES" b="1" smtClean="0">
                <a:solidFill>
                  <a:srgbClr val="FF0000"/>
                </a:solidFill>
              </a:rPr>
              <a:t>muestra debe ser obtenida anaerobicamente </a:t>
            </a:r>
            <a:r>
              <a:rPr lang="es-ES" smtClean="0"/>
              <a:t>en una </a:t>
            </a:r>
            <a:r>
              <a:rPr lang="es-ES" smtClean="0">
                <a:solidFill>
                  <a:srgbClr val="FF0000"/>
                </a:solidFill>
              </a:rPr>
              <a:t>jeringa previamente heparinizada </a:t>
            </a:r>
            <a:r>
              <a:rPr lang="es-ES" smtClean="0"/>
              <a:t>con </a:t>
            </a:r>
            <a:r>
              <a:rPr lang="es-ES" smtClean="0">
                <a:solidFill>
                  <a:srgbClr val="FF0000"/>
                </a:solidFill>
              </a:rPr>
              <a:t>expulsión</a:t>
            </a:r>
            <a:r>
              <a:rPr lang="es-ES" smtClean="0"/>
              <a:t> inmediata de las </a:t>
            </a:r>
            <a:r>
              <a:rPr lang="es-ES" smtClean="0">
                <a:solidFill>
                  <a:srgbClr val="FF0000"/>
                </a:solidFill>
              </a:rPr>
              <a:t>burbujas de aire</a:t>
            </a:r>
            <a:r>
              <a:rPr lang="es-ES" smtClean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mtClean="0"/>
          </a:p>
          <a:p>
            <a:pPr eaLnBrk="1" hangingPunct="1">
              <a:lnSpc>
                <a:spcPct val="80000"/>
              </a:lnSpc>
            </a:pPr>
            <a:r>
              <a:rPr lang="es-ES" smtClean="0"/>
              <a:t>Deben </a:t>
            </a:r>
            <a:r>
              <a:rPr lang="es-ES" b="1" smtClean="0">
                <a:solidFill>
                  <a:srgbClr val="3333FF"/>
                </a:solidFill>
              </a:rPr>
              <a:t>registrarse los datos del paciente</a:t>
            </a:r>
            <a:r>
              <a:rPr lang="es-ES" smtClean="0"/>
              <a:t>, soporte ventilatorio y/o de oxigenación, signos vitales y resultado del Test de Allen en el momento de la toma de la muestra de sangre arterial.</a:t>
            </a:r>
          </a:p>
        </p:txBody>
      </p:sp>
    </p:spTree>
    <p:extLst>
      <p:ext uri="{BB962C8B-B14F-4D97-AF65-F5344CB8AC3E}">
        <p14:creationId xmlns:p14="http://schemas.microsoft.com/office/powerpoint/2010/main" val="18201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  <a:solidFill>
            <a:schemeClr val="bg1"/>
          </a:solidFill>
        </p:spPr>
        <p:txBody>
          <a:bodyPr/>
          <a:lstStyle/>
          <a:p>
            <a:r>
              <a:rPr lang="es-ES" sz="4000" b="1" smtClean="0">
                <a:solidFill>
                  <a:srgbClr val="3333FF"/>
                </a:solidFill>
              </a:rPr>
              <a:t/>
            </a:r>
            <a:br>
              <a:rPr lang="es-ES" sz="4000" b="1" smtClean="0">
                <a:solidFill>
                  <a:srgbClr val="3333FF"/>
                </a:solidFill>
              </a:rPr>
            </a:br>
            <a:r>
              <a:rPr lang="es-ES" sz="4000" b="1" smtClean="0">
                <a:solidFill>
                  <a:srgbClr val="3333FF"/>
                </a:solidFill>
              </a:rPr>
              <a:t>VALIDEZ DE LOS RESULTADOS</a:t>
            </a:r>
            <a:br>
              <a:rPr lang="es-ES" sz="4000" b="1" smtClean="0">
                <a:solidFill>
                  <a:srgbClr val="3333FF"/>
                </a:solidFill>
              </a:rPr>
            </a:br>
            <a:endParaRPr lang="es-ES" smtClean="0"/>
          </a:p>
        </p:txBody>
      </p:sp>
      <p:sp>
        <p:nvSpPr>
          <p:cNvPr id="38915" name="2 Marcador de contenido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s-ES" smtClean="0"/>
              <a:t>Preparación de la </a:t>
            </a:r>
            <a:r>
              <a:rPr lang="es-ES" b="1" smtClean="0">
                <a:solidFill>
                  <a:srgbClr val="FF0000"/>
                </a:solidFill>
              </a:rPr>
              <a:t>jeringa con heparina líquida</a:t>
            </a:r>
            <a:r>
              <a:rPr lang="es-ES" smtClean="0"/>
              <a:t>. Se debe extraer de la  jeringa el exceso de heparina dejando solamente la </a:t>
            </a:r>
            <a:r>
              <a:rPr lang="es-ES" smtClean="0">
                <a:solidFill>
                  <a:srgbClr val="FF0000"/>
                </a:solidFill>
              </a:rPr>
              <a:t>cantidad</a:t>
            </a:r>
            <a:r>
              <a:rPr lang="es-ES" smtClean="0"/>
              <a:t> correspondiente al </a:t>
            </a:r>
            <a:r>
              <a:rPr lang="es-ES" smtClean="0">
                <a:solidFill>
                  <a:srgbClr val="FF0000"/>
                </a:solidFill>
              </a:rPr>
              <a:t>espacio muerto de la jeringa </a:t>
            </a:r>
            <a:r>
              <a:rPr lang="es-ES" smtClean="0"/>
              <a:t>para una muestra sanguínea de </a:t>
            </a:r>
            <a:r>
              <a:rPr lang="es-ES" smtClean="0">
                <a:solidFill>
                  <a:srgbClr val="FF0000"/>
                </a:solidFill>
              </a:rPr>
              <a:t>0.4 a 0.6 ml </a:t>
            </a:r>
            <a:r>
              <a:rPr lang="es-ES" b="1" smtClean="0">
                <a:solidFill>
                  <a:srgbClr val="3333FF"/>
                </a:solidFill>
              </a:rPr>
              <a:t>( el exceso de heparina puede modificar el PO2 y el PCO2).</a:t>
            </a:r>
          </a:p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1216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b="1" smtClean="0">
                <a:solidFill>
                  <a:srgbClr val="FF0000"/>
                </a:solidFill>
              </a:rPr>
              <a:t/>
            </a:r>
            <a:br>
              <a:rPr lang="es-ES" sz="4000" b="1" smtClean="0">
                <a:solidFill>
                  <a:srgbClr val="FF0000"/>
                </a:solidFill>
              </a:rPr>
            </a:br>
            <a:r>
              <a:rPr lang="es-ES" sz="4000" b="1" smtClean="0">
                <a:solidFill>
                  <a:srgbClr val="FF0000"/>
                </a:solidFill>
              </a:rPr>
              <a:t>RECURSOS</a:t>
            </a:r>
            <a:br>
              <a:rPr lang="es-ES" sz="4000" b="1" smtClean="0">
                <a:solidFill>
                  <a:srgbClr val="FF0000"/>
                </a:solidFill>
              </a:rPr>
            </a:br>
            <a:endParaRPr lang="es-ES" sz="4000" b="1" smtClean="0">
              <a:solidFill>
                <a:srgbClr val="FF0000"/>
              </a:solidFill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2800" smtClean="0">
                <a:solidFill>
                  <a:srgbClr val="FF0000"/>
                </a:solidFill>
              </a:rPr>
              <a:t>EQUIPO RECOMENDADO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>
                <a:solidFill>
                  <a:srgbClr val="3333FF"/>
                </a:solidFill>
              </a:rPr>
              <a:t> </a:t>
            </a:r>
            <a:r>
              <a:rPr lang="es-ES" sz="2800" b="1" smtClean="0">
                <a:solidFill>
                  <a:srgbClr val="3333FF"/>
                </a:solidFill>
              </a:rPr>
              <a:t>Punción sencilla</a:t>
            </a:r>
            <a:r>
              <a:rPr lang="es-ES" sz="2800" smtClean="0"/>
              <a:t>: Debe utilizarse una jeringa de 1ml descartable con anticoagulante, aguja 25G ó 24 G, gasas estériles, guantes de protección, alcohol.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b="1" smtClean="0">
                <a:solidFill>
                  <a:srgbClr val="3333FF"/>
                </a:solidFill>
              </a:rPr>
              <a:t>Línea arterial</a:t>
            </a:r>
            <a:r>
              <a:rPr lang="es-ES" sz="2800" smtClean="0"/>
              <a:t>: Debe utilizarse </a:t>
            </a:r>
            <a:r>
              <a:rPr lang="es-ES" sz="2800" smtClean="0">
                <a:solidFill>
                  <a:srgbClr val="FF0000"/>
                </a:solidFill>
              </a:rPr>
              <a:t>jeringa de 10 cc para retirar solución heparinizada de la línea </a:t>
            </a:r>
            <a:r>
              <a:rPr lang="es-ES" sz="2800" smtClean="0"/>
              <a:t>y obtener una muestra se sangre confiable,  jeringa de 1ml heparinizada, gasas, guantes de protección.</a:t>
            </a:r>
          </a:p>
          <a:p>
            <a:pPr eaLnBrk="1" hangingPunct="1">
              <a:lnSpc>
                <a:spcPct val="90000"/>
              </a:lnSpc>
            </a:pPr>
            <a:endParaRPr lang="es-ES" sz="2800" smtClean="0"/>
          </a:p>
        </p:txBody>
      </p:sp>
    </p:spTree>
    <p:extLst>
      <p:ext uri="{BB962C8B-B14F-4D97-AF65-F5344CB8AC3E}">
        <p14:creationId xmlns:p14="http://schemas.microsoft.com/office/powerpoint/2010/main" val="22185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b="1" smtClean="0">
                <a:solidFill>
                  <a:srgbClr val="FF0000"/>
                </a:solidFill>
              </a:rPr>
              <a:t/>
            </a:r>
            <a:br>
              <a:rPr lang="es-ES" sz="4000" b="1" smtClean="0">
                <a:solidFill>
                  <a:srgbClr val="FF0000"/>
                </a:solidFill>
              </a:rPr>
            </a:br>
            <a:r>
              <a:rPr lang="es-ES" sz="4000" b="1" smtClean="0">
                <a:solidFill>
                  <a:srgbClr val="FF0000"/>
                </a:solidFill>
              </a:rPr>
              <a:t>FRECUENCIA</a:t>
            </a:r>
            <a:r>
              <a:rPr lang="es-ES" sz="4000" smtClean="0">
                <a:solidFill>
                  <a:srgbClr val="FF0000"/>
                </a:solidFill>
              </a:rPr>
              <a:t/>
            </a:r>
            <a:br>
              <a:rPr lang="es-ES" sz="4000" smtClean="0">
                <a:solidFill>
                  <a:srgbClr val="FF0000"/>
                </a:solidFill>
              </a:rPr>
            </a:br>
            <a:endParaRPr lang="es-ES" sz="4000" smtClean="0">
              <a:solidFill>
                <a:srgbClr val="FF0000"/>
              </a:solidFill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800" smtClean="0"/>
              <a:t>La frecuencia en la toma de muestras de sangre arterial depende del </a:t>
            </a:r>
            <a:r>
              <a:rPr lang="es-ES" sz="2800" b="1" smtClean="0">
                <a:solidFill>
                  <a:srgbClr val="3333FF"/>
                </a:solidFill>
              </a:rPr>
              <a:t>estado clínico </a:t>
            </a:r>
            <a:r>
              <a:rPr lang="es-ES" sz="2800" smtClean="0"/>
              <a:t>del paciente y la necesidad del equipo médico de controlar el estado ácido-báse, oxigenación y ventilación en un paciente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La </a:t>
            </a:r>
            <a:r>
              <a:rPr lang="es-ES" sz="2800" b="1" smtClean="0">
                <a:solidFill>
                  <a:srgbClr val="3333FF"/>
                </a:solidFill>
              </a:rPr>
              <a:t>punción repetida </a:t>
            </a:r>
            <a:r>
              <a:rPr lang="es-ES" sz="2800" smtClean="0"/>
              <a:t>en un mismo sitio aumenta la probabilidad de </a:t>
            </a:r>
            <a:r>
              <a:rPr lang="es-ES" sz="2800" b="1" smtClean="0">
                <a:solidFill>
                  <a:srgbClr val="FF0000"/>
                </a:solidFill>
              </a:rPr>
              <a:t>hematoma o laceración de la arteria.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La línea arterial está indicada cuando se necesitan múltiples muestras.</a:t>
            </a:r>
          </a:p>
          <a:p>
            <a:pPr eaLnBrk="1" hangingPunct="1">
              <a:lnSpc>
                <a:spcPct val="90000"/>
              </a:lnSpc>
            </a:pPr>
            <a:endParaRPr lang="es-ES" sz="2800" smtClean="0"/>
          </a:p>
        </p:txBody>
      </p:sp>
    </p:spTree>
    <p:extLst>
      <p:ext uri="{BB962C8B-B14F-4D97-AF65-F5344CB8AC3E}">
        <p14:creationId xmlns:p14="http://schemas.microsoft.com/office/powerpoint/2010/main" val="460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827088" y="3141663"/>
            <a:ext cx="7632700" cy="2570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sz="3200" i="1">
                <a:solidFill>
                  <a:srgbClr val="FF3300"/>
                </a:solidFill>
              </a:rPr>
              <a:t>Visite:</a:t>
            </a:r>
            <a:r>
              <a:rPr lang="es-ES" sz="3200" b="1" i="1">
                <a:solidFill>
                  <a:srgbClr val="000000"/>
                </a:solidFill>
                <a:hlinkClick r:id="rId2"/>
              </a:rPr>
              <a:t>www.uciperu.com</a:t>
            </a:r>
            <a:endParaRPr lang="es-ES" sz="3200" b="1" i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 i="1">
                <a:solidFill>
                  <a:srgbClr val="FF0000"/>
                </a:solidFill>
              </a:rPr>
              <a:t>Producida  Lic. Enfermera Virginia Merino Gamboa</a:t>
            </a:r>
            <a:r>
              <a:rPr lang="es-ES" b="1" i="1">
                <a:solidFill>
                  <a:srgbClr val="000000"/>
                </a:solidFill>
              </a:rPr>
              <a:t> </a:t>
            </a:r>
            <a:br>
              <a:rPr lang="es-ES" b="1" i="1">
                <a:solidFill>
                  <a:srgbClr val="000000"/>
                </a:solidFill>
              </a:rPr>
            </a:br>
            <a:endParaRPr lang="es-ES" b="1" i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sz="2200" i="1">
                <a:solidFill>
                  <a:srgbClr val="000000"/>
                </a:solidFill>
              </a:rPr>
              <a:t>Email: </a:t>
            </a:r>
            <a:r>
              <a:rPr lang="es-ES" sz="2200" b="1" i="1">
                <a:solidFill>
                  <a:srgbClr val="000000"/>
                </a:solidFill>
                <a:hlinkClick r:id="rId3"/>
              </a:rPr>
              <a:t>uciperu@gmail.com</a:t>
            </a:r>
            <a:endParaRPr lang="es-ES" sz="2200" b="1" i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  <a:cs typeface="Arial" charset="0"/>
              </a:rPr>
              <a:t>LIMA - PERU</a:t>
            </a:r>
            <a:endParaRPr lang="es-ES" b="1" i="1">
              <a:solidFill>
                <a:srgbClr val="000000"/>
              </a:solidFill>
            </a:endParaRPr>
          </a:p>
        </p:txBody>
      </p:sp>
      <p:pic>
        <p:nvPicPr>
          <p:cNvPr id="77827" name="Picture 3" descr="http://www.houseofperu.org/visitperu.htm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187166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http://www.hpdpliva.hr/stranice/izleti/Peru/peru.ht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4813"/>
            <a:ext cx="36004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3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marL="838200" indent="-838200" eaLnBrk="1" hangingPunct="1"/>
            <a:r>
              <a:rPr lang="es-ES" b="1" smtClean="0">
                <a:solidFill>
                  <a:srgbClr val="FF0000"/>
                </a:solidFill>
              </a:rPr>
              <a:t>INDICACIONES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smtClean="0"/>
          </a:p>
          <a:p>
            <a:pPr eaLnBrk="1" hangingPunct="1">
              <a:lnSpc>
                <a:spcPct val="90000"/>
              </a:lnSpc>
            </a:pPr>
            <a:r>
              <a:rPr lang="es-ES" smtClean="0"/>
              <a:t>Evaluar la ventilación alveolar </a:t>
            </a:r>
            <a:r>
              <a:rPr lang="es-ES" b="1" smtClean="0">
                <a:solidFill>
                  <a:srgbClr val="FF0000"/>
                </a:solidFill>
              </a:rPr>
              <a:t>(PaCO2)</a:t>
            </a:r>
            <a:r>
              <a:rPr lang="es-ES" b="1" smtClean="0"/>
              <a:t>,</a:t>
            </a:r>
            <a:r>
              <a:rPr lang="es-ES" smtClean="0"/>
              <a:t> el equilibrio ácido-base </a:t>
            </a:r>
            <a:r>
              <a:rPr lang="es-ES" b="1" smtClean="0">
                <a:solidFill>
                  <a:srgbClr val="FF0000"/>
                </a:solidFill>
              </a:rPr>
              <a:t>(PaCO2 y pH)</a:t>
            </a:r>
            <a:r>
              <a:rPr lang="es-ES" smtClean="0">
                <a:solidFill>
                  <a:srgbClr val="FF0000"/>
                </a:solidFill>
              </a:rPr>
              <a:t> </a:t>
            </a:r>
            <a:r>
              <a:rPr lang="es-ES" smtClean="0"/>
              <a:t>y la oxigenación </a:t>
            </a:r>
            <a:r>
              <a:rPr lang="es-ES" b="1" smtClean="0">
                <a:solidFill>
                  <a:srgbClr val="FF0000"/>
                </a:solidFill>
              </a:rPr>
              <a:t>(PaO2 y Sat O2).</a:t>
            </a:r>
          </a:p>
          <a:p>
            <a:pPr eaLnBrk="1" hangingPunct="1">
              <a:lnSpc>
                <a:spcPct val="90000"/>
              </a:lnSpc>
            </a:pPr>
            <a:r>
              <a:rPr lang="es-ES" smtClean="0"/>
              <a:t>Cuantificar la respuesta del paciente a las intervenciones terapéuticas </a:t>
            </a:r>
            <a:r>
              <a:rPr lang="es-ES" b="1" smtClean="0">
                <a:solidFill>
                  <a:srgbClr val="FF0000"/>
                </a:solidFill>
              </a:rPr>
              <a:t>(Oxigenoterapia, ventilación mecánica)</a:t>
            </a:r>
          </a:p>
          <a:p>
            <a:pPr eaLnBrk="1" hangingPunct="1">
              <a:lnSpc>
                <a:spcPct val="90000"/>
              </a:lnSpc>
            </a:pPr>
            <a:r>
              <a:rPr lang="es-ES" smtClean="0"/>
              <a:t>Realizar el seguimiento de la severidad y evolución de la enfermedad pulmonar.</a:t>
            </a:r>
          </a:p>
        </p:txBody>
      </p:sp>
    </p:spTree>
    <p:extLst>
      <p:ext uri="{BB962C8B-B14F-4D97-AF65-F5344CB8AC3E}">
        <p14:creationId xmlns:p14="http://schemas.microsoft.com/office/powerpoint/2010/main" val="19232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3200" b="1" smtClean="0">
                <a:solidFill>
                  <a:srgbClr val="3333FF"/>
                </a:solidFill>
              </a:rPr>
              <a:t>CONSIDERACIONES EN LA TOMA DE GASES ARTERIALES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Este método permite medir directamente la presión parcial de dióxido de carbono </a:t>
            </a:r>
            <a:r>
              <a:rPr lang="es-ES" b="1" smtClean="0">
                <a:solidFill>
                  <a:srgbClr val="FF0000"/>
                </a:solidFill>
              </a:rPr>
              <a:t>(PCO</a:t>
            </a:r>
            <a:r>
              <a:rPr lang="es-ES" b="1" baseline="-25000" smtClean="0">
                <a:solidFill>
                  <a:srgbClr val="FF0000"/>
                </a:solidFill>
              </a:rPr>
              <a:t>2</a:t>
            </a:r>
            <a:r>
              <a:rPr lang="es-ES" b="1" smtClean="0">
                <a:solidFill>
                  <a:srgbClr val="FF0000"/>
                </a:solidFill>
              </a:rPr>
              <a:t>),</a:t>
            </a:r>
            <a:r>
              <a:rPr lang="es-ES" smtClean="0">
                <a:solidFill>
                  <a:srgbClr val="FF0000"/>
                </a:solidFill>
              </a:rPr>
              <a:t> </a:t>
            </a:r>
            <a:r>
              <a:rPr lang="es-ES" smtClean="0"/>
              <a:t>de oxígeno </a:t>
            </a:r>
            <a:r>
              <a:rPr lang="es-ES" b="1" smtClean="0">
                <a:solidFill>
                  <a:srgbClr val="FF0000"/>
                </a:solidFill>
              </a:rPr>
              <a:t>(PO</a:t>
            </a:r>
            <a:r>
              <a:rPr lang="es-ES" b="1" baseline="-25000" smtClean="0">
                <a:solidFill>
                  <a:srgbClr val="FF0000"/>
                </a:solidFill>
              </a:rPr>
              <a:t>2</a:t>
            </a:r>
            <a:r>
              <a:rPr lang="es-ES" b="1" smtClean="0">
                <a:solidFill>
                  <a:srgbClr val="FF0000"/>
                </a:solidFill>
              </a:rPr>
              <a:t>)</a:t>
            </a:r>
            <a:r>
              <a:rPr lang="es-ES" smtClean="0">
                <a:solidFill>
                  <a:srgbClr val="FF0000"/>
                </a:solidFill>
              </a:rPr>
              <a:t> </a:t>
            </a:r>
            <a:r>
              <a:rPr lang="es-ES" smtClean="0"/>
              <a:t>y </a:t>
            </a:r>
            <a:r>
              <a:rPr lang="es-ES" b="1" smtClean="0">
                <a:solidFill>
                  <a:srgbClr val="FF0000"/>
                </a:solidFill>
              </a:rPr>
              <a:t>pH</a:t>
            </a:r>
            <a:r>
              <a:rPr lang="es-ES" smtClean="0"/>
              <a:t> y calcular el bicarbonato actual </a:t>
            </a:r>
            <a:r>
              <a:rPr lang="es-ES" b="1" smtClean="0">
                <a:solidFill>
                  <a:srgbClr val="FF0000"/>
                </a:solidFill>
              </a:rPr>
              <a:t>(HCO3)</a:t>
            </a:r>
            <a:r>
              <a:rPr lang="es-ES" smtClean="0">
                <a:solidFill>
                  <a:srgbClr val="FF0000"/>
                </a:solidFill>
              </a:rPr>
              <a:t> </a:t>
            </a:r>
            <a:r>
              <a:rPr lang="es-ES" smtClean="0"/>
              <a:t>y la saturación de oxihemoglobina </a:t>
            </a:r>
            <a:r>
              <a:rPr lang="es-ES" b="1" smtClean="0">
                <a:solidFill>
                  <a:srgbClr val="FF0000"/>
                </a:solidFill>
              </a:rPr>
              <a:t>(SaO2).</a:t>
            </a:r>
          </a:p>
        </p:txBody>
      </p:sp>
    </p:spTree>
    <p:extLst>
      <p:ext uri="{BB962C8B-B14F-4D97-AF65-F5344CB8AC3E}">
        <p14:creationId xmlns:p14="http://schemas.microsoft.com/office/powerpoint/2010/main" val="37188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b="1" smtClean="0">
                <a:solidFill>
                  <a:srgbClr val="3333FF"/>
                </a:solidFill>
              </a:rPr>
              <a:t>TEST DE ALLEN</a:t>
            </a:r>
          </a:p>
        </p:txBody>
      </p:sp>
    </p:spTree>
    <p:extLst>
      <p:ext uri="{BB962C8B-B14F-4D97-AF65-F5344CB8AC3E}">
        <p14:creationId xmlns:p14="http://schemas.microsoft.com/office/powerpoint/2010/main" val="323375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b="1" dirty="0" smtClean="0">
                <a:solidFill>
                  <a:srgbClr val="3333FF"/>
                </a:solidFill>
              </a:rPr>
              <a:t>TEST DE ALLEN</a:t>
            </a:r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5301208"/>
            <a:ext cx="8003232" cy="144016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s-ES" sz="2400" b="1" dirty="0" smtClean="0">
                <a:solidFill>
                  <a:srgbClr val="FF0000"/>
                </a:solidFill>
              </a:rPr>
              <a:t>DEFINICIÓN</a:t>
            </a:r>
            <a:endParaRPr lang="es-ES" sz="24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s-ES" sz="2400" dirty="0" smtClean="0"/>
              <a:t>Procedimiento para verificar si las arterias radial y cubital del paciente son permeables.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21112" r="19125" b="11714"/>
          <a:stretch/>
        </p:blipFill>
        <p:spPr bwMode="auto">
          <a:xfrm>
            <a:off x="1331640" y="1535480"/>
            <a:ext cx="5901355" cy="35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2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dirty="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r="1855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323850" y="4005263"/>
            <a:ext cx="58324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 dirty="0">
                <a:solidFill>
                  <a:srgbClr val="000066"/>
                </a:solidFill>
              </a:rPr>
              <a:t>Con la palma de la mano hacia arriba, comprima al mismo tiempo las arterias radial y cubital, obstruyendo la circulación arterial</a:t>
            </a:r>
          </a:p>
        </p:txBody>
      </p:sp>
    </p:spTree>
    <p:extLst>
      <p:ext uri="{BB962C8B-B14F-4D97-AF65-F5344CB8AC3E}">
        <p14:creationId xmlns:p14="http://schemas.microsoft.com/office/powerpoint/2010/main" val="21855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smtClean="0">
                <a:solidFill>
                  <a:srgbClr val="000000"/>
                </a:solidFill>
              </a:rPr>
              <a:t>http://uci-peru.blogspot.com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5707" r="3125" b="57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84213" y="4149725"/>
            <a:ext cx="28082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>
                <a:solidFill>
                  <a:srgbClr val="000066"/>
                </a:solidFill>
              </a:rPr>
              <a:t>Observara un color pálido por no tener flujo arterial </a:t>
            </a:r>
          </a:p>
        </p:txBody>
      </p:sp>
    </p:spTree>
    <p:extLst>
      <p:ext uri="{BB962C8B-B14F-4D97-AF65-F5344CB8AC3E}">
        <p14:creationId xmlns:p14="http://schemas.microsoft.com/office/powerpoint/2010/main" val="26509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iseño predeterminado">
  <a:themeElements>
    <a:clrScheme name="2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793</Words>
  <Application>Microsoft Office PowerPoint</Application>
  <PresentationFormat>Presentación en pantalla (4:3)</PresentationFormat>
  <Paragraphs>93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1" baseType="lpstr">
      <vt:lpstr>Diseño predeterminado</vt:lpstr>
      <vt:lpstr>2_Diseño predeterminado</vt:lpstr>
      <vt:lpstr>       CONSIDERACIONES EN LA TOMA DE GASES ARTERIALES.  VALORES NORMALES DE LOS GASES SANGUINEOS     LIC. VIRGINIA MERINO GAMBOA    Enfermera Especialista en Cuidados Intensivos Adultos  Lima – Perú   http://www.uciperu.com uciperu@gmail.com  </vt:lpstr>
      <vt:lpstr>Presentación de PowerPoint</vt:lpstr>
      <vt:lpstr>CONSIDERACIONES EN LA  TOMA DE GASES ARTERIALES</vt:lpstr>
      <vt:lpstr>INDICACIONES</vt:lpstr>
      <vt:lpstr>CONSIDERACIONES EN LA TOMA DE GASES ARTERIALES</vt:lpstr>
      <vt:lpstr>TEST DE ALLEN</vt:lpstr>
      <vt:lpstr>TEST DE ALLEN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CONTRAINDICACIONES </vt:lpstr>
      <vt:lpstr> COMPLICACIONES </vt:lpstr>
      <vt:lpstr> LIMITACIONES Y VALIDEZ DE RESULTADOS</vt:lpstr>
      <vt:lpstr>LIMITACIONES Y VALIDEZ DE RESULTADOS</vt:lpstr>
      <vt:lpstr> VALIDEZ DE LOS RESULTADOS </vt:lpstr>
      <vt:lpstr> VALIDEZ DE LOS RESULTADOS </vt:lpstr>
      <vt:lpstr> RECURSOS </vt:lpstr>
      <vt:lpstr> FRECUENCIA </vt:lpstr>
      <vt:lpstr>Presentación de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CONSIDERACIONES EN LA TOMA DE GASES ARTERIALES.  VALORES NORMALES DE LOS GASES SANGUINEOS     LIC. VIRGINIA MERINO GAMBOA    Enfermera Especialista en Cuidados Intensivos Adultos  Lima – Perú   http://www.uciperu.com uciperu@gmail.com  </dc:title>
  <dc:creator>HOME</dc:creator>
  <cp:lastModifiedBy>HOME</cp:lastModifiedBy>
  <cp:revision>5</cp:revision>
  <dcterms:created xsi:type="dcterms:W3CDTF">2015-09-22T16:31:38Z</dcterms:created>
  <dcterms:modified xsi:type="dcterms:W3CDTF">2015-09-22T17:34:08Z</dcterms:modified>
</cp:coreProperties>
</file>