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69"/>
  </p:notesMasterIdLst>
  <p:sldIdLst>
    <p:sldId id="256" r:id="rId2"/>
    <p:sldId id="257" r:id="rId3"/>
    <p:sldId id="318" r:id="rId4"/>
    <p:sldId id="319" r:id="rId5"/>
    <p:sldId id="263" r:id="rId6"/>
    <p:sldId id="321" r:id="rId7"/>
    <p:sldId id="262" r:id="rId8"/>
    <p:sldId id="267" r:id="rId9"/>
    <p:sldId id="323" r:id="rId10"/>
    <p:sldId id="312" r:id="rId11"/>
    <p:sldId id="325" r:id="rId12"/>
    <p:sldId id="324" r:id="rId13"/>
    <p:sldId id="329" r:id="rId14"/>
    <p:sldId id="326" r:id="rId15"/>
    <p:sldId id="327" r:id="rId16"/>
    <p:sldId id="328" r:id="rId17"/>
    <p:sldId id="330" r:id="rId18"/>
    <p:sldId id="583" r:id="rId19"/>
    <p:sldId id="519" r:id="rId20"/>
    <p:sldId id="520" r:id="rId21"/>
    <p:sldId id="521" r:id="rId22"/>
    <p:sldId id="522" r:id="rId23"/>
    <p:sldId id="523" r:id="rId24"/>
    <p:sldId id="555" r:id="rId25"/>
    <p:sldId id="559" r:id="rId26"/>
    <p:sldId id="556" r:id="rId27"/>
    <p:sldId id="557" r:id="rId28"/>
    <p:sldId id="558" r:id="rId29"/>
    <p:sldId id="560" r:id="rId30"/>
    <p:sldId id="584" r:id="rId31"/>
    <p:sldId id="582" r:id="rId32"/>
    <p:sldId id="525" r:id="rId33"/>
    <p:sldId id="526" r:id="rId34"/>
    <p:sldId id="527" r:id="rId35"/>
    <p:sldId id="528" r:id="rId36"/>
    <p:sldId id="529" r:id="rId37"/>
    <p:sldId id="561" r:id="rId38"/>
    <p:sldId id="339" r:id="rId39"/>
    <p:sldId id="577" r:id="rId40"/>
    <p:sldId id="578" r:id="rId41"/>
    <p:sldId id="530" r:id="rId42"/>
    <p:sldId id="531" r:id="rId43"/>
    <p:sldId id="532" r:id="rId44"/>
    <p:sldId id="533" r:id="rId45"/>
    <p:sldId id="534" r:id="rId46"/>
    <p:sldId id="536" r:id="rId47"/>
    <p:sldId id="537" r:id="rId48"/>
    <p:sldId id="538" r:id="rId49"/>
    <p:sldId id="535" r:id="rId50"/>
    <p:sldId id="562" r:id="rId51"/>
    <p:sldId id="539" r:id="rId52"/>
    <p:sldId id="573" r:id="rId53"/>
    <p:sldId id="563" r:id="rId54"/>
    <p:sldId id="564" r:id="rId55"/>
    <p:sldId id="565" r:id="rId56"/>
    <p:sldId id="566" r:id="rId57"/>
    <p:sldId id="567" r:id="rId58"/>
    <p:sldId id="569" r:id="rId59"/>
    <p:sldId id="568" r:id="rId60"/>
    <p:sldId id="570" r:id="rId61"/>
    <p:sldId id="571" r:id="rId62"/>
    <p:sldId id="572" r:id="rId63"/>
    <p:sldId id="574" r:id="rId64"/>
    <p:sldId id="575" r:id="rId65"/>
    <p:sldId id="576" r:id="rId66"/>
    <p:sldId id="540" r:id="rId67"/>
    <p:sldId id="541" r:id="rId68"/>
    <p:sldId id="542" r:id="rId69"/>
    <p:sldId id="362" r:id="rId70"/>
    <p:sldId id="370" r:id="rId71"/>
    <p:sldId id="371" r:id="rId72"/>
    <p:sldId id="372" r:id="rId73"/>
    <p:sldId id="585" r:id="rId74"/>
    <p:sldId id="586" r:id="rId75"/>
    <p:sldId id="591" r:id="rId76"/>
    <p:sldId id="499" r:id="rId77"/>
    <p:sldId id="500" r:id="rId78"/>
    <p:sldId id="501" r:id="rId79"/>
    <p:sldId id="502" r:id="rId80"/>
    <p:sldId id="503" r:id="rId81"/>
    <p:sldId id="587" r:id="rId82"/>
    <p:sldId id="588" r:id="rId83"/>
    <p:sldId id="589" r:id="rId84"/>
    <p:sldId id="375" r:id="rId85"/>
    <p:sldId id="590" r:id="rId86"/>
    <p:sldId id="376" r:id="rId87"/>
    <p:sldId id="378" r:id="rId88"/>
    <p:sldId id="379" r:id="rId89"/>
    <p:sldId id="380" r:id="rId90"/>
    <p:sldId id="381" r:id="rId91"/>
    <p:sldId id="592" r:id="rId92"/>
    <p:sldId id="593" r:id="rId93"/>
    <p:sldId id="594" r:id="rId94"/>
    <p:sldId id="595" r:id="rId95"/>
    <p:sldId id="596" r:id="rId96"/>
    <p:sldId id="382" r:id="rId97"/>
    <p:sldId id="597" r:id="rId98"/>
    <p:sldId id="598" r:id="rId99"/>
    <p:sldId id="599" r:id="rId100"/>
    <p:sldId id="600" r:id="rId101"/>
    <p:sldId id="601" r:id="rId102"/>
    <p:sldId id="603" r:id="rId103"/>
    <p:sldId id="384" r:id="rId104"/>
    <p:sldId id="604" r:id="rId105"/>
    <p:sldId id="612" r:id="rId106"/>
    <p:sldId id="613" r:id="rId107"/>
    <p:sldId id="606" r:id="rId108"/>
    <p:sldId id="614" r:id="rId109"/>
    <p:sldId id="608" r:id="rId110"/>
    <p:sldId id="609" r:id="rId111"/>
    <p:sldId id="610" r:id="rId112"/>
    <p:sldId id="385" r:id="rId113"/>
    <p:sldId id="505" r:id="rId114"/>
    <p:sldId id="504" r:id="rId115"/>
    <p:sldId id="506" r:id="rId116"/>
    <p:sldId id="507" r:id="rId117"/>
    <p:sldId id="508" r:id="rId118"/>
    <p:sldId id="510" r:id="rId119"/>
    <p:sldId id="509" r:id="rId120"/>
    <p:sldId id="511" r:id="rId121"/>
    <p:sldId id="390" r:id="rId122"/>
    <p:sldId id="386" r:id="rId123"/>
    <p:sldId id="387" r:id="rId124"/>
    <p:sldId id="388" r:id="rId125"/>
    <p:sldId id="389" r:id="rId126"/>
    <p:sldId id="391" r:id="rId127"/>
    <p:sldId id="392" r:id="rId128"/>
    <p:sldId id="393" r:id="rId129"/>
    <p:sldId id="394" r:id="rId130"/>
    <p:sldId id="395" r:id="rId131"/>
    <p:sldId id="615" r:id="rId132"/>
    <p:sldId id="396" r:id="rId133"/>
    <p:sldId id="397" r:id="rId134"/>
    <p:sldId id="398" r:id="rId135"/>
    <p:sldId id="400" r:id="rId136"/>
    <p:sldId id="401" r:id="rId137"/>
    <p:sldId id="402" r:id="rId138"/>
    <p:sldId id="404" r:id="rId139"/>
    <p:sldId id="405" r:id="rId140"/>
    <p:sldId id="631" r:id="rId141"/>
    <p:sldId id="632" r:id="rId142"/>
    <p:sldId id="633" r:id="rId143"/>
    <p:sldId id="634" r:id="rId144"/>
    <p:sldId id="635" r:id="rId145"/>
    <p:sldId id="636" r:id="rId146"/>
    <p:sldId id="637" r:id="rId147"/>
    <p:sldId id="638" r:id="rId148"/>
    <p:sldId id="617" r:id="rId149"/>
    <p:sldId id="618" r:id="rId150"/>
    <p:sldId id="619" r:id="rId151"/>
    <p:sldId id="621" r:id="rId152"/>
    <p:sldId id="622" r:id="rId153"/>
    <p:sldId id="623" r:id="rId154"/>
    <p:sldId id="624" r:id="rId155"/>
    <p:sldId id="625" r:id="rId156"/>
    <p:sldId id="626" r:id="rId157"/>
    <p:sldId id="627" r:id="rId158"/>
    <p:sldId id="628" r:id="rId159"/>
    <p:sldId id="629" r:id="rId160"/>
    <p:sldId id="630" r:id="rId161"/>
    <p:sldId id="616" r:id="rId162"/>
    <p:sldId id="435" r:id="rId163"/>
    <p:sldId id="436" r:id="rId164"/>
    <p:sldId id="437" r:id="rId165"/>
    <p:sldId id="439" r:id="rId166"/>
    <p:sldId id="440" r:id="rId167"/>
    <p:sldId id="441" r:id="rId16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66"/>
    <a:srgbClr val="FF6699"/>
    <a:srgbClr val="E23A3A"/>
    <a:srgbClr val="66FFFF"/>
    <a:srgbClr val="F75811"/>
    <a:srgbClr val="0066FF"/>
    <a:srgbClr val="E85B1C"/>
    <a:srgbClr val="CE291C"/>
    <a:srgbClr val="EEE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7" autoAdjust="0"/>
  </p:normalViewPr>
  <p:slideViewPr>
    <p:cSldViewPr>
      <p:cViewPr varScale="1">
        <p:scale>
          <a:sx n="65" d="100"/>
          <a:sy n="65" d="100"/>
        </p:scale>
        <p:origin x="-1320" y="-96"/>
      </p:cViewPr>
      <p:guideLst>
        <p:guide orient="horz" pos="2160"/>
        <p:guide pos="2880"/>
      </p:guideLst>
    </p:cSldViewPr>
  </p:slideViewPr>
  <p:outlineViewPr>
    <p:cViewPr>
      <p:scale>
        <a:sx n="33" d="100"/>
        <a:sy n="33" d="100"/>
      </p:scale>
      <p:origin x="0" y="5478"/>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slide" Target="slides/slide15.xml"/><Relationship Id="rId1"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F7901-8C66-437A-A29B-EC5984BCD698}"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s-PE"/>
        </a:p>
      </dgm:t>
    </dgm:pt>
    <dgm:pt modelId="{239094D8-F751-4E79-83C5-E0320A656707}">
      <dgm:prSet phldrT="[Texto]" custT="1"/>
      <dgm:spPr>
        <a:solidFill>
          <a:srgbClr val="0070C0"/>
        </a:solidFill>
      </dgm:spPr>
      <dgm:t>
        <a:bodyPr/>
        <a:lstStyle/>
        <a:p>
          <a:r>
            <a:rPr lang="es-PE" sz="4800" b="1" dirty="0" smtClean="0">
              <a:effectLst>
                <a:outerShdw blurRad="38100" dist="38100" dir="2700000" algn="tl">
                  <a:srgbClr val="000000">
                    <a:alpha val="43137"/>
                  </a:srgbClr>
                </a:outerShdw>
              </a:effectLst>
            </a:rPr>
            <a:t>BAL</a:t>
          </a:r>
          <a:endParaRPr lang="es-PE" sz="4800" b="1" dirty="0">
            <a:effectLst>
              <a:outerShdw blurRad="38100" dist="38100" dir="2700000" algn="tl">
                <a:srgbClr val="000000">
                  <a:alpha val="43137"/>
                </a:srgbClr>
              </a:outerShdw>
            </a:effectLst>
          </a:endParaRPr>
        </a:p>
      </dgm:t>
    </dgm:pt>
    <dgm:pt modelId="{A97FE577-0B2D-4125-B0B3-0CFC79F7CACA}" type="parTrans" cxnId="{995674CD-FBAA-4A11-AF8F-2FF2FECFB3E6}">
      <dgm:prSet/>
      <dgm:spPr/>
      <dgm:t>
        <a:bodyPr/>
        <a:lstStyle/>
        <a:p>
          <a:endParaRPr lang="es-PE" sz="2000">
            <a:effectLst>
              <a:outerShdw blurRad="38100" dist="38100" dir="2700000" algn="tl">
                <a:srgbClr val="000000">
                  <a:alpha val="43137"/>
                </a:srgbClr>
              </a:outerShdw>
            </a:effectLst>
          </a:endParaRPr>
        </a:p>
      </dgm:t>
    </dgm:pt>
    <dgm:pt modelId="{6E49E749-BAFF-4965-882F-069426D05AF5}" type="sibTrans" cxnId="{995674CD-FBAA-4A11-AF8F-2FF2FECFB3E6}">
      <dgm:prSet/>
      <dgm:spPr/>
      <dgm:t>
        <a:bodyPr/>
        <a:lstStyle/>
        <a:p>
          <a:endParaRPr lang="es-PE" sz="2000">
            <a:effectLst>
              <a:outerShdw blurRad="38100" dist="38100" dir="2700000" algn="tl">
                <a:srgbClr val="000000">
                  <a:alpha val="43137"/>
                </a:srgbClr>
              </a:outerShdw>
            </a:effectLst>
          </a:endParaRPr>
        </a:p>
      </dgm:t>
    </dgm:pt>
    <dgm:pt modelId="{2035316F-6433-49DF-8C7A-C27382F5C132}">
      <dgm:prSet phldrT="[Texto]" custT="1"/>
      <dgm:spPr>
        <a:solidFill>
          <a:srgbClr val="C00000"/>
        </a:solidFill>
        <a:effectLst>
          <a:outerShdw blurRad="40000" dist="23000" dir="5400000" sx="132000" sy="132000" rotWithShape="0">
            <a:srgbClr val="000000">
              <a:alpha val="35000"/>
            </a:srgbClr>
          </a:outerShdw>
        </a:effectLst>
      </dgm:spPr>
      <dgm:t>
        <a:bodyPr/>
        <a:lstStyle/>
        <a:p>
          <a:r>
            <a:rPr lang="es-PE" sz="2400" dirty="0" smtClean="0">
              <a:effectLst>
                <a:outerShdw blurRad="38100" dist="38100" dir="2700000" algn="tl">
                  <a:srgbClr val="000000">
                    <a:alpha val="43137"/>
                  </a:srgbClr>
                </a:outerShdw>
              </a:effectLst>
            </a:rPr>
            <a:t>Estudio Celular</a:t>
          </a:r>
          <a:endParaRPr lang="es-PE" sz="2400" dirty="0">
            <a:effectLst>
              <a:outerShdw blurRad="38100" dist="38100" dir="2700000" algn="tl">
                <a:srgbClr val="000000">
                  <a:alpha val="43137"/>
                </a:srgbClr>
              </a:outerShdw>
            </a:effectLst>
          </a:endParaRPr>
        </a:p>
      </dgm:t>
    </dgm:pt>
    <dgm:pt modelId="{C38B357F-4FEF-4FF4-8AF0-4E7A622003E0}" type="parTrans" cxnId="{66AAEEBE-2BAB-4AD0-84BB-195102C9787A}">
      <dgm:prSet/>
      <dgm:spPr>
        <a:ln>
          <a:solidFill>
            <a:srgbClr val="0070C0"/>
          </a:solidFill>
        </a:ln>
      </dgm:spPr>
      <dgm:t>
        <a:bodyPr/>
        <a:lstStyle/>
        <a:p>
          <a:endParaRPr lang="es-PE" sz="2000">
            <a:effectLst>
              <a:outerShdw blurRad="38100" dist="38100" dir="2700000" algn="tl">
                <a:srgbClr val="000000">
                  <a:alpha val="43137"/>
                </a:srgbClr>
              </a:outerShdw>
            </a:effectLst>
          </a:endParaRPr>
        </a:p>
      </dgm:t>
    </dgm:pt>
    <dgm:pt modelId="{DCA7EC22-B1AD-4978-9555-DE2214CDAEAA}" type="sibTrans" cxnId="{66AAEEBE-2BAB-4AD0-84BB-195102C9787A}">
      <dgm:prSet/>
      <dgm:spPr/>
      <dgm:t>
        <a:bodyPr/>
        <a:lstStyle/>
        <a:p>
          <a:endParaRPr lang="es-PE" sz="2000">
            <a:effectLst>
              <a:outerShdw blurRad="38100" dist="38100" dir="2700000" algn="tl">
                <a:srgbClr val="000000">
                  <a:alpha val="43137"/>
                </a:srgbClr>
              </a:outerShdw>
            </a:effectLst>
          </a:endParaRPr>
        </a:p>
      </dgm:t>
    </dgm:pt>
    <dgm:pt modelId="{1D2BBFBE-1C2C-4BFE-A8B9-0B451FD2667F}">
      <dgm:prSet phldrT="[Texto]" custT="1"/>
      <dgm:spPr>
        <a:solidFill>
          <a:srgbClr val="C00000"/>
        </a:solidFill>
        <a:effectLst>
          <a:outerShdw blurRad="40000" dist="23000" dir="5400000" sx="132000" sy="132000" rotWithShape="0">
            <a:srgbClr val="000000">
              <a:alpha val="35000"/>
            </a:srgbClr>
          </a:outerShdw>
        </a:effectLst>
      </dgm:spPr>
      <dgm:t>
        <a:bodyPr/>
        <a:lstStyle/>
        <a:p>
          <a:r>
            <a:rPr lang="es-PE" sz="2400" dirty="0" smtClean="0">
              <a:effectLst>
                <a:outerShdw blurRad="38100" dist="38100" dir="2700000" algn="tl">
                  <a:srgbClr val="000000">
                    <a:alpha val="43137"/>
                  </a:srgbClr>
                </a:outerShdw>
              </a:effectLst>
            </a:rPr>
            <a:t>Sustancias Químicas en Solución</a:t>
          </a:r>
          <a:endParaRPr lang="es-PE" sz="2400" dirty="0">
            <a:effectLst>
              <a:outerShdw blurRad="38100" dist="38100" dir="2700000" algn="tl">
                <a:srgbClr val="000000">
                  <a:alpha val="43137"/>
                </a:srgbClr>
              </a:outerShdw>
            </a:effectLst>
          </a:endParaRPr>
        </a:p>
      </dgm:t>
    </dgm:pt>
    <dgm:pt modelId="{AC717D77-8E65-4950-A8A7-53ECFB199A8C}" type="parTrans" cxnId="{D3E04C5A-BF57-4BEA-A431-FD9089C77958}">
      <dgm:prSet/>
      <dgm:spPr>
        <a:ln>
          <a:solidFill>
            <a:srgbClr val="0070C0"/>
          </a:solidFill>
        </a:ln>
      </dgm:spPr>
      <dgm:t>
        <a:bodyPr/>
        <a:lstStyle/>
        <a:p>
          <a:endParaRPr lang="es-PE" sz="2000">
            <a:effectLst>
              <a:outerShdw blurRad="38100" dist="38100" dir="2700000" algn="tl">
                <a:srgbClr val="000000">
                  <a:alpha val="43137"/>
                </a:srgbClr>
              </a:outerShdw>
            </a:effectLst>
          </a:endParaRPr>
        </a:p>
      </dgm:t>
    </dgm:pt>
    <dgm:pt modelId="{1E78C8F6-367F-42AC-9B00-D4770E939BE9}" type="sibTrans" cxnId="{D3E04C5A-BF57-4BEA-A431-FD9089C77958}">
      <dgm:prSet/>
      <dgm:spPr/>
      <dgm:t>
        <a:bodyPr/>
        <a:lstStyle/>
        <a:p>
          <a:endParaRPr lang="es-PE" sz="2000">
            <a:effectLst>
              <a:outerShdw blurRad="38100" dist="38100" dir="2700000" algn="tl">
                <a:srgbClr val="000000">
                  <a:alpha val="43137"/>
                </a:srgbClr>
              </a:outerShdw>
            </a:effectLst>
          </a:endParaRPr>
        </a:p>
      </dgm:t>
    </dgm:pt>
    <dgm:pt modelId="{695AF263-F062-4E24-94D0-A828551C73CD}">
      <dgm:prSet phldrT="[Texto]" custT="1"/>
      <dgm:spPr>
        <a:solidFill>
          <a:srgbClr val="C00000"/>
        </a:solidFill>
        <a:effectLst>
          <a:outerShdw blurRad="40000" dist="23000" dir="5400000" sx="132000" sy="132000" rotWithShape="0">
            <a:srgbClr val="000000">
              <a:alpha val="35000"/>
            </a:srgbClr>
          </a:outerShdw>
        </a:effectLst>
      </dgm:spPr>
      <dgm:t>
        <a:bodyPr/>
        <a:lstStyle/>
        <a:p>
          <a:r>
            <a:rPr lang="es-PE" sz="2400" dirty="0" smtClean="0">
              <a:effectLst>
                <a:outerShdw blurRad="38100" dist="38100" dir="2700000" algn="tl">
                  <a:srgbClr val="000000">
                    <a:alpha val="43137"/>
                  </a:srgbClr>
                </a:outerShdw>
              </a:effectLst>
            </a:rPr>
            <a:t>Partículas Minerales</a:t>
          </a:r>
          <a:endParaRPr lang="es-PE" sz="2400" dirty="0">
            <a:effectLst>
              <a:outerShdw blurRad="38100" dist="38100" dir="2700000" algn="tl">
                <a:srgbClr val="000000">
                  <a:alpha val="43137"/>
                </a:srgbClr>
              </a:outerShdw>
            </a:effectLst>
          </a:endParaRPr>
        </a:p>
      </dgm:t>
    </dgm:pt>
    <dgm:pt modelId="{E881419E-9C21-4BB7-91FE-3FD11AC16EBF}" type="parTrans" cxnId="{8FD1B4C6-F774-46EC-8959-92541BA1B453}">
      <dgm:prSet/>
      <dgm:spPr>
        <a:ln>
          <a:solidFill>
            <a:srgbClr val="0070C0"/>
          </a:solidFill>
        </a:ln>
      </dgm:spPr>
      <dgm:t>
        <a:bodyPr/>
        <a:lstStyle/>
        <a:p>
          <a:endParaRPr lang="es-PE" sz="2000">
            <a:effectLst>
              <a:outerShdw blurRad="38100" dist="38100" dir="2700000" algn="tl">
                <a:srgbClr val="000000">
                  <a:alpha val="43137"/>
                </a:srgbClr>
              </a:outerShdw>
            </a:effectLst>
          </a:endParaRPr>
        </a:p>
      </dgm:t>
    </dgm:pt>
    <dgm:pt modelId="{F03057FD-787B-413F-B769-B39A58DD80DD}" type="sibTrans" cxnId="{8FD1B4C6-F774-46EC-8959-92541BA1B453}">
      <dgm:prSet/>
      <dgm:spPr/>
      <dgm:t>
        <a:bodyPr/>
        <a:lstStyle/>
        <a:p>
          <a:endParaRPr lang="es-PE" sz="2000">
            <a:effectLst>
              <a:outerShdw blurRad="38100" dist="38100" dir="2700000" algn="tl">
                <a:srgbClr val="000000">
                  <a:alpha val="43137"/>
                </a:srgbClr>
              </a:outerShdw>
            </a:effectLst>
          </a:endParaRPr>
        </a:p>
      </dgm:t>
    </dgm:pt>
    <dgm:pt modelId="{9D01F094-92EE-4AEE-B26E-DB9FC5BB6156}">
      <dgm:prSet phldrT="[Texto]" custT="1"/>
      <dgm:spPr>
        <a:solidFill>
          <a:srgbClr val="C00000"/>
        </a:solidFill>
        <a:effectLst>
          <a:outerShdw blurRad="40000" dist="23000" dir="5400000" sx="132000" sy="132000" rotWithShape="0">
            <a:srgbClr val="000000">
              <a:alpha val="35000"/>
            </a:srgbClr>
          </a:outerShdw>
        </a:effectLst>
      </dgm:spPr>
      <dgm:t>
        <a:bodyPr/>
        <a:lstStyle/>
        <a:p>
          <a:r>
            <a:rPr lang="es-PE" sz="2400" dirty="0" smtClean="0">
              <a:effectLst>
                <a:outerShdw blurRad="38100" dist="38100" dir="2700000" algn="tl">
                  <a:srgbClr val="000000">
                    <a:alpha val="43137"/>
                  </a:srgbClr>
                </a:outerShdw>
              </a:effectLst>
            </a:rPr>
            <a:t>Estudio de Micro-organismos</a:t>
          </a:r>
          <a:endParaRPr lang="es-PE" sz="2400" dirty="0">
            <a:effectLst>
              <a:outerShdw blurRad="38100" dist="38100" dir="2700000" algn="tl">
                <a:srgbClr val="000000">
                  <a:alpha val="43137"/>
                </a:srgbClr>
              </a:outerShdw>
            </a:effectLst>
          </a:endParaRPr>
        </a:p>
      </dgm:t>
    </dgm:pt>
    <dgm:pt modelId="{D7FBAE12-ED93-4975-94F6-F69C4635B24D}" type="parTrans" cxnId="{99B5CDB9-FCB6-4660-8D22-CA8D731E5193}">
      <dgm:prSet/>
      <dgm:spPr/>
      <dgm:t>
        <a:bodyPr/>
        <a:lstStyle/>
        <a:p>
          <a:endParaRPr lang="es-PE" sz="2000">
            <a:effectLst>
              <a:outerShdw blurRad="38100" dist="38100" dir="2700000" algn="tl">
                <a:srgbClr val="000000">
                  <a:alpha val="43137"/>
                </a:srgbClr>
              </a:outerShdw>
            </a:effectLst>
          </a:endParaRPr>
        </a:p>
      </dgm:t>
    </dgm:pt>
    <dgm:pt modelId="{1DDF1837-C73E-464A-BE51-82014F9A9612}" type="sibTrans" cxnId="{99B5CDB9-FCB6-4660-8D22-CA8D731E5193}">
      <dgm:prSet/>
      <dgm:spPr/>
      <dgm:t>
        <a:bodyPr/>
        <a:lstStyle/>
        <a:p>
          <a:endParaRPr lang="es-PE" sz="2000">
            <a:effectLst>
              <a:outerShdw blurRad="38100" dist="38100" dir="2700000" algn="tl">
                <a:srgbClr val="000000">
                  <a:alpha val="43137"/>
                </a:srgbClr>
              </a:outerShdw>
            </a:effectLst>
          </a:endParaRPr>
        </a:p>
      </dgm:t>
    </dgm:pt>
    <dgm:pt modelId="{1AB085EA-98A9-440A-ADA1-35C2664FED87}" type="pres">
      <dgm:prSet presAssocID="{BB3F7901-8C66-437A-A29B-EC5984BCD698}" presName="hierChild1" presStyleCnt="0">
        <dgm:presLayoutVars>
          <dgm:orgChart val="1"/>
          <dgm:chPref val="1"/>
          <dgm:dir/>
          <dgm:animOne val="branch"/>
          <dgm:animLvl val="lvl"/>
          <dgm:resizeHandles/>
        </dgm:presLayoutVars>
      </dgm:prSet>
      <dgm:spPr/>
      <dgm:t>
        <a:bodyPr/>
        <a:lstStyle/>
        <a:p>
          <a:endParaRPr lang="es-PE"/>
        </a:p>
      </dgm:t>
    </dgm:pt>
    <dgm:pt modelId="{01A8BE0D-ECBA-40F8-BAEF-9BDBCDF617A7}" type="pres">
      <dgm:prSet presAssocID="{239094D8-F751-4E79-83C5-E0320A656707}" presName="hierRoot1" presStyleCnt="0">
        <dgm:presLayoutVars>
          <dgm:hierBranch val="init"/>
        </dgm:presLayoutVars>
      </dgm:prSet>
      <dgm:spPr/>
    </dgm:pt>
    <dgm:pt modelId="{2861E7EB-8D3B-4154-BABA-D07BA3D8C4ED}" type="pres">
      <dgm:prSet presAssocID="{239094D8-F751-4E79-83C5-E0320A656707}" presName="rootComposite1" presStyleCnt="0"/>
      <dgm:spPr/>
    </dgm:pt>
    <dgm:pt modelId="{F27D6547-8EBB-4A67-9BAD-F72FC5F3E7B9}" type="pres">
      <dgm:prSet presAssocID="{239094D8-F751-4E79-83C5-E0320A656707}" presName="rootText1" presStyleLbl="node0" presStyleIdx="0" presStyleCnt="1" custScaleX="168978" custScaleY="116741">
        <dgm:presLayoutVars>
          <dgm:chPref val="3"/>
        </dgm:presLayoutVars>
      </dgm:prSet>
      <dgm:spPr/>
      <dgm:t>
        <a:bodyPr/>
        <a:lstStyle/>
        <a:p>
          <a:endParaRPr lang="es-PE"/>
        </a:p>
      </dgm:t>
    </dgm:pt>
    <dgm:pt modelId="{421E475C-A1AC-4757-B3AE-F99C7BDA6029}" type="pres">
      <dgm:prSet presAssocID="{239094D8-F751-4E79-83C5-E0320A656707}" presName="rootConnector1" presStyleLbl="node1" presStyleIdx="0" presStyleCnt="0"/>
      <dgm:spPr/>
      <dgm:t>
        <a:bodyPr/>
        <a:lstStyle/>
        <a:p>
          <a:endParaRPr lang="es-PE"/>
        </a:p>
      </dgm:t>
    </dgm:pt>
    <dgm:pt modelId="{16D78852-42AD-454E-8A33-CBD118CAF4E4}" type="pres">
      <dgm:prSet presAssocID="{239094D8-F751-4E79-83C5-E0320A656707}" presName="hierChild2" presStyleCnt="0"/>
      <dgm:spPr/>
    </dgm:pt>
    <dgm:pt modelId="{F1C568E3-7304-45EB-8A9E-B7466BDB3EC6}" type="pres">
      <dgm:prSet presAssocID="{C38B357F-4FEF-4FF4-8AF0-4E7A622003E0}" presName="Name37" presStyleLbl="parChTrans1D2" presStyleIdx="0" presStyleCnt="4"/>
      <dgm:spPr/>
      <dgm:t>
        <a:bodyPr/>
        <a:lstStyle/>
        <a:p>
          <a:endParaRPr lang="es-PE"/>
        </a:p>
      </dgm:t>
    </dgm:pt>
    <dgm:pt modelId="{A5060D55-F2BC-4052-B3FA-A867F4C1B5DD}" type="pres">
      <dgm:prSet presAssocID="{2035316F-6433-49DF-8C7A-C27382F5C132}" presName="hierRoot2" presStyleCnt="0">
        <dgm:presLayoutVars>
          <dgm:hierBranch val="init"/>
        </dgm:presLayoutVars>
      </dgm:prSet>
      <dgm:spPr/>
    </dgm:pt>
    <dgm:pt modelId="{1323011D-F56F-496E-88C5-967F4D6E99BF}" type="pres">
      <dgm:prSet presAssocID="{2035316F-6433-49DF-8C7A-C27382F5C132}" presName="rootComposite" presStyleCnt="0"/>
      <dgm:spPr/>
    </dgm:pt>
    <dgm:pt modelId="{AD1616E1-8CEC-47A1-9724-314A9F77A5AD}" type="pres">
      <dgm:prSet presAssocID="{2035316F-6433-49DF-8C7A-C27382F5C132}" presName="rootText" presStyleLbl="node2" presStyleIdx="0" presStyleCnt="4" custScaleY="162519">
        <dgm:presLayoutVars>
          <dgm:chPref val="3"/>
        </dgm:presLayoutVars>
      </dgm:prSet>
      <dgm:spPr/>
      <dgm:t>
        <a:bodyPr/>
        <a:lstStyle/>
        <a:p>
          <a:endParaRPr lang="es-PE"/>
        </a:p>
      </dgm:t>
    </dgm:pt>
    <dgm:pt modelId="{BB3CE62D-115F-4E8A-959B-401EE6FDA0B5}" type="pres">
      <dgm:prSet presAssocID="{2035316F-6433-49DF-8C7A-C27382F5C132}" presName="rootConnector" presStyleLbl="node2" presStyleIdx="0" presStyleCnt="4"/>
      <dgm:spPr/>
      <dgm:t>
        <a:bodyPr/>
        <a:lstStyle/>
        <a:p>
          <a:endParaRPr lang="es-PE"/>
        </a:p>
      </dgm:t>
    </dgm:pt>
    <dgm:pt modelId="{B6409F49-0118-427F-8623-349835C801B6}" type="pres">
      <dgm:prSet presAssocID="{2035316F-6433-49DF-8C7A-C27382F5C132}" presName="hierChild4" presStyleCnt="0"/>
      <dgm:spPr/>
    </dgm:pt>
    <dgm:pt modelId="{0C608254-B8A8-4F4C-A3B5-68E3ACD0A06E}" type="pres">
      <dgm:prSet presAssocID="{2035316F-6433-49DF-8C7A-C27382F5C132}" presName="hierChild5" presStyleCnt="0"/>
      <dgm:spPr/>
    </dgm:pt>
    <dgm:pt modelId="{84BC7136-0C3B-4517-BC9F-23B6B000B70F}" type="pres">
      <dgm:prSet presAssocID="{D7FBAE12-ED93-4975-94F6-F69C4635B24D}" presName="Name37" presStyleLbl="parChTrans1D2" presStyleIdx="1" presStyleCnt="4"/>
      <dgm:spPr/>
      <dgm:t>
        <a:bodyPr/>
        <a:lstStyle/>
        <a:p>
          <a:endParaRPr lang="es-PE"/>
        </a:p>
      </dgm:t>
    </dgm:pt>
    <dgm:pt modelId="{7F9A3911-A192-45A5-9AC6-ADA17829A374}" type="pres">
      <dgm:prSet presAssocID="{9D01F094-92EE-4AEE-B26E-DB9FC5BB6156}" presName="hierRoot2" presStyleCnt="0">
        <dgm:presLayoutVars>
          <dgm:hierBranch val="init"/>
        </dgm:presLayoutVars>
      </dgm:prSet>
      <dgm:spPr/>
    </dgm:pt>
    <dgm:pt modelId="{E1682660-3642-447C-81E3-D472B3CFA50B}" type="pres">
      <dgm:prSet presAssocID="{9D01F094-92EE-4AEE-B26E-DB9FC5BB6156}" presName="rootComposite" presStyleCnt="0"/>
      <dgm:spPr/>
    </dgm:pt>
    <dgm:pt modelId="{83158CE6-24A9-4745-8858-4D16D530A70C}" type="pres">
      <dgm:prSet presAssocID="{9D01F094-92EE-4AEE-B26E-DB9FC5BB6156}" presName="rootText" presStyleLbl="node2" presStyleIdx="1" presStyleCnt="4" custScaleY="162519">
        <dgm:presLayoutVars>
          <dgm:chPref val="3"/>
        </dgm:presLayoutVars>
      </dgm:prSet>
      <dgm:spPr/>
      <dgm:t>
        <a:bodyPr/>
        <a:lstStyle/>
        <a:p>
          <a:endParaRPr lang="es-PE"/>
        </a:p>
      </dgm:t>
    </dgm:pt>
    <dgm:pt modelId="{130CEEB4-7687-4402-8DEE-58C884F9FEB9}" type="pres">
      <dgm:prSet presAssocID="{9D01F094-92EE-4AEE-B26E-DB9FC5BB6156}" presName="rootConnector" presStyleLbl="node2" presStyleIdx="1" presStyleCnt="4"/>
      <dgm:spPr/>
      <dgm:t>
        <a:bodyPr/>
        <a:lstStyle/>
        <a:p>
          <a:endParaRPr lang="es-PE"/>
        </a:p>
      </dgm:t>
    </dgm:pt>
    <dgm:pt modelId="{42396887-C4EA-4A81-A85A-C8CC650E060A}" type="pres">
      <dgm:prSet presAssocID="{9D01F094-92EE-4AEE-B26E-DB9FC5BB6156}" presName="hierChild4" presStyleCnt="0"/>
      <dgm:spPr/>
    </dgm:pt>
    <dgm:pt modelId="{0C5D2ABC-0D28-409F-96C0-D6DFF8906F85}" type="pres">
      <dgm:prSet presAssocID="{9D01F094-92EE-4AEE-B26E-DB9FC5BB6156}" presName="hierChild5" presStyleCnt="0"/>
      <dgm:spPr/>
    </dgm:pt>
    <dgm:pt modelId="{BB718FB6-E27F-46D0-A771-77F795F97BC0}" type="pres">
      <dgm:prSet presAssocID="{AC717D77-8E65-4950-A8A7-53ECFB199A8C}" presName="Name37" presStyleLbl="parChTrans1D2" presStyleIdx="2" presStyleCnt="4"/>
      <dgm:spPr/>
      <dgm:t>
        <a:bodyPr/>
        <a:lstStyle/>
        <a:p>
          <a:endParaRPr lang="es-PE"/>
        </a:p>
      </dgm:t>
    </dgm:pt>
    <dgm:pt modelId="{32A4109A-CA09-4CC8-AB16-764E8F59EA22}" type="pres">
      <dgm:prSet presAssocID="{1D2BBFBE-1C2C-4BFE-A8B9-0B451FD2667F}" presName="hierRoot2" presStyleCnt="0">
        <dgm:presLayoutVars>
          <dgm:hierBranch val="init"/>
        </dgm:presLayoutVars>
      </dgm:prSet>
      <dgm:spPr/>
    </dgm:pt>
    <dgm:pt modelId="{2A9DB5E2-4175-4C4C-A3BB-D85973EAACE1}" type="pres">
      <dgm:prSet presAssocID="{1D2BBFBE-1C2C-4BFE-A8B9-0B451FD2667F}" presName="rootComposite" presStyleCnt="0"/>
      <dgm:spPr/>
    </dgm:pt>
    <dgm:pt modelId="{702FE41C-BF16-4A30-953F-36A96D73551C}" type="pres">
      <dgm:prSet presAssocID="{1D2BBFBE-1C2C-4BFE-A8B9-0B451FD2667F}" presName="rootText" presStyleLbl="node2" presStyleIdx="2" presStyleCnt="4" custScaleY="164373">
        <dgm:presLayoutVars>
          <dgm:chPref val="3"/>
        </dgm:presLayoutVars>
      </dgm:prSet>
      <dgm:spPr/>
      <dgm:t>
        <a:bodyPr/>
        <a:lstStyle/>
        <a:p>
          <a:endParaRPr lang="es-PE"/>
        </a:p>
      </dgm:t>
    </dgm:pt>
    <dgm:pt modelId="{4D91BAB0-237B-40A5-B7D2-E02C2CEA182D}" type="pres">
      <dgm:prSet presAssocID="{1D2BBFBE-1C2C-4BFE-A8B9-0B451FD2667F}" presName="rootConnector" presStyleLbl="node2" presStyleIdx="2" presStyleCnt="4"/>
      <dgm:spPr/>
      <dgm:t>
        <a:bodyPr/>
        <a:lstStyle/>
        <a:p>
          <a:endParaRPr lang="es-PE"/>
        </a:p>
      </dgm:t>
    </dgm:pt>
    <dgm:pt modelId="{7668AF6C-2B5B-4928-A4DA-B9EA74ABF766}" type="pres">
      <dgm:prSet presAssocID="{1D2BBFBE-1C2C-4BFE-A8B9-0B451FD2667F}" presName="hierChild4" presStyleCnt="0"/>
      <dgm:spPr/>
    </dgm:pt>
    <dgm:pt modelId="{72550A1C-419B-4BEB-96D5-030B8FE37F5B}" type="pres">
      <dgm:prSet presAssocID="{1D2BBFBE-1C2C-4BFE-A8B9-0B451FD2667F}" presName="hierChild5" presStyleCnt="0"/>
      <dgm:spPr/>
    </dgm:pt>
    <dgm:pt modelId="{1DDECF39-02AB-4B7E-AB76-394EB005F16C}" type="pres">
      <dgm:prSet presAssocID="{E881419E-9C21-4BB7-91FE-3FD11AC16EBF}" presName="Name37" presStyleLbl="parChTrans1D2" presStyleIdx="3" presStyleCnt="4"/>
      <dgm:spPr/>
      <dgm:t>
        <a:bodyPr/>
        <a:lstStyle/>
        <a:p>
          <a:endParaRPr lang="es-PE"/>
        </a:p>
      </dgm:t>
    </dgm:pt>
    <dgm:pt modelId="{34D5D2AC-0409-4013-A2FC-94F6FBC6A38E}" type="pres">
      <dgm:prSet presAssocID="{695AF263-F062-4E24-94D0-A828551C73CD}" presName="hierRoot2" presStyleCnt="0">
        <dgm:presLayoutVars>
          <dgm:hierBranch val="init"/>
        </dgm:presLayoutVars>
      </dgm:prSet>
      <dgm:spPr/>
    </dgm:pt>
    <dgm:pt modelId="{18519A07-5207-4783-A9E3-439283D13DA0}" type="pres">
      <dgm:prSet presAssocID="{695AF263-F062-4E24-94D0-A828551C73CD}" presName="rootComposite" presStyleCnt="0"/>
      <dgm:spPr/>
    </dgm:pt>
    <dgm:pt modelId="{5592D7C8-AC49-453E-BCDB-C3C7C8B0F0F6}" type="pres">
      <dgm:prSet presAssocID="{695AF263-F062-4E24-94D0-A828551C73CD}" presName="rootText" presStyleLbl="node2" presStyleIdx="3" presStyleCnt="4" custScaleY="164373">
        <dgm:presLayoutVars>
          <dgm:chPref val="3"/>
        </dgm:presLayoutVars>
      </dgm:prSet>
      <dgm:spPr/>
      <dgm:t>
        <a:bodyPr/>
        <a:lstStyle/>
        <a:p>
          <a:endParaRPr lang="es-PE"/>
        </a:p>
      </dgm:t>
    </dgm:pt>
    <dgm:pt modelId="{EF1E67C5-1375-4A1F-A9EF-866429101C88}" type="pres">
      <dgm:prSet presAssocID="{695AF263-F062-4E24-94D0-A828551C73CD}" presName="rootConnector" presStyleLbl="node2" presStyleIdx="3" presStyleCnt="4"/>
      <dgm:spPr/>
      <dgm:t>
        <a:bodyPr/>
        <a:lstStyle/>
        <a:p>
          <a:endParaRPr lang="es-PE"/>
        </a:p>
      </dgm:t>
    </dgm:pt>
    <dgm:pt modelId="{38FAC1D0-88DA-47F5-8AEE-E1320AAE970E}" type="pres">
      <dgm:prSet presAssocID="{695AF263-F062-4E24-94D0-A828551C73CD}" presName="hierChild4" presStyleCnt="0"/>
      <dgm:spPr/>
    </dgm:pt>
    <dgm:pt modelId="{8C920A31-89A8-4815-93E1-C3B41BC70367}" type="pres">
      <dgm:prSet presAssocID="{695AF263-F062-4E24-94D0-A828551C73CD}" presName="hierChild5" presStyleCnt="0"/>
      <dgm:spPr/>
    </dgm:pt>
    <dgm:pt modelId="{7F89EF22-8684-4CE2-B3A9-74818EB23F10}" type="pres">
      <dgm:prSet presAssocID="{239094D8-F751-4E79-83C5-E0320A656707}" presName="hierChild3" presStyleCnt="0"/>
      <dgm:spPr/>
    </dgm:pt>
  </dgm:ptLst>
  <dgm:cxnLst>
    <dgm:cxn modelId="{AE1A5251-94DD-43EA-9DE3-A1E4F6B8D5C4}" type="presOf" srcId="{C38B357F-4FEF-4FF4-8AF0-4E7A622003E0}" destId="{F1C568E3-7304-45EB-8A9E-B7466BDB3EC6}" srcOrd="0" destOrd="0" presId="urn:microsoft.com/office/officeart/2005/8/layout/orgChart1"/>
    <dgm:cxn modelId="{B2F81E48-59BA-4F44-8BAA-2989394FF37E}" type="presOf" srcId="{695AF263-F062-4E24-94D0-A828551C73CD}" destId="{EF1E67C5-1375-4A1F-A9EF-866429101C88}" srcOrd="1" destOrd="0" presId="urn:microsoft.com/office/officeart/2005/8/layout/orgChart1"/>
    <dgm:cxn modelId="{69FA1781-2949-4CB5-897B-BDAB6C14A8D4}" type="presOf" srcId="{2035316F-6433-49DF-8C7A-C27382F5C132}" destId="{AD1616E1-8CEC-47A1-9724-314A9F77A5AD}" srcOrd="0" destOrd="0" presId="urn:microsoft.com/office/officeart/2005/8/layout/orgChart1"/>
    <dgm:cxn modelId="{D3E04C5A-BF57-4BEA-A431-FD9089C77958}" srcId="{239094D8-F751-4E79-83C5-E0320A656707}" destId="{1D2BBFBE-1C2C-4BFE-A8B9-0B451FD2667F}" srcOrd="2" destOrd="0" parTransId="{AC717D77-8E65-4950-A8A7-53ECFB199A8C}" sibTransId="{1E78C8F6-367F-42AC-9B00-D4770E939BE9}"/>
    <dgm:cxn modelId="{6D98CED2-67B5-4DD6-8488-CB17FEAAA523}" type="presOf" srcId="{1D2BBFBE-1C2C-4BFE-A8B9-0B451FD2667F}" destId="{702FE41C-BF16-4A30-953F-36A96D73551C}" srcOrd="0" destOrd="0" presId="urn:microsoft.com/office/officeart/2005/8/layout/orgChart1"/>
    <dgm:cxn modelId="{F1B1B059-1845-4683-AD20-C1286F7E2C7E}" type="presOf" srcId="{695AF263-F062-4E24-94D0-A828551C73CD}" destId="{5592D7C8-AC49-453E-BCDB-C3C7C8B0F0F6}" srcOrd="0" destOrd="0" presId="urn:microsoft.com/office/officeart/2005/8/layout/orgChart1"/>
    <dgm:cxn modelId="{88465FBA-55D5-401F-989D-B2327CC65A5B}" type="presOf" srcId="{239094D8-F751-4E79-83C5-E0320A656707}" destId="{421E475C-A1AC-4757-B3AE-F99C7BDA6029}" srcOrd="1" destOrd="0" presId="urn:microsoft.com/office/officeart/2005/8/layout/orgChart1"/>
    <dgm:cxn modelId="{10F31055-C38D-4732-8FC3-5E5FF54E848C}" type="presOf" srcId="{239094D8-F751-4E79-83C5-E0320A656707}" destId="{F27D6547-8EBB-4A67-9BAD-F72FC5F3E7B9}" srcOrd="0" destOrd="0" presId="urn:microsoft.com/office/officeart/2005/8/layout/orgChart1"/>
    <dgm:cxn modelId="{D4959CA3-6F28-43F6-92E4-F4E12D8ADCC7}" type="presOf" srcId="{1D2BBFBE-1C2C-4BFE-A8B9-0B451FD2667F}" destId="{4D91BAB0-237B-40A5-B7D2-E02C2CEA182D}" srcOrd="1" destOrd="0" presId="urn:microsoft.com/office/officeart/2005/8/layout/orgChart1"/>
    <dgm:cxn modelId="{5BFBA020-3935-4F5E-BCE9-8FA51AB06359}" type="presOf" srcId="{BB3F7901-8C66-437A-A29B-EC5984BCD698}" destId="{1AB085EA-98A9-440A-ADA1-35C2664FED87}" srcOrd="0" destOrd="0" presId="urn:microsoft.com/office/officeart/2005/8/layout/orgChart1"/>
    <dgm:cxn modelId="{66AAEEBE-2BAB-4AD0-84BB-195102C9787A}" srcId="{239094D8-F751-4E79-83C5-E0320A656707}" destId="{2035316F-6433-49DF-8C7A-C27382F5C132}" srcOrd="0" destOrd="0" parTransId="{C38B357F-4FEF-4FF4-8AF0-4E7A622003E0}" sibTransId="{DCA7EC22-B1AD-4978-9555-DE2214CDAEAA}"/>
    <dgm:cxn modelId="{99B5CDB9-FCB6-4660-8D22-CA8D731E5193}" srcId="{239094D8-F751-4E79-83C5-E0320A656707}" destId="{9D01F094-92EE-4AEE-B26E-DB9FC5BB6156}" srcOrd="1" destOrd="0" parTransId="{D7FBAE12-ED93-4975-94F6-F69C4635B24D}" sibTransId="{1DDF1837-C73E-464A-BE51-82014F9A9612}"/>
    <dgm:cxn modelId="{5AE3B109-C0F0-4CC1-B73A-178B7F2D259D}" type="presOf" srcId="{2035316F-6433-49DF-8C7A-C27382F5C132}" destId="{BB3CE62D-115F-4E8A-959B-401EE6FDA0B5}" srcOrd="1" destOrd="0" presId="urn:microsoft.com/office/officeart/2005/8/layout/orgChart1"/>
    <dgm:cxn modelId="{8FD1B4C6-F774-46EC-8959-92541BA1B453}" srcId="{239094D8-F751-4E79-83C5-E0320A656707}" destId="{695AF263-F062-4E24-94D0-A828551C73CD}" srcOrd="3" destOrd="0" parTransId="{E881419E-9C21-4BB7-91FE-3FD11AC16EBF}" sibTransId="{F03057FD-787B-413F-B769-B39A58DD80DD}"/>
    <dgm:cxn modelId="{1A804053-C1D4-4C48-9321-1C4CFA216E1D}" type="presOf" srcId="{D7FBAE12-ED93-4975-94F6-F69C4635B24D}" destId="{84BC7136-0C3B-4517-BC9F-23B6B000B70F}" srcOrd="0" destOrd="0" presId="urn:microsoft.com/office/officeart/2005/8/layout/orgChart1"/>
    <dgm:cxn modelId="{5D7D59AC-FF89-45CB-80D8-47B23AF8A71C}" type="presOf" srcId="{9D01F094-92EE-4AEE-B26E-DB9FC5BB6156}" destId="{130CEEB4-7687-4402-8DEE-58C884F9FEB9}" srcOrd="1" destOrd="0" presId="urn:microsoft.com/office/officeart/2005/8/layout/orgChart1"/>
    <dgm:cxn modelId="{09415314-EB67-47BC-B152-9C26AE0CED30}" type="presOf" srcId="{AC717D77-8E65-4950-A8A7-53ECFB199A8C}" destId="{BB718FB6-E27F-46D0-A771-77F795F97BC0}" srcOrd="0" destOrd="0" presId="urn:microsoft.com/office/officeart/2005/8/layout/orgChart1"/>
    <dgm:cxn modelId="{76F15B8C-76BE-4299-B4B2-5D1E40916A5A}" type="presOf" srcId="{9D01F094-92EE-4AEE-B26E-DB9FC5BB6156}" destId="{83158CE6-24A9-4745-8858-4D16D530A70C}" srcOrd="0" destOrd="0" presId="urn:microsoft.com/office/officeart/2005/8/layout/orgChart1"/>
    <dgm:cxn modelId="{995674CD-FBAA-4A11-AF8F-2FF2FECFB3E6}" srcId="{BB3F7901-8C66-437A-A29B-EC5984BCD698}" destId="{239094D8-F751-4E79-83C5-E0320A656707}" srcOrd="0" destOrd="0" parTransId="{A97FE577-0B2D-4125-B0B3-0CFC79F7CACA}" sibTransId="{6E49E749-BAFF-4965-882F-069426D05AF5}"/>
    <dgm:cxn modelId="{C2B84DD0-64F1-4E4F-8F48-7312DCE2E2B6}" type="presOf" srcId="{E881419E-9C21-4BB7-91FE-3FD11AC16EBF}" destId="{1DDECF39-02AB-4B7E-AB76-394EB005F16C}" srcOrd="0" destOrd="0" presId="urn:microsoft.com/office/officeart/2005/8/layout/orgChart1"/>
    <dgm:cxn modelId="{571C214A-AF84-4BBC-9EC1-1A98A613A83A}" type="presParOf" srcId="{1AB085EA-98A9-440A-ADA1-35C2664FED87}" destId="{01A8BE0D-ECBA-40F8-BAEF-9BDBCDF617A7}" srcOrd="0" destOrd="0" presId="urn:microsoft.com/office/officeart/2005/8/layout/orgChart1"/>
    <dgm:cxn modelId="{12FD141B-31B7-4A0B-AB16-75193EFE2E87}" type="presParOf" srcId="{01A8BE0D-ECBA-40F8-BAEF-9BDBCDF617A7}" destId="{2861E7EB-8D3B-4154-BABA-D07BA3D8C4ED}" srcOrd="0" destOrd="0" presId="urn:microsoft.com/office/officeart/2005/8/layout/orgChart1"/>
    <dgm:cxn modelId="{FA6182D1-4CF2-4273-AD8A-B7A8FA41ACD8}" type="presParOf" srcId="{2861E7EB-8D3B-4154-BABA-D07BA3D8C4ED}" destId="{F27D6547-8EBB-4A67-9BAD-F72FC5F3E7B9}" srcOrd="0" destOrd="0" presId="urn:microsoft.com/office/officeart/2005/8/layout/orgChart1"/>
    <dgm:cxn modelId="{3482C340-ADDA-4AE6-99CF-4679B5C838D9}" type="presParOf" srcId="{2861E7EB-8D3B-4154-BABA-D07BA3D8C4ED}" destId="{421E475C-A1AC-4757-B3AE-F99C7BDA6029}" srcOrd="1" destOrd="0" presId="urn:microsoft.com/office/officeart/2005/8/layout/orgChart1"/>
    <dgm:cxn modelId="{11C73E66-16FF-4FD5-9B22-9595C178F7ED}" type="presParOf" srcId="{01A8BE0D-ECBA-40F8-BAEF-9BDBCDF617A7}" destId="{16D78852-42AD-454E-8A33-CBD118CAF4E4}" srcOrd="1" destOrd="0" presId="urn:microsoft.com/office/officeart/2005/8/layout/orgChart1"/>
    <dgm:cxn modelId="{24108A0F-3316-4670-9211-44BD5A645BE1}" type="presParOf" srcId="{16D78852-42AD-454E-8A33-CBD118CAF4E4}" destId="{F1C568E3-7304-45EB-8A9E-B7466BDB3EC6}" srcOrd="0" destOrd="0" presId="urn:microsoft.com/office/officeart/2005/8/layout/orgChart1"/>
    <dgm:cxn modelId="{63F6350F-F71D-4224-875A-1BD64FFD528B}" type="presParOf" srcId="{16D78852-42AD-454E-8A33-CBD118CAF4E4}" destId="{A5060D55-F2BC-4052-B3FA-A867F4C1B5DD}" srcOrd="1" destOrd="0" presId="urn:microsoft.com/office/officeart/2005/8/layout/orgChart1"/>
    <dgm:cxn modelId="{E7A70B45-E3D1-41DC-8EDB-5231E20B0AA1}" type="presParOf" srcId="{A5060D55-F2BC-4052-B3FA-A867F4C1B5DD}" destId="{1323011D-F56F-496E-88C5-967F4D6E99BF}" srcOrd="0" destOrd="0" presId="urn:microsoft.com/office/officeart/2005/8/layout/orgChart1"/>
    <dgm:cxn modelId="{5508DDBE-C371-45FC-A44D-8C76A3BF20AC}" type="presParOf" srcId="{1323011D-F56F-496E-88C5-967F4D6E99BF}" destId="{AD1616E1-8CEC-47A1-9724-314A9F77A5AD}" srcOrd="0" destOrd="0" presId="urn:microsoft.com/office/officeart/2005/8/layout/orgChart1"/>
    <dgm:cxn modelId="{DC2051C2-018F-459D-98F8-B4A8FE86BC8D}" type="presParOf" srcId="{1323011D-F56F-496E-88C5-967F4D6E99BF}" destId="{BB3CE62D-115F-4E8A-959B-401EE6FDA0B5}" srcOrd="1" destOrd="0" presId="urn:microsoft.com/office/officeart/2005/8/layout/orgChart1"/>
    <dgm:cxn modelId="{9CDE2008-141F-4E02-BA97-1AB5F09F3F6A}" type="presParOf" srcId="{A5060D55-F2BC-4052-B3FA-A867F4C1B5DD}" destId="{B6409F49-0118-427F-8623-349835C801B6}" srcOrd="1" destOrd="0" presId="urn:microsoft.com/office/officeart/2005/8/layout/orgChart1"/>
    <dgm:cxn modelId="{8B264EE5-6D48-4CEC-BB9C-845DAE039DAE}" type="presParOf" srcId="{A5060D55-F2BC-4052-B3FA-A867F4C1B5DD}" destId="{0C608254-B8A8-4F4C-A3B5-68E3ACD0A06E}" srcOrd="2" destOrd="0" presId="urn:microsoft.com/office/officeart/2005/8/layout/orgChart1"/>
    <dgm:cxn modelId="{0F81F2B1-F1F4-4A5D-90EB-7A38FC631984}" type="presParOf" srcId="{16D78852-42AD-454E-8A33-CBD118CAF4E4}" destId="{84BC7136-0C3B-4517-BC9F-23B6B000B70F}" srcOrd="2" destOrd="0" presId="urn:microsoft.com/office/officeart/2005/8/layout/orgChart1"/>
    <dgm:cxn modelId="{71C83981-DF98-46A0-997F-731F4168F971}" type="presParOf" srcId="{16D78852-42AD-454E-8A33-CBD118CAF4E4}" destId="{7F9A3911-A192-45A5-9AC6-ADA17829A374}" srcOrd="3" destOrd="0" presId="urn:microsoft.com/office/officeart/2005/8/layout/orgChart1"/>
    <dgm:cxn modelId="{25B0AEDE-5327-4717-B8DB-ADFD36CF948E}" type="presParOf" srcId="{7F9A3911-A192-45A5-9AC6-ADA17829A374}" destId="{E1682660-3642-447C-81E3-D472B3CFA50B}" srcOrd="0" destOrd="0" presId="urn:microsoft.com/office/officeart/2005/8/layout/orgChart1"/>
    <dgm:cxn modelId="{F1B6D509-731E-4F4F-A41C-2EC6D2C8B754}" type="presParOf" srcId="{E1682660-3642-447C-81E3-D472B3CFA50B}" destId="{83158CE6-24A9-4745-8858-4D16D530A70C}" srcOrd="0" destOrd="0" presId="urn:microsoft.com/office/officeart/2005/8/layout/orgChart1"/>
    <dgm:cxn modelId="{A97F495D-9376-4704-80AF-BEBF74BF4FC4}" type="presParOf" srcId="{E1682660-3642-447C-81E3-D472B3CFA50B}" destId="{130CEEB4-7687-4402-8DEE-58C884F9FEB9}" srcOrd="1" destOrd="0" presId="urn:microsoft.com/office/officeart/2005/8/layout/orgChart1"/>
    <dgm:cxn modelId="{972A244B-0FF7-4607-B757-F0D2DD13D706}" type="presParOf" srcId="{7F9A3911-A192-45A5-9AC6-ADA17829A374}" destId="{42396887-C4EA-4A81-A85A-C8CC650E060A}" srcOrd="1" destOrd="0" presId="urn:microsoft.com/office/officeart/2005/8/layout/orgChart1"/>
    <dgm:cxn modelId="{9F2DEE81-9EF4-4A53-B3C1-ED7A82BCA4E2}" type="presParOf" srcId="{7F9A3911-A192-45A5-9AC6-ADA17829A374}" destId="{0C5D2ABC-0D28-409F-96C0-D6DFF8906F85}" srcOrd="2" destOrd="0" presId="urn:microsoft.com/office/officeart/2005/8/layout/orgChart1"/>
    <dgm:cxn modelId="{F8E2B863-2DE7-4862-9CAC-59BFC0A7FFF7}" type="presParOf" srcId="{16D78852-42AD-454E-8A33-CBD118CAF4E4}" destId="{BB718FB6-E27F-46D0-A771-77F795F97BC0}" srcOrd="4" destOrd="0" presId="urn:microsoft.com/office/officeart/2005/8/layout/orgChart1"/>
    <dgm:cxn modelId="{C865EAE3-686F-42A5-ADCE-367A46D18039}" type="presParOf" srcId="{16D78852-42AD-454E-8A33-CBD118CAF4E4}" destId="{32A4109A-CA09-4CC8-AB16-764E8F59EA22}" srcOrd="5" destOrd="0" presId="urn:microsoft.com/office/officeart/2005/8/layout/orgChart1"/>
    <dgm:cxn modelId="{1A759F81-B319-4162-B879-CBA30C6EE0DD}" type="presParOf" srcId="{32A4109A-CA09-4CC8-AB16-764E8F59EA22}" destId="{2A9DB5E2-4175-4C4C-A3BB-D85973EAACE1}" srcOrd="0" destOrd="0" presId="urn:microsoft.com/office/officeart/2005/8/layout/orgChart1"/>
    <dgm:cxn modelId="{99F041EB-7F0B-4D65-9B11-9E9B695CCAD2}" type="presParOf" srcId="{2A9DB5E2-4175-4C4C-A3BB-D85973EAACE1}" destId="{702FE41C-BF16-4A30-953F-36A96D73551C}" srcOrd="0" destOrd="0" presId="urn:microsoft.com/office/officeart/2005/8/layout/orgChart1"/>
    <dgm:cxn modelId="{6B2F5509-FA26-4C5E-9D65-8B5A1E793456}" type="presParOf" srcId="{2A9DB5E2-4175-4C4C-A3BB-D85973EAACE1}" destId="{4D91BAB0-237B-40A5-B7D2-E02C2CEA182D}" srcOrd="1" destOrd="0" presId="urn:microsoft.com/office/officeart/2005/8/layout/orgChart1"/>
    <dgm:cxn modelId="{850274E3-EEF2-4E1C-BCD5-4A32BCF0298B}" type="presParOf" srcId="{32A4109A-CA09-4CC8-AB16-764E8F59EA22}" destId="{7668AF6C-2B5B-4928-A4DA-B9EA74ABF766}" srcOrd="1" destOrd="0" presId="urn:microsoft.com/office/officeart/2005/8/layout/orgChart1"/>
    <dgm:cxn modelId="{0AB535D8-500D-4486-81D0-DA2DBD0FB214}" type="presParOf" srcId="{32A4109A-CA09-4CC8-AB16-764E8F59EA22}" destId="{72550A1C-419B-4BEB-96D5-030B8FE37F5B}" srcOrd="2" destOrd="0" presId="urn:microsoft.com/office/officeart/2005/8/layout/orgChart1"/>
    <dgm:cxn modelId="{72A0DBB0-EE6C-4ED9-A88C-6B18BF1E3B93}" type="presParOf" srcId="{16D78852-42AD-454E-8A33-CBD118CAF4E4}" destId="{1DDECF39-02AB-4B7E-AB76-394EB005F16C}" srcOrd="6" destOrd="0" presId="urn:microsoft.com/office/officeart/2005/8/layout/orgChart1"/>
    <dgm:cxn modelId="{ED4C94CB-FC3B-430E-9165-FFA1DA7D016F}" type="presParOf" srcId="{16D78852-42AD-454E-8A33-CBD118CAF4E4}" destId="{34D5D2AC-0409-4013-A2FC-94F6FBC6A38E}" srcOrd="7" destOrd="0" presId="urn:microsoft.com/office/officeart/2005/8/layout/orgChart1"/>
    <dgm:cxn modelId="{B212F77B-0221-4077-B90E-0A3CCE288210}" type="presParOf" srcId="{34D5D2AC-0409-4013-A2FC-94F6FBC6A38E}" destId="{18519A07-5207-4783-A9E3-439283D13DA0}" srcOrd="0" destOrd="0" presId="urn:microsoft.com/office/officeart/2005/8/layout/orgChart1"/>
    <dgm:cxn modelId="{2130B3FC-30B3-49FE-A9F6-2C1AED9F669F}" type="presParOf" srcId="{18519A07-5207-4783-A9E3-439283D13DA0}" destId="{5592D7C8-AC49-453E-BCDB-C3C7C8B0F0F6}" srcOrd="0" destOrd="0" presId="urn:microsoft.com/office/officeart/2005/8/layout/orgChart1"/>
    <dgm:cxn modelId="{BD0E0D11-2DE0-4FE1-8021-E38BE8F19681}" type="presParOf" srcId="{18519A07-5207-4783-A9E3-439283D13DA0}" destId="{EF1E67C5-1375-4A1F-A9EF-866429101C88}" srcOrd="1" destOrd="0" presId="urn:microsoft.com/office/officeart/2005/8/layout/orgChart1"/>
    <dgm:cxn modelId="{ACD1A9D2-C1AC-4100-871B-BD755D339382}" type="presParOf" srcId="{34D5D2AC-0409-4013-A2FC-94F6FBC6A38E}" destId="{38FAC1D0-88DA-47F5-8AEE-E1320AAE970E}" srcOrd="1" destOrd="0" presId="urn:microsoft.com/office/officeart/2005/8/layout/orgChart1"/>
    <dgm:cxn modelId="{5C4076B2-81F2-43F1-A93A-D789E5995B7E}" type="presParOf" srcId="{34D5D2AC-0409-4013-A2FC-94F6FBC6A38E}" destId="{8C920A31-89A8-4815-93E1-C3B41BC70367}" srcOrd="2" destOrd="0" presId="urn:microsoft.com/office/officeart/2005/8/layout/orgChart1"/>
    <dgm:cxn modelId="{80FDA3A3-4CBE-464A-B91A-CA7AD731FCF2}" type="presParOf" srcId="{01A8BE0D-ECBA-40F8-BAEF-9BDBCDF617A7}" destId="{7F89EF22-8684-4CE2-B3A9-74818EB23F10}"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652678-8B26-42A3-A91F-48C7B983663F}" type="doc">
      <dgm:prSet loTypeId="urn:microsoft.com/office/officeart/2005/8/layout/bProcess3" loCatId="process" qsTypeId="urn:microsoft.com/office/officeart/2005/8/quickstyle/simple1" qsCatId="simple" csTypeId="urn:microsoft.com/office/officeart/2005/8/colors/accent5_1" csCatId="accent5" phldr="1"/>
      <dgm:spPr/>
      <dgm:t>
        <a:bodyPr/>
        <a:lstStyle/>
        <a:p>
          <a:endParaRPr lang="es-PE"/>
        </a:p>
      </dgm:t>
    </dgm:pt>
    <dgm:pt modelId="{28069B25-3C17-429B-86DE-FBF470FE8659}">
      <dgm:prSet phldrT="[Texto]" custT="1"/>
      <dgm:spPr/>
      <dgm:t>
        <a:bodyPr/>
        <a:lstStyle/>
        <a:p>
          <a:r>
            <a:rPr lang="es-PE" sz="1600" dirty="0" smtClean="0"/>
            <a:t>Recepción del líquido del BAL</a:t>
          </a:r>
          <a:endParaRPr lang="es-PE" sz="1600" dirty="0"/>
        </a:p>
      </dgm:t>
    </dgm:pt>
    <dgm:pt modelId="{42909616-C36E-4B9C-A4DC-EC88A8C8970E}" type="parTrans" cxnId="{497322B2-443D-4B18-8702-4CCB02C02E1D}">
      <dgm:prSet/>
      <dgm:spPr/>
      <dgm:t>
        <a:bodyPr/>
        <a:lstStyle/>
        <a:p>
          <a:endParaRPr lang="es-PE" sz="1600"/>
        </a:p>
      </dgm:t>
    </dgm:pt>
    <dgm:pt modelId="{99FA9FC9-5C21-4DF7-867F-6DA99D56B8F5}" type="sibTrans" cxnId="{497322B2-443D-4B18-8702-4CCB02C02E1D}">
      <dgm:prSet custT="1"/>
      <dgm:spPr/>
      <dgm:t>
        <a:bodyPr/>
        <a:lstStyle/>
        <a:p>
          <a:endParaRPr lang="es-PE" sz="1600"/>
        </a:p>
      </dgm:t>
    </dgm:pt>
    <dgm:pt modelId="{7744F2BC-6741-4B8E-9486-C300251CD845}">
      <dgm:prSet phldrT="[Texto]" custT="1"/>
      <dgm:spPr/>
      <dgm:t>
        <a:bodyPr/>
        <a:lstStyle/>
        <a:p>
          <a:r>
            <a:rPr lang="es-PE" sz="1600" dirty="0" smtClean="0"/>
            <a:t>Botón Celular</a:t>
          </a:r>
          <a:endParaRPr lang="es-PE" sz="1600" dirty="0"/>
        </a:p>
      </dgm:t>
    </dgm:pt>
    <dgm:pt modelId="{1709FA09-0F11-4ADD-A80E-1DB7B938CD1D}" type="parTrans" cxnId="{1646AE36-601B-41F0-A977-F3BFC9493B75}">
      <dgm:prSet/>
      <dgm:spPr/>
      <dgm:t>
        <a:bodyPr/>
        <a:lstStyle/>
        <a:p>
          <a:endParaRPr lang="es-PE" sz="1600"/>
        </a:p>
      </dgm:t>
    </dgm:pt>
    <dgm:pt modelId="{C08F37BD-927C-415E-8AC8-CDF98F21FC0E}" type="sibTrans" cxnId="{1646AE36-601B-41F0-A977-F3BFC9493B75}">
      <dgm:prSet custT="1"/>
      <dgm:spPr/>
      <dgm:t>
        <a:bodyPr/>
        <a:lstStyle/>
        <a:p>
          <a:endParaRPr lang="es-PE" sz="1600"/>
        </a:p>
      </dgm:t>
    </dgm:pt>
    <dgm:pt modelId="{C541AF04-DA32-4E1E-B3D7-F1ED90DC6EE8}">
      <dgm:prSet phldrT="[Texto]" custT="1"/>
      <dgm:spPr/>
      <dgm:t>
        <a:bodyPr/>
        <a:lstStyle/>
        <a:p>
          <a:pPr algn="l"/>
          <a:r>
            <a:rPr lang="es-PE" sz="1600" dirty="0" smtClean="0"/>
            <a:t>Suspensión celular en 1,5 ml de suero o solución de </a:t>
          </a:r>
          <a:r>
            <a:rPr lang="es-PE" sz="1600" dirty="0" err="1" smtClean="0"/>
            <a:t>Hank</a:t>
          </a:r>
          <a:r>
            <a:rPr lang="es-PE" sz="1600" dirty="0" smtClean="0"/>
            <a:t>, sin calcio ni magnesio.</a:t>
          </a:r>
        </a:p>
        <a:p>
          <a:pPr algn="l"/>
          <a:r>
            <a:rPr lang="es-PE" sz="1600" dirty="0" smtClean="0"/>
            <a:t>Recuento en la cámara de </a:t>
          </a:r>
          <a:r>
            <a:rPr lang="es-PE" sz="1600" dirty="0" err="1" smtClean="0"/>
            <a:t>Neubauer</a:t>
          </a:r>
          <a:r>
            <a:rPr lang="es-PE" sz="1600" dirty="0" smtClean="0"/>
            <a:t>.</a:t>
          </a:r>
        </a:p>
        <a:p>
          <a:pPr algn="l"/>
          <a:r>
            <a:rPr lang="es-PE" sz="1600" dirty="0" smtClean="0"/>
            <a:t>Viabilidad celular: Azul de </a:t>
          </a:r>
          <a:r>
            <a:rPr lang="es-PE" sz="1600" dirty="0" err="1" smtClean="0"/>
            <a:t>tripan</a:t>
          </a:r>
          <a:r>
            <a:rPr lang="es-PE" sz="1600" dirty="0" smtClean="0"/>
            <a:t>.</a:t>
          </a:r>
        </a:p>
        <a:p>
          <a:pPr algn="l"/>
          <a:r>
            <a:rPr lang="es-PE" sz="1600" dirty="0" smtClean="0"/>
            <a:t>Ajuste de células a 1 – 1,15 </a:t>
          </a:r>
          <a:r>
            <a:rPr lang="es-PE" sz="1600" dirty="0" err="1" smtClean="0"/>
            <a:t>mill</a:t>
          </a:r>
          <a:r>
            <a:rPr lang="es-PE" sz="1600" dirty="0" smtClean="0"/>
            <a:t> por ml</a:t>
          </a:r>
        </a:p>
        <a:p>
          <a:pPr algn="l"/>
          <a:r>
            <a:rPr lang="es-PE" sz="1600" dirty="0" err="1" smtClean="0"/>
            <a:t>Citocentrifugación</a:t>
          </a:r>
          <a:r>
            <a:rPr lang="es-PE" sz="1600" dirty="0" smtClean="0"/>
            <a:t>  (70 a 100 mil </a:t>
          </a:r>
          <a:r>
            <a:rPr lang="es-PE" sz="1600" dirty="0" err="1" smtClean="0"/>
            <a:t>cels</a:t>
          </a:r>
          <a:r>
            <a:rPr lang="es-PE" sz="1600" dirty="0" smtClean="0"/>
            <a:t> a  500g x 5 a 10 min)</a:t>
          </a:r>
          <a:endParaRPr lang="es-PE" sz="1600" dirty="0"/>
        </a:p>
      </dgm:t>
    </dgm:pt>
    <dgm:pt modelId="{5663A699-4F8E-4767-8BE6-716D1AFF813E}" type="parTrans" cxnId="{E4E3975F-4A1E-45F4-8B9C-64FFFCF22327}">
      <dgm:prSet/>
      <dgm:spPr/>
      <dgm:t>
        <a:bodyPr/>
        <a:lstStyle/>
        <a:p>
          <a:endParaRPr lang="es-PE" sz="1600"/>
        </a:p>
      </dgm:t>
    </dgm:pt>
    <dgm:pt modelId="{29A77358-8905-4646-93FF-892FB275F5A5}" type="sibTrans" cxnId="{E4E3975F-4A1E-45F4-8B9C-64FFFCF22327}">
      <dgm:prSet custT="1"/>
      <dgm:spPr/>
      <dgm:t>
        <a:bodyPr/>
        <a:lstStyle/>
        <a:p>
          <a:endParaRPr lang="es-PE" sz="1600"/>
        </a:p>
      </dgm:t>
    </dgm:pt>
    <dgm:pt modelId="{0AED6FE3-0198-4507-938A-DB0A19541683}">
      <dgm:prSet phldrT="[Texto]" custT="1"/>
      <dgm:spPr/>
      <dgm:t>
        <a:bodyPr/>
        <a:lstStyle/>
        <a:p>
          <a:pPr algn="l"/>
          <a:r>
            <a:rPr lang="es-PE" sz="1600" dirty="0" err="1" smtClean="0"/>
            <a:t>May-Grunwald-Giemsa</a:t>
          </a:r>
          <a:r>
            <a:rPr lang="es-PE" sz="1600" dirty="0" smtClean="0"/>
            <a:t>: % células</a:t>
          </a:r>
        </a:p>
        <a:p>
          <a:pPr algn="l"/>
          <a:r>
            <a:rPr lang="es-PE" sz="1600" dirty="0" smtClean="0"/>
            <a:t>Papanicolaou: NM</a:t>
          </a:r>
        </a:p>
        <a:p>
          <a:pPr algn="l"/>
          <a:r>
            <a:rPr lang="es-PE" sz="1600" dirty="0" err="1" smtClean="0"/>
            <a:t>Perls</a:t>
          </a:r>
          <a:r>
            <a:rPr lang="es-PE" sz="1600" dirty="0" smtClean="0"/>
            <a:t>: </a:t>
          </a:r>
          <a:r>
            <a:rPr lang="es-PE" sz="1600" dirty="0" err="1" smtClean="0"/>
            <a:t>Hemosiderofagos</a:t>
          </a:r>
          <a:endParaRPr lang="es-PE" sz="1600" dirty="0" smtClean="0"/>
        </a:p>
      </dgm:t>
    </dgm:pt>
    <dgm:pt modelId="{F2778920-F2DB-4036-B6BE-45E41C2B0AAD}" type="parTrans" cxnId="{F6167B12-EA58-433A-B8CC-DA86D88972CC}">
      <dgm:prSet/>
      <dgm:spPr/>
      <dgm:t>
        <a:bodyPr/>
        <a:lstStyle/>
        <a:p>
          <a:endParaRPr lang="es-PE" sz="1600"/>
        </a:p>
      </dgm:t>
    </dgm:pt>
    <dgm:pt modelId="{DDE1ACE7-1867-476F-9210-E133AF1D3CE0}" type="sibTrans" cxnId="{F6167B12-EA58-433A-B8CC-DA86D88972CC}">
      <dgm:prSet/>
      <dgm:spPr/>
      <dgm:t>
        <a:bodyPr/>
        <a:lstStyle/>
        <a:p>
          <a:endParaRPr lang="es-PE" sz="1600"/>
        </a:p>
      </dgm:t>
    </dgm:pt>
    <dgm:pt modelId="{5CCC7190-AE2C-4F35-A148-B9FD93B8BAE6}">
      <dgm:prSet phldrT="[Texto]" custT="1"/>
      <dgm:spPr/>
      <dgm:t>
        <a:bodyPr/>
        <a:lstStyle/>
        <a:p>
          <a:r>
            <a:rPr lang="es-PE" sz="1600" dirty="0" smtClean="0"/>
            <a:t>Aspecto y cuantificación</a:t>
          </a:r>
          <a:endParaRPr lang="es-PE" sz="1600" dirty="0"/>
        </a:p>
      </dgm:t>
    </dgm:pt>
    <dgm:pt modelId="{25E61360-DB71-4B9C-B0C7-9C7FE6CEB6BE}" type="parTrans" cxnId="{460FA72C-9448-4EEE-A324-BDB421A9C438}">
      <dgm:prSet/>
      <dgm:spPr/>
      <dgm:t>
        <a:bodyPr/>
        <a:lstStyle/>
        <a:p>
          <a:endParaRPr lang="es-PE" sz="1600"/>
        </a:p>
      </dgm:t>
    </dgm:pt>
    <dgm:pt modelId="{33C58039-FE61-45C9-8C4F-0639521214B0}" type="sibTrans" cxnId="{460FA72C-9448-4EEE-A324-BDB421A9C438}">
      <dgm:prSet custT="1"/>
      <dgm:spPr/>
      <dgm:t>
        <a:bodyPr/>
        <a:lstStyle/>
        <a:p>
          <a:endParaRPr lang="es-PE" sz="1600"/>
        </a:p>
      </dgm:t>
    </dgm:pt>
    <dgm:pt modelId="{5F85B0D2-7A46-49A6-9A85-0B9F4BCFBACF}">
      <dgm:prSet phldrT="[Texto]" custT="1"/>
      <dgm:spPr/>
      <dgm:t>
        <a:bodyPr/>
        <a:lstStyle/>
        <a:p>
          <a:r>
            <a:rPr lang="es-PE" sz="1600" dirty="0" smtClean="0"/>
            <a:t>Centrifugación a 300-600g en 5-10 min.</a:t>
          </a:r>
          <a:endParaRPr lang="es-PE" sz="1600" dirty="0"/>
        </a:p>
      </dgm:t>
    </dgm:pt>
    <dgm:pt modelId="{D4B315AE-EB9E-43D1-9103-2896396FEF08}" type="parTrans" cxnId="{8C8CCE4E-8CC4-4BD9-B531-79E0C1B19ED9}">
      <dgm:prSet/>
      <dgm:spPr/>
      <dgm:t>
        <a:bodyPr/>
        <a:lstStyle/>
        <a:p>
          <a:endParaRPr lang="es-PE" sz="1600"/>
        </a:p>
      </dgm:t>
    </dgm:pt>
    <dgm:pt modelId="{BBC430F8-0B7A-44AC-AD91-706D841B8765}" type="sibTrans" cxnId="{8C8CCE4E-8CC4-4BD9-B531-79E0C1B19ED9}">
      <dgm:prSet custT="1"/>
      <dgm:spPr/>
      <dgm:t>
        <a:bodyPr/>
        <a:lstStyle/>
        <a:p>
          <a:endParaRPr lang="es-PE" sz="1600"/>
        </a:p>
      </dgm:t>
    </dgm:pt>
    <dgm:pt modelId="{86C187AC-E5F1-4F03-8102-BCF4B3437F2B}" type="pres">
      <dgm:prSet presAssocID="{1B652678-8B26-42A3-A91F-48C7B983663F}" presName="Name0" presStyleCnt="0">
        <dgm:presLayoutVars>
          <dgm:dir/>
          <dgm:resizeHandles val="exact"/>
        </dgm:presLayoutVars>
      </dgm:prSet>
      <dgm:spPr/>
      <dgm:t>
        <a:bodyPr/>
        <a:lstStyle/>
        <a:p>
          <a:endParaRPr lang="es-PE"/>
        </a:p>
      </dgm:t>
    </dgm:pt>
    <dgm:pt modelId="{8A2A7802-A898-4045-89DE-2820ECE9681C}" type="pres">
      <dgm:prSet presAssocID="{28069B25-3C17-429B-86DE-FBF470FE8659}" presName="node" presStyleLbl="node1" presStyleIdx="0" presStyleCnt="6" custScaleX="70005" custScaleY="72265">
        <dgm:presLayoutVars>
          <dgm:bulletEnabled val="1"/>
        </dgm:presLayoutVars>
      </dgm:prSet>
      <dgm:spPr/>
      <dgm:t>
        <a:bodyPr/>
        <a:lstStyle/>
        <a:p>
          <a:endParaRPr lang="es-PE"/>
        </a:p>
      </dgm:t>
    </dgm:pt>
    <dgm:pt modelId="{9F853850-6BD4-44D2-8450-0381A854FF09}" type="pres">
      <dgm:prSet presAssocID="{99FA9FC9-5C21-4DF7-867F-6DA99D56B8F5}" presName="sibTrans" presStyleLbl="sibTrans1D1" presStyleIdx="0" presStyleCnt="5"/>
      <dgm:spPr/>
      <dgm:t>
        <a:bodyPr/>
        <a:lstStyle/>
        <a:p>
          <a:endParaRPr lang="es-PE"/>
        </a:p>
      </dgm:t>
    </dgm:pt>
    <dgm:pt modelId="{3CEA29FA-ACC0-49DC-A8B4-331C08D07EBC}" type="pres">
      <dgm:prSet presAssocID="{99FA9FC9-5C21-4DF7-867F-6DA99D56B8F5}" presName="connectorText" presStyleLbl="sibTrans1D1" presStyleIdx="0" presStyleCnt="5"/>
      <dgm:spPr/>
      <dgm:t>
        <a:bodyPr/>
        <a:lstStyle/>
        <a:p>
          <a:endParaRPr lang="es-PE"/>
        </a:p>
      </dgm:t>
    </dgm:pt>
    <dgm:pt modelId="{60D13649-3B6E-4A13-9351-0AB11227DE91}" type="pres">
      <dgm:prSet presAssocID="{5CCC7190-AE2C-4F35-A148-B9FD93B8BAE6}" presName="node" presStyleLbl="node1" presStyleIdx="1" presStyleCnt="6" custScaleX="72640" custScaleY="72265">
        <dgm:presLayoutVars>
          <dgm:bulletEnabled val="1"/>
        </dgm:presLayoutVars>
      </dgm:prSet>
      <dgm:spPr/>
      <dgm:t>
        <a:bodyPr/>
        <a:lstStyle/>
        <a:p>
          <a:endParaRPr lang="es-PE"/>
        </a:p>
      </dgm:t>
    </dgm:pt>
    <dgm:pt modelId="{29AB565D-89E0-4FF1-B28E-FA97C9B738CF}" type="pres">
      <dgm:prSet presAssocID="{33C58039-FE61-45C9-8C4F-0639521214B0}" presName="sibTrans" presStyleLbl="sibTrans1D1" presStyleIdx="1" presStyleCnt="5"/>
      <dgm:spPr/>
      <dgm:t>
        <a:bodyPr/>
        <a:lstStyle/>
        <a:p>
          <a:endParaRPr lang="es-PE"/>
        </a:p>
      </dgm:t>
    </dgm:pt>
    <dgm:pt modelId="{C25C5EDE-EA5D-4A5D-A321-A3F6F27D0136}" type="pres">
      <dgm:prSet presAssocID="{33C58039-FE61-45C9-8C4F-0639521214B0}" presName="connectorText" presStyleLbl="sibTrans1D1" presStyleIdx="1" presStyleCnt="5"/>
      <dgm:spPr/>
      <dgm:t>
        <a:bodyPr/>
        <a:lstStyle/>
        <a:p>
          <a:endParaRPr lang="es-PE"/>
        </a:p>
      </dgm:t>
    </dgm:pt>
    <dgm:pt modelId="{9FDE417F-BF46-434E-9A39-CB5458FC54D9}" type="pres">
      <dgm:prSet presAssocID="{5F85B0D2-7A46-49A6-9A85-0B9F4BCFBACF}" presName="node" presStyleLbl="node1" presStyleIdx="2" presStyleCnt="6" custScaleY="72919" custLinFactNeighborX="-3814" custLinFactNeighborY="327">
        <dgm:presLayoutVars>
          <dgm:bulletEnabled val="1"/>
        </dgm:presLayoutVars>
      </dgm:prSet>
      <dgm:spPr/>
      <dgm:t>
        <a:bodyPr/>
        <a:lstStyle/>
        <a:p>
          <a:endParaRPr lang="es-PE"/>
        </a:p>
      </dgm:t>
    </dgm:pt>
    <dgm:pt modelId="{1EFE135E-5FD9-44EC-BA2C-41F9A07C5BD8}" type="pres">
      <dgm:prSet presAssocID="{BBC430F8-0B7A-44AC-AD91-706D841B8765}" presName="sibTrans" presStyleLbl="sibTrans1D1" presStyleIdx="2" presStyleCnt="5"/>
      <dgm:spPr/>
      <dgm:t>
        <a:bodyPr/>
        <a:lstStyle/>
        <a:p>
          <a:endParaRPr lang="es-PE"/>
        </a:p>
      </dgm:t>
    </dgm:pt>
    <dgm:pt modelId="{1CF42C4A-9CFA-47F0-8182-0928348E60AF}" type="pres">
      <dgm:prSet presAssocID="{BBC430F8-0B7A-44AC-AD91-706D841B8765}" presName="connectorText" presStyleLbl="sibTrans1D1" presStyleIdx="2" presStyleCnt="5"/>
      <dgm:spPr/>
      <dgm:t>
        <a:bodyPr/>
        <a:lstStyle/>
        <a:p>
          <a:endParaRPr lang="es-PE"/>
        </a:p>
      </dgm:t>
    </dgm:pt>
    <dgm:pt modelId="{0B00FC85-044C-4667-B484-150B2FB32C2B}" type="pres">
      <dgm:prSet presAssocID="{7744F2BC-6741-4B8E-9486-C300251CD845}" presName="node" presStyleLbl="node1" presStyleIdx="3" presStyleCnt="6" custScaleX="46084" custScaleY="72265">
        <dgm:presLayoutVars>
          <dgm:bulletEnabled val="1"/>
        </dgm:presLayoutVars>
      </dgm:prSet>
      <dgm:spPr/>
      <dgm:t>
        <a:bodyPr/>
        <a:lstStyle/>
        <a:p>
          <a:endParaRPr lang="es-PE"/>
        </a:p>
      </dgm:t>
    </dgm:pt>
    <dgm:pt modelId="{6E703FE8-2670-4CCE-AC4C-790145BFDE29}" type="pres">
      <dgm:prSet presAssocID="{C08F37BD-927C-415E-8AC8-CDF98F21FC0E}" presName="sibTrans" presStyleLbl="sibTrans1D1" presStyleIdx="3" presStyleCnt="5"/>
      <dgm:spPr/>
      <dgm:t>
        <a:bodyPr/>
        <a:lstStyle/>
        <a:p>
          <a:endParaRPr lang="es-PE"/>
        </a:p>
      </dgm:t>
    </dgm:pt>
    <dgm:pt modelId="{E257897D-28C8-4F0E-B74B-B2F515256AB4}" type="pres">
      <dgm:prSet presAssocID="{C08F37BD-927C-415E-8AC8-CDF98F21FC0E}" presName="connectorText" presStyleLbl="sibTrans1D1" presStyleIdx="3" presStyleCnt="5"/>
      <dgm:spPr/>
      <dgm:t>
        <a:bodyPr/>
        <a:lstStyle/>
        <a:p>
          <a:endParaRPr lang="es-PE"/>
        </a:p>
      </dgm:t>
    </dgm:pt>
    <dgm:pt modelId="{A7265FEE-B4D6-4229-BC64-2BF8D3C7DD0F}" type="pres">
      <dgm:prSet presAssocID="{C541AF04-DA32-4E1E-B3D7-F1ED90DC6EE8}" presName="node" presStyleLbl="node1" presStyleIdx="4" presStyleCnt="6" custScaleX="205199" custScaleY="143619">
        <dgm:presLayoutVars>
          <dgm:bulletEnabled val="1"/>
        </dgm:presLayoutVars>
      </dgm:prSet>
      <dgm:spPr/>
      <dgm:t>
        <a:bodyPr/>
        <a:lstStyle/>
        <a:p>
          <a:endParaRPr lang="es-PE"/>
        </a:p>
      </dgm:t>
    </dgm:pt>
    <dgm:pt modelId="{41177885-37D0-42E9-884C-D924D8DADADE}" type="pres">
      <dgm:prSet presAssocID="{29A77358-8905-4646-93FF-892FB275F5A5}" presName="sibTrans" presStyleLbl="sibTrans1D1" presStyleIdx="4" presStyleCnt="5"/>
      <dgm:spPr/>
      <dgm:t>
        <a:bodyPr/>
        <a:lstStyle/>
        <a:p>
          <a:endParaRPr lang="es-PE"/>
        </a:p>
      </dgm:t>
    </dgm:pt>
    <dgm:pt modelId="{F63642E8-B7BA-4AA0-BA90-1CDA68F8B73C}" type="pres">
      <dgm:prSet presAssocID="{29A77358-8905-4646-93FF-892FB275F5A5}" presName="connectorText" presStyleLbl="sibTrans1D1" presStyleIdx="4" presStyleCnt="5"/>
      <dgm:spPr/>
      <dgm:t>
        <a:bodyPr/>
        <a:lstStyle/>
        <a:p>
          <a:endParaRPr lang="es-PE"/>
        </a:p>
      </dgm:t>
    </dgm:pt>
    <dgm:pt modelId="{9C74907B-A648-402C-935F-2DC9F79AB52A}" type="pres">
      <dgm:prSet presAssocID="{0AED6FE3-0198-4507-938A-DB0A19541683}" presName="node" presStyleLbl="node1" presStyleIdx="5" presStyleCnt="6" custScaleX="127758" custScaleY="92596">
        <dgm:presLayoutVars>
          <dgm:bulletEnabled val="1"/>
        </dgm:presLayoutVars>
      </dgm:prSet>
      <dgm:spPr/>
      <dgm:t>
        <a:bodyPr/>
        <a:lstStyle/>
        <a:p>
          <a:endParaRPr lang="es-PE"/>
        </a:p>
      </dgm:t>
    </dgm:pt>
  </dgm:ptLst>
  <dgm:cxnLst>
    <dgm:cxn modelId="{05242CC8-DDED-4E8A-9BD0-7C4F6BF500F4}" type="presOf" srcId="{BBC430F8-0B7A-44AC-AD91-706D841B8765}" destId="{1CF42C4A-9CFA-47F0-8182-0928348E60AF}" srcOrd="1" destOrd="0" presId="urn:microsoft.com/office/officeart/2005/8/layout/bProcess3"/>
    <dgm:cxn modelId="{3317F018-DAB8-4588-8456-2C04D1D67CDA}" type="presOf" srcId="{99FA9FC9-5C21-4DF7-867F-6DA99D56B8F5}" destId="{3CEA29FA-ACC0-49DC-A8B4-331C08D07EBC}" srcOrd="1" destOrd="0" presId="urn:microsoft.com/office/officeart/2005/8/layout/bProcess3"/>
    <dgm:cxn modelId="{CED4BCC1-1592-480E-8ED3-5AB591578F1C}" type="presOf" srcId="{BBC430F8-0B7A-44AC-AD91-706D841B8765}" destId="{1EFE135E-5FD9-44EC-BA2C-41F9A07C5BD8}" srcOrd="0" destOrd="0" presId="urn:microsoft.com/office/officeart/2005/8/layout/bProcess3"/>
    <dgm:cxn modelId="{5D8C1898-DE0E-4EBB-81B7-5E9B377290B0}" type="presOf" srcId="{33C58039-FE61-45C9-8C4F-0639521214B0}" destId="{C25C5EDE-EA5D-4A5D-A321-A3F6F27D0136}" srcOrd="1" destOrd="0" presId="urn:microsoft.com/office/officeart/2005/8/layout/bProcess3"/>
    <dgm:cxn modelId="{9F739B37-314F-45E4-A43A-7653B942222E}" type="presOf" srcId="{29A77358-8905-4646-93FF-892FB275F5A5}" destId="{41177885-37D0-42E9-884C-D924D8DADADE}" srcOrd="0" destOrd="0" presId="urn:microsoft.com/office/officeart/2005/8/layout/bProcess3"/>
    <dgm:cxn modelId="{8C8CCE4E-8CC4-4BD9-B531-79E0C1B19ED9}" srcId="{1B652678-8B26-42A3-A91F-48C7B983663F}" destId="{5F85B0D2-7A46-49A6-9A85-0B9F4BCFBACF}" srcOrd="2" destOrd="0" parTransId="{D4B315AE-EB9E-43D1-9103-2896396FEF08}" sibTransId="{BBC430F8-0B7A-44AC-AD91-706D841B8765}"/>
    <dgm:cxn modelId="{8C3EBADD-2C52-407A-A9ED-F2585B56DB44}" type="presOf" srcId="{5F85B0D2-7A46-49A6-9A85-0B9F4BCFBACF}" destId="{9FDE417F-BF46-434E-9A39-CB5458FC54D9}" srcOrd="0" destOrd="0" presId="urn:microsoft.com/office/officeart/2005/8/layout/bProcess3"/>
    <dgm:cxn modelId="{EEC4BE88-0CBF-494A-B319-5A99AF6FDB86}" type="presOf" srcId="{0AED6FE3-0198-4507-938A-DB0A19541683}" destId="{9C74907B-A648-402C-935F-2DC9F79AB52A}" srcOrd="0" destOrd="0" presId="urn:microsoft.com/office/officeart/2005/8/layout/bProcess3"/>
    <dgm:cxn modelId="{9CADD738-128D-4114-80AD-AA7F574C8283}" type="presOf" srcId="{29A77358-8905-4646-93FF-892FB275F5A5}" destId="{F63642E8-B7BA-4AA0-BA90-1CDA68F8B73C}" srcOrd="1" destOrd="0" presId="urn:microsoft.com/office/officeart/2005/8/layout/bProcess3"/>
    <dgm:cxn modelId="{9231F53E-0949-43AB-BE3B-DA80A19372A5}" type="presOf" srcId="{7744F2BC-6741-4B8E-9486-C300251CD845}" destId="{0B00FC85-044C-4667-B484-150B2FB32C2B}" srcOrd="0" destOrd="0" presId="urn:microsoft.com/office/officeart/2005/8/layout/bProcess3"/>
    <dgm:cxn modelId="{DA7A6D4C-D36E-4980-BF6C-EDBF44C38914}" type="presOf" srcId="{28069B25-3C17-429B-86DE-FBF470FE8659}" destId="{8A2A7802-A898-4045-89DE-2820ECE9681C}" srcOrd="0" destOrd="0" presId="urn:microsoft.com/office/officeart/2005/8/layout/bProcess3"/>
    <dgm:cxn modelId="{1646AE36-601B-41F0-A977-F3BFC9493B75}" srcId="{1B652678-8B26-42A3-A91F-48C7B983663F}" destId="{7744F2BC-6741-4B8E-9486-C300251CD845}" srcOrd="3" destOrd="0" parTransId="{1709FA09-0F11-4ADD-A80E-1DB7B938CD1D}" sibTransId="{C08F37BD-927C-415E-8AC8-CDF98F21FC0E}"/>
    <dgm:cxn modelId="{460FA72C-9448-4EEE-A324-BDB421A9C438}" srcId="{1B652678-8B26-42A3-A91F-48C7B983663F}" destId="{5CCC7190-AE2C-4F35-A148-B9FD93B8BAE6}" srcOrd="1" destOrd="0" parTransId="{25E61360-DB71-4B9C-B0C7-9C7FE6CEB6BE}" sibTransId="{33C58039-FE61-45C9-8C4F-0639521214B0}"/>
    <dgm:cxn modelId="{FE9DF7A3-2306-453D-AD54-C554E7126B61}" type="presOf" srcId="{1B652678-8B26-42A3-A91F-48C7B983663F}" destId="{86C187AC-E5F1-4F03-8102-BCF4B3437F2B}" srcOrd="0" destOrd="0" presId="urn:microsoft.com/office/officeart/2005/8/layout/bProcess3"/>
    <dgm:cxn modelId="{B0B9BAD0-09F6-40AD-B1D6-57BB6A1E7589}" type="presOf" srcId="{5CCC7190-AE2C-4F35-A148-B9FD93B8BAE6}" destId="{60D13649-3B6E-4A13-9351-0AB11227DE91}" srcOrd="0" destOrd="0" presId="urn:microsoft.com/office/officeart/2005/8/layout/bProcess3"/>
    <dgm:cxn modelId="{2701E973-7F65-4E0F-A3E3-FA974AA947F8}" type="presOf" srcId="{C08F37BD-927C-415E-8AC8-CDF98F21FC0E}" destId="{E257897D-28C8-4F0E-B74B-B2F515256AB4}" srcOrd="1" destOrd="0" presId="urn:microsoft.com/office/officeart/2005/8/layout/bProcess3"/>
    <dgm:cxn modelId="{497322B2-443D-4B18-8702-4CCB02C02E1D}" srcId="{1B652678-8B26-42A3-A91F-48C7B983663F}" destId="{28069B25-3C17-429B-86DE-FBF470FE8659}" srcOrd="0" destOrd="0" parTransId="{42909616-C36E-4B9C-A4DC-EC88A8C8970E}" sibTransId="{99FA9FC9-5C21-4DF7-867F-6DA99D56B8F5}"/>
    <dgm:cxn modelId="{B542759D-8D5D-40B7-9B19-3185D954AAD6}" type="presOf" srcId="{C08F37BD-927C-415E-8AC8-CDF98F21FC0E}" destId="{6E703FE8-2670-4CCE-AC4C-790145BFDE29}" srcOrd="0" destOrd="0" presId="urn:microsoft.com/office/officeart/2005/8/layout/bProcess3"/>
    <dgm:cxn modelId="{72E9EA32-15E5-40BB-8221-CE3A3B464D74}" type="presOf" srcId="{33C58039-FE61-45C9-8C4F-0639521214B0}" destId="{29AB565D-89E0-4FF1-B28E-FA97C9B738CF}" srcOrd="0" destOrd="0" presId="urn:microsoft.com/office/officeart/2005/8/layout/bProcess3"/>
    <dgm:cxn modelId="{E4E3975F-4A1E-45F4-8B9C-64FFFCF22327}" srcId="{1B652678-8B26-42A3-A91F-48C7B983663F}" destId="{C541AF04-DA32-4E1E-B3D7-F1ED90DC6EE8}" srcOrd="4" destOrd="0" parTransId="{5663A699-4F8E-4767-8BE6-716D1AFF813E}" sibTransId="{29A77358-8905-4646-93FF-892FB275F5A5}"/>
    <dgm:cxn modelId="{01D9DB5B-867D-44E1-AA23-5B5FEA645749}" type="presOf" srcId="{C541AF04-DA32-4E1E-B3D7-F1ED90DC6EE8}" destId="{A7265FEE-B4D6-4229-BC64-2BF8D3C7DD0F}" srcOrd="0" destOrd="0" presId="urn:microsoft.com/office/officeart/2005/8/layout/bProcess3"/>
    <dgm:cxn modelId="{C8CFE190-182D-4CD3-9FE5-C1396C49AA1F}" type="presOf" srcId="{99FA9FC9-5C21-4DF7-867F-6DA99D56B8F5}" destId="{9F853850-6BD4-44D2-8450-0381A854FF09}" srcOrd="0" destOrd="0" presId="urn:microsoft.com/office/officeart/2005/8/layout/bProcess3"/>
    <dgm:cxn modelId="{F6167B12-EA58-433A-B8CC-DA86D88972CC}" srcId="{1B652678-8B26-42A3-A91F-48C7B983663F}" destId="{0AED6FE3-0198-4507-938A-DB0A19541683}" srcOrd="5" destOrd="0" parTransId="{F2778920-F2DB-4036-B6BE-45E41C2B0AAD}" sibTransId="{DDE1ACE7-1867-476F-9210-E133AF1D3CE0}"/>
    <dgm:cxn modelId="{7F4DD977-1B90-4479-AD45-5756DC678E44}" type="presParOf" srcId="{86C187AC-E5F1-4F03-8102-BCF4B3437F2B}" destId="{8A2A7802-A898-4045-89DE-2820ECE9681C}" srcOrd="0" destOrd="0" presId="urn:microsoft.com/office/officeart/2005/8/layout/bProcess3"/>
    <dgm:cxn modelId="{62E0E555-8773-4DED-BDF8-1BBA526F3D16}" type="presParOf" srcId="{86C187AC-E5F1-4F03-8102-BCF4B3437F2B}" destId="{9F853850-6BD4-44D2-8450-0381A854FF09}" srcOrd="1" destOrd="0" presId="urn:microsoft.com/office/officeart/2005/8/layout/bProcess3"/>
    <dgm:cxn modelId="{073EA35D-C88B-4A0C-9F9B-57DA1D181C61}" type="presParOf" srcId="{9F853850-6BD4-44D2-8450-0381A854FF09}" destId="{3CEA29FA-ACC0-49DC-A8B4-331C08D07EBC}" srcOrd="0" destOrd="0" presId="urn:microsoft.com/office/officeart/2005/8/layout/bProcess3"/>
    <dgm:cxn modelId="{18D54248-9922-480F-BE56-9AF57A1B91D9}" type="presParOf" srcId="{86C187AC-E5F1-4F03-8102-BCF4B3437F2B}" destId="{60D13649-3B6E-4A13-9351-0AB11227DE91}" srcOrd="2" destOrd="0" presId="urn:microsoft.com/office/officeart/2005/8/layout/bProcess3"/>
    <dgm:cxn modelId="{04E85C0C-9D39-42BA-B45C-638F0315308E}" type="presParOf" srcId="{86C187AC-E5F1-4F03-8102-BCF4B3437F2B}" destId="{29AB565D-89E0-4FF1-B28E-FA97C9B738CF}" srcOrd="3" destOrd="0" presId="urn:microsoft.com/office/officeart/2005/8/layout/bProcess3"/>
    <dgm:cxn modelId="{661076B9-7944-44FD-8DBD-1300DAAC116A}" type="presParOf" srcId="{29AB565D-89E0-4FF1-B28E-FA97C9B738CF}" destId="{C25C5EDE-EA5D-4A5D-A321-A3F6F27D0136}" srcOrd="0" destOrd="0" presId="urn:microsoft.com/office/officeart/2005/8/layout/bProcess3"/>
    <dgm:cxn modelId="{71853B47-BE4A-4FF3-B408-4C8D98F85CD6}" type="presParOf" srcId="{86C187AC-E5F1-4F03-8102-BCF4B3437F2B}" destId="{9FDE417F-BF46-434E-9A39-CB5458FC54D9}" srcOrd="4" destOrd="0" presId="urn:microsoft.com/office/officeart/2005/8/layout/bProcess3"/>
    <dgm:cxn modelId="{CDCDB073-2D8D-4AA4-B7BF-A3539D9D41A9}" type="presParOf" srcId="{86C187AC-E5F1-4F03-8102-BCF4B3437F2B}" destId="{1EFE135E-5FD9-44EC-BA2C-41F9A07C5BD8}" srcOrd="5" destOrd="0" presId="urn:microsoft.com/office/officeart/2005/8/layout/bProcess3"/>
    <dgm:cxn modelId="{B30B5BE4-A57D-4F3F-A254-B3985661FA93}" type="presParOf" srcId="{1EFE135E-5FD9-44EC-BA2C-41F9A07C5BD8}" destId="{1CF42C4A-9CFA-47F0-8182-0928348E60AF}" srcOrd="0" destOrd="0" presId="urn:microsoft.com/office/officeart/2005/8/layout/bProcess3"/>
    <dgm:cxn modelId="{A6D68B94-9C12-46F3-AE5C-2DB9385EF13E}" type="presParOf" srcId="{86C187AC-E5F1-4F03-8102-BCF4B3437F2B}" destId="{0B00FC85-044C-4667-B484-150B2FB32C2B}" srcOrd="6" destOrd="0" presId="urn:microsoft.com/office/officeart/2005/8/layout/bProcess3"/>
    <dgm:cxn modelId="{E27317DA-FDE7-4FB2-997F-379351FCFF79}" type="presParOf" srcId="{86C187AC-E5F1-4F03-8102-BCF4B3437F2B}" destId="{6E703FE8-2670-4CCE-AC4C-790145BFDE29}" srcOrd="7" destOrd="0" presId="urn:microsoft.com/office/officeart/2005/8/layout/bProcess3"/>
    <dgm:cxn modelId="{10D3609D-1C50-4494-89DA-2F1A037763B4}" type="presParOf" srcId="{6E703FE8-2670-4CCE-AC4C-790145BFDE29}" destId="{E257897D-28C8-4F0E-B74B-B2F515256AB4}" srcOrd="0" destOrd="0" presId="urn:microsoft.com/office/officeart/2005/8/layout/bProcess3"/>
    <dgm:cxn modelId="{4F0FD0AD-11D8-4A24-88B7-96C638F6AB01}" type="presParOf" srcId="{86C187AC-E5F1-4F03-8102-BCF4B3437F2B}" destId="{A7265FEE-B4D6-4229-BC64-2BF8D3C7DD0F}" srcOrd="8" destOrd="0" presId="urn:microsoft.com/office/officeart/2005/8/layout/bProcess3"/>
    <dgm:cxn modelId="{3C45FB50-144B-4F74-BE37-88724C213D7C}" type="presParOf" srcId="{86C187AC-E5F1-4F03-8102-BCF4B3437F2B}" destId="{41177885-37D0-42E9-884C-D924D8DADADE}" srcOrd="9" destOrd="0" presId="urn:microsoft.com/office/officeart/2005/8/layout/bProcess3"/>
    <dgm:cxn modelId="{92311198-E5D2-4ADB-8E61-128D6B356383}" type="presParOf" srcId="{41177885-37D0-42E9-884C-D924D8DADADE}" destId="{F63642E8-B7BA-4AA0-BA90-1CDA68F8B73C}" srcOrd="0" destOrd="0" presId="urn:microsoft.com/office/officeart/2005/8/layout/bProcess3"/>
    <dgm:cxn modelId="{9F7B5614-B870-487F-A8BB-D4FC7C3F0C3E}" type="presParOf" srcId="{86C187AC-E5F1-4F03-8102-BCF4B3437F2B}" destId="{9C74907B-A648-402C-935F-2DC9F79AB52A}"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2DCC63-6D46-46CD-9B8F-748D96255368}" type="datetimeFigureOut">
              <a:rPr lang="es-PE" smtClean="0"/>
              <a:pPr/>
              <a:t>26/08/2016</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12685-4791-464D-8362-A729F8FDC5FD}" type="slidenum">
              <a:rPr lang="es-PE" smtClean="0"/>
              <a:pPr/>
              <a:t>‹Nº›</a:t>
            </a:fld>
            <a:endParaRPr lang="es-PE"/>
          </a:p>
        </p:txBody>
      </p:sp>
    </p:spTree>
    <p:extLst>
      <p:ext uri="{BB962C8B-B14F-4D97-AF65-F5344CB8AC3E}">
        <p14:creationId xmlns:p14="http://schemas.microsoft.com/office/powerpoint/2010/main" val="196223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7F3F2A-F2EE-499D-9239-ACB3E2756FB4}" type="slidenum">
              <a:rPr lang="en-US"/>
              <a:pPr/>
              <a:t>9</a:t>
            </a:fld>
            <a:endParaRPr lang="en-US"/>
          </a:p>
        </p:txBody>
      </p:sp>
      <p:sp>
        <p:nvSpPr>
          <p:cNvPr id="1277954" name="Rectangle 2"/>
          <p:cNvSpPr>
            <a:spLocks noGrp="1" noRot="1" noChangeAspect="1" noChangeArrowheads="1" noTextEdit="1"/>
          </p:cNvSpPr>
          <p:nvPr>
            <p:ph type="sldImg"/>
          </p:nvPr>
        </p:nvSpPr>
        <p:spPr>
          <a:ln cap="flat">
            <a:solidFill>
              <a:schemeClr val="tx1"/>
            </a:solidFill>
          </a:ln>
        </p:spPr>
      </p:sp>
      <p:sp>
        <p:nvSpPr>
          <p:cNvPr id="1277955" name="Rectangle 3"/>
          <p:cNvSpPr>
            <a:spLocks noGrp="1" noChangeArrowheads="1"/>
          </p:cNvSpPr>
          <p:nvPr>
            <p:ph type="body" idx="1"/>
          </p:nvPr>
        </p:nvSpPr>
        <p:spPr>
          <a:xfrm>
            <a:off x="914400" y="4342309"/>
            <a:ext cx="5029200" cy="4116381"/>
          </a:xfrm>
          <a:ln/>
        </p:spPr>
        <p:txBody>
          <a:bodyPr/>
          <a:lstStyle/>
          <a:p>
            <a:pPr eaLnBrk="0" latinLnBrk="1" hangingPunct="0"/>
            <a:endParaRPr lang="es-CO"/>
          </a:p>
        </p:txBody>
      </p:sp>
    </p:spTree>
    <p:extLst>
      <p:ext uri="{BB962C8B-B14F-4D97-AF65-F5344CB8AC3E}">
        <p14:creationId xmlns:p14="http://schemas.microsoft.com/office/powerpoint/2010/main" val="248409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Grp="1" noChangeArrowheads="1"/>
          </p:cNvSpPr>
          <p:nvPr>
            <p:ph type="sldNum" sz="quarter" idx="5"/>
          </p:nvPr>
        </p:nvSpPr>
        <p:spPr>
          <a:ln/>
        </p:spPr>
        <p:txBody>
          <a:bodyPr/>
          <a:lstStyle/>
          <a:p>
            <a:fld id="{7B5E28F6-645D-488F-8DEA-C15A58F132A2}" type="slidenum">
              <a:rPr lang="en-US"/>
              <a:pPr/>
              <a:t>12</a:t>
            </a:fld>
            <a:endParaRPr lang="en-US"/>
          </a:p>
        </p:txBody>
      </p:sp>
      <p:sp>
        <p:nvSpPr>
          <p:cNvPr id="41986" name="Rectangle 2"/>
          <p:cNvSpPr>
            <a:spLocks noChangeArrowheads="1"/>
          </p:cNvSpPr>
          <p:nvPr/>
        </p:nvSpPr>
        <p:spPr bwMode="auto">
          <a:xfrm>
            <a:off x="3886200" y="0"/>
            <a:ext cx="2971800" cy="457878"/>
          </a:xfrm>
          <a:prstGeom prst="rect">
            <a:avLst/>
          </a:prstGeom>
          <a:noFill/>
          <a:ln w="9525">
            <a:noFill/>
            <a:miter lim="800000"/>
            <a:headEnd/>
            <a:tailEnd/>
          </a:ln>
          <a:effectLst/>
        </p:spPr>
        <p:txBody>
          <a:bodyPr wrap="none" anchor="ctr"/>
          <a:lstStyle/>
          <a:p>
            <a:endParaRPr lang="es-PE"/>
          </a:p>
        </p:txBody>
      </p:sp>
      <p:sp>
        <p:nvSpPr>
          <p:cNvPr id="41987" name="Rectangle 3"/>
          <p:cNvSpPr>
            <a:spLocks noChangeArrowheads="1"/>
          </p:cNvSpPr>
          <p:nvPr/>
        </p:nvSpPr>
        <p:spPr bwMode="auto">
          <a:xfrm>
            <a:off x="3886200" y="8686122"/>
            <a:ext cx="2971800" cy="457878"/>
          </a:xfrm>
          <a:prstGeom prst="rect">
            <a:avLst/>
          </a:prstGeom>
          <a:noFill/>
          <a:ln w="9525">
            <a:noFill/>
            <a:miter lim="800000"/>
            <a:headEnd/>
            <a:tailEnd/>
          </a:ln>
          <a:effectLst/>
        </p:spPr>
        <p:txBody>
          <a:bodyPr lIns="19050" tIns="0" rIns="19050" bIns="0" anchor="b"/>
          <a:lstStyle/>
          <a:p>
            <a:pPr algn="r" eaLnBrk="0" hangingPunct="0"/>
            <a:endParaRPr lang="es-CO" sz="2400">
              <a:latin typeface="Times New Roman" pitchFamily="18" charset="0"/>
            </a:endParaRPr>
          </a:p>
        </p:txBody>
      </p:sp>
      <p:sp>
        <p:nvSpPr>
          <p:cNvPr id="41988" name="Rectangle 4"/>
          <p:cNvSpPr>
            <a:spLocks noChangeArrowheads="1"/>
          </p:cNvSpPr>
          <p:nvPr/>
        </p:nvSpPr>
        <p:spPr bwMode="auto">
          <a:xfrm>
            <a:off x="0" y="8686122"/>
            <a:ext cx="2971800" cy="457878"/>
          </a:xfrm>
          <a:prstGeom prst="rect">
            <a:avLst/>
          </a:prstGeom>
          <a:noFill/>
          <a:ln w="9525">
            <a:noFill/>
            <a:miter lim="800000"/>
            <a:headEnd/>
            <a:tailEnd/>
          </a:ln>
          <a:effectLst/>
        </p:spPr>
        <p:txBody>
          <a:bodyPr wrap="none" anchor="ctr"/>
          <a:lstStyle/>
          <a:p>
            <a:endParaRPr lang="es-PE"/>
          </a:p>
        </p:txBody>
      </p:sp>
      <p:sp>
        <p:nvSpPr>
          <p:cNvPr id="41989" name="Rectangle 5"/>
          <p:cNvSpPr>
            <a:spLocks noChangeArrowheads="1"/>
          </p:cNvSpPr>
          <p:nvPr/>
        </p:nvSpPr>
        <p:spPr bwMode="auto">
          <a:xfrm>
            <a:off x="0" y="0"/>
            <a:ext cx="2971800" cy="457878"/>
          </a:xfrm>
          <a:prstGeom prst="rect">
            <a:avLst/>
          </a:prstGeom>
          <a:noFill/>
          <a:ln w="9525">
            <a:noFill/>
            <a:miter lim="800000"/>
            <a:headEnd/>
            <a:tailEnd/>
          </a:ln>
          <a:effectLst/>
        </p:spPr>
        <p:txBody>
          <a:bodyPr wrap="none" anchor="ctr"/>
          <a:lstStyle/>
          <a:p>
            <a:endParaRPr lang="es-PE"/>
          </a:p>
        </p:txBody>
      </p:sp>
      <p:sp>
        <p:nvSpPr>
          <p:cNvPr id="41990" name="Rectangle 6"/>
          <p:cNvSpPr>
            <a:spLocks noChangeArrowheads="1"/>
          </p:cNvSpPr>
          <p:nvPr/>
        </p:nvSpPr>
        <p:spPr bwMode="auto">
          <a:xfrm>
            <a:off x="3886200" y="0"/>
            <a:ext cx="2971800" cy="457878"/>
          </a:xfrm>
          <a:prstGeom prst="rect">
            <a:avLst/>
          </a:prstGeom>
          <a:noFill/>
          <a:ln w="9525">
            <a:noFill/>
            <a:miter lim="800000"/>
            <a:headEnd/>
            <a:tailEnd/>
          </a:ln>
          <a:effectLst/>
        </p:spPr>
        <p:txBody>
          <a:bodyPr wrap="none" anchor="ctr"/>
          <a:lstStyle/>
          <a:p>
            <a:endParaRPr lang="es-PE"/>
          </a:p>
        </p:txBody>
      </p:sp>
      <p:sp>
        <p:nvSpPr>
          <p:cNvPr id="41991" name="Rectangle 7"/>
          <p:cNvSpPr>
            <a:spLocks noChangeArrowheads="1"/>
          </p:cNvSpPr>
          <p:nvPr/>
        </p:nvSpPr>
        <p:spPr bwMode="auto">
          <a:xfrm>
            <a:off x="3886200" y="8686122"/>
            <a:ext cx="2971800" cy="457878"/>
          </a:xfrm>
          <a:prstGeom prst="rect">
            <a:avLst/>
          </a:prstGeom>
          <a:noFill/>
          <a:ln w="9525">
            <a:noFill/>
            <a:miter lim="800000"/>
            <a:headEnd/>
            <a:tailEnd/>
          </a:ln>
          <a:effectLst/>
        </p:spPr>
        <p:txBody>
          <a:bodyPr lIns="19050" tIns="0" rIns="19050" bIns="0" anchor="b"/>
          <a:lstStyle/>
          <a:p>
            <a:pPr algn="r" eaLnBrk="0" hangingPunct="0"/>
            <a:endParaRPr lang="es-CO" sz="2400">
              <a:latin typeface="Times New Roman" pitchFamily="18" charset="0"/>
            </a:endParaRPr>
          </a:p>
        </p:txBody>
      </p:sp>
      <p:sp>
        <p:nvSpPr>
          <p:cNvPr id="41992" name="Rectangle 8"/>
          <p:cNvSpPr>
            <a:spLocks noChangeArrowheads="1"/>
          </p:cNvSpPr>
          <p:nvPr/>
        </p:nvSpPr>
        <p:spPr bwMode="auto">
          <a:xfrm>
            <a:off x="0" y="8686122"/>
            <a:ext cx="2971800" cy="457878"/>
          </a:xfrm>
          <a:prstGeom prst="rect">
            <a:avLst/>
          </a:prstGeom>
          <a:noFill/>
          <a:ln w="9525">
            <a:noFill/>
            <a:miter lim="800000"/>
            <a:headEnd/>
            <a:tailEnd/>
          </a:ln>
          <a:effectLst/>
        </p:spPr>
        <p:txBody>
          <a:bodyPr wrap="none" anchor="ctr"/>
          <a:lstStyle/>
          <a:p>
            <a:endParaRPr lang="es-PE"/>
          </a:p>
        </p:txBody>
      </p:sp>
      <p:sp>
        <p:nvSpPr>
          <p:cNvPr id="41993" name="Rectangle 9"/>
          <p:cNvSpPr>
            <a:spLocks noChangeArrowheads="1"/>
          </p:cNvSpPr>
          <p:nvPr/>
        </p:nvSpPr>
        <p:spPr bwMode="auto">
          <a:xfrm>
            <a:off x="0" y="0"/>
            <a:ext cx="2971800" cy="457878"/>
          </a:xfrm>
          <a:prstGeom prst="rect">
            <a:avLst/>
          </a:prstGeom>
          <a:noFill/>
          <a:ln w="9525">
            <a:noFill/>
            <a:miter lim="800000"/>
            <a:headEnd/>
            <a:tailEnd/>
          </a:ln>
          <a:effectLst/>
        </p:spPr>
        <p:txBody>
          <a:bodyPr wrap="none" anchor="ctr"/>
          <a:lstStyle/>
          <a:p>
            <a:endParaRPr lang="es-PE"/>
          </a:p>
        </p:txBody>
      </p:sp>
      <p:sp>
        <p:nvSpPr>
          <p:cNvPr id="41994" name="Rectangle 10"/>
          <p:cNvSpPr>
            <a:spLocks noGrp="1" noRot="1" noChangeAspect="1" noChangeArrowheads="1" noTextEdit="1"/>
          </p:cNvSpPr>
          <p:nvPr>
            <p:ph type="sldImg"/>
          </p:nvPr>
        </p:nvSpPr>
        <p:spPr>
          <a:xfrm>
            <a:off x="1152525" y="692150"/>
            <a:ext cx="4554538" cy="3414713"/>
          </a:xfrm>
          <a:ln cap="flat">
            <a:solidFill>
              <a:schemeClr val="tx1"/>
            </a:solidFill>
          </a:ln>
        </p:spPr>
      </p:sp>
      <p:sp>
        <p:nvSpPr>
          <p:cNvPr id="41996" name="Rectangle 12"/>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296555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B3870-E1A1-4CEA-9493-318CB1232CD7}" type="slidenum">
              <a:rPr lang="en-US"/>
              <a:pPr/>
              <a:t>14</a:t>
            </a:fld>
            <a:endParaRPr lang="en-US"/>
          </a:p>
        </p:txBody>
      </p:sp>
      <p:sp>
        <p:nvSpPr>
          <p:cNvPr id="934914" name="Rectangle 2"/>
          <p:cNvSpPr>
            <a:spLocks noGrp="1" noRot="1" noChangeAspect="1" noChangeArrowheads="1" noTextEdit="1"/>
          </p:cNvSpPr>
          <p:nvPr>
            <p:ph type="sldImg"/>
          </p:nvPr>
        </p:nvSpPr>
        <p:spPr>
          <a:xfrm>
            <a:off x="1143000" y="685800"/>
            <a:ext cx="4572000" cy="3429000"/>
          </a:xfrm>
          <a:ln/>
        </p:spPr>
      </p:sp>
      <p:sp>
        <p:nvSpPr>
          <p:cNvPr id="934915" name="Rectangle 3"/>
          <p:cNvSpPr>
            <a:spLocks noGrp="1" noChangeArrowheads="1"/>
          </p:cNvSpPr>
          <p:nvPr>
            <p:ph type="body" idx="1"/>
          </p:nvPr>
        </p:nvSpPr>
        <p:spPr>
          <a:xfrm>
            <a:off x="914400" y="4343814"/>
            <a:ext cx="5029200" cy="4114875"/>
          </a:xfrm>
        </p:spPr>
        <p:txBody>
          <a:bodyPr/>
          <a:lstStyle/>
          <a:p>
            <a:endParaRPr lang="es-ES"/>
          </a:p>
        </p:txBody>
      </p:sp>
    </p:spTree>
    <p:extLst>
      <p:ext uri="{BB962C8B-B14F-4D97-AF65-F5344CB8AC3E}">
        <p14:creationId xmlns:p14="http://schemas.microsoft.com/office/powerpoint/2010/main" val="268903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EEDE0-BA71-41AB-82CB-C6F3700B0BF4}" type="slidenum">
              <a:rPr lang="en-US"/>
              <a:pPr/>
              <a:t>15</a:t>
            </a:fld>
            <a:endParaRPr lang="en-US"/>
          </a:p>
        </p:txBody>
      </p:sp>
      <p:sp>
        <p:nvSpPr>
          <p:cNvPr id="930818" name="Rectangle 1026"/>
          <p:cNvSpPr>
            <a:spLocks noGrp="1" noRot="1" noChangeAspect="1" noChangeArrowheads="1" noTextEdit="1"/>
          </p:cNvSpPr>
          <p:nvPr>
            <p:ph type="sldImg"/>
          </p:nvPr>
        </p:nvSpPr>
        <p:spPr>
          <a:xfrm>
            <a:off x="1143000" y="685800"/>
            <a:ext cx="4572000" cy="3429000"/>
          </a:xfrm>
          <a:ln/>
        </p:spPr>
      </p:sp>
      <p:sp>
        <p:nvSpPr>
          <p:cNvPr id="930819" name="Rectangle 1027"/>
          <p:cNvSpPr>
            <a:spLocks noGrp="1" noChangeArrowheads="1"/>
          </p:cNvSpPr>
          <p:nvPr>
            <p:ph type="body" idx="1"/>
          </p:nvPr>
        </p:nvSpPr>
        <p:spPr>
          <a:xfrm>
            <a:off x="914400" y="4343814"/>
            <a:ext cx="5029200" cy="4114875"/>
          </a:xfrm>
        </p:spPr>
        <p:txBody>
          <a:bodyPr/>
          <a:lstStyle/>
          <a:p>
            <a:endParaRPr lang="es-ES"/>
          </a:p>
        </p:txBody>
      </p:sp>
    </p:spTree>
    <p:extLst>
      <p:ext uri="{BB962C8B-B14F-4D97-AF65-F5344CB8AC3E}">
        <p14:creationId xmlns:p14="http://schemas.microsoft.com/office/powerpoint/2010/main" val="189394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07A05-4EB0-44C3-B29A-3C45BF48EE53}" type="slidenum">
              <a:rPr lang="en-US"/>
              <a:pPr/>
              <a:t>16</a:t>
            </a:fld>
            <a:endParaRPr lang="en-US"/>
          </a:p>
        </p:txBody>
      </p:sp>
      <p:sp>
        <p:nvSpPr>
          <p:cNvPr id="932866" name="Rectangle 2"/>
          <p:cNvSpPr>
            <a:spLocks noGrp="1" noRot="1" noChangeAspect="1" noChangeArrowheads="1" noTextEdit="1"/>
          </p:cNvSpPr>
          <p:nvPr>
            <p:ph type="sldImg"/>
          </p:nvPr>
        </p:nvSpPr>
        <p:spPr>
          <a:xfrm>
            <a:off x="1143000" y="685800"/>
            <a:ext cx="4572000" cy="3429000"/>
          </a:xfrm>
          <a:ln/>
        </p:spPr>
      </p:sp>
      <p:sp>
        <p:nvSpPr>
          <p:cNvPr id="932867" name="Rectangle 3"/>
          <p:cNvSpPr>
            <a:spLocks noGrp="1" noChangeArrowheads="1"/>
          </p:cNvSpPr>
          <p:nvPr>
            <p:ph type="body" idx="1"/>
          </p:nvPr>
        </p:nvSpPr>
        <p:spPr>
          <a:xfrm>
            <a:off x="914400" y="4343814"/>
            <a:ext cx="5029200" cy="4114875"/>
          </a:xfrm>
        </p:spPr>
        <p:txBody>
          <a:bodyPr/>
          <a:lstStyle/>
          <a:p>
            <a:endParaRPr lang="es-ES"/>
          </a:p>
        </p:txBody>
      </p:sp>
    </p:spTree>
    <p:extLst>
      <p:ext uri="{BB962C8B-B14F-4D97-AF65-F5344CB8AC3E}">
        <p14:creationId xmlns:p14="http://schemas.microsoft.com/office/powerpoint/2010/main" val="332773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AA933-527D-48E5-9219-70C5A042837C}" type="slidenum">
              <a:rPr lang="en-US"/>
              <a:pPr/>
              <a:t>17</a:t>
            </a:fld>
            <a:endParaRPr lang="en-US"/>
          </a:p>
        </p:txBody>
      </p:sp>
      <p:sp>
        <p:nvSpPr>
          <p:cNvPr id="865282" name="Rectangle 2"/>
          <p:cNvSpPr>
            <a:spLocks noGrp="1" noRot="1" noChangeAspect="1" noChangeArrowheads="1" noTextEdit="1"/>
          </p:cNvSpPr>
          <p:nvPr>
            <p:ph type="sldImg"/>
          </p:nvPr>
        </p:nvSpPr>
        <p:spPr>
          <a:ln/>
        </p:spPr>
      </p:sp>
      <p:sp>
        <p:nvSpPr>
          <p:cNvPr id="86528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1855178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s-PE"/>
          </a:p>
        </p:txBody>
      </p:sp>
    </p:spTree>
    <p:extLst>
      <p:ext uri="{BB962C8B-B14F-4D97-AF65-F5344CB8AC3E}">
        <p14:creationId xmlns:p14="http://schemas.microsoft.com/office/powerpoint/2010/main" val="24515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6082"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s-PE"/>
          </a:p>
        </p:txBody>
      </p:sp>
    </p:spTree>
    <p:extLst>
      <p:ext uri="{BB962C8B-B14F-4D97-AF65-F5344CB8AC3E}">
        <p14:creationId xmlns:p14="http://schemas.microsoft.com/office/powerpoint/2010/main" val="223524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F9921643-492A-4BC8-AA29-96E1DD57A8FC}" type="slidenum">
              <a:rPr lang="es-PE" smtClean="0"/>
              <a:pPr/>
              <a:t>79</a:t>
            </a:fld>
            <a:endParaRPr lang="es-PE"/>
          </a:p>
        </p:txBody>
      </p:sp>
    </p:spTree>
    <p:extLst>
      <p:ext uri="{BB962C8B-B14F-4D97-AF65-F5344CB8AC3E}">
        <p14:creationId xmlns:p14="http://schemas.microsoft.com/office/powerpoint/2010/main" val="2895207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8" name="27 Marcador de fecha"/>
          <p:cNvSpPr>
            <a:spLocks noGrp="1"/>
          </p:cNvSpPr>
          <p:nvPr>
            <p:ph type="dt" sz="half" idx="10"/>
          </p:nvPr>
        </p:nvSpPr>
        <p:spPr/>
        <p:txBody>
          <a:bodyPr/>
          <a:lstStyle>
            <a:extLst/>
          </a:lstStyle>
          <a:p>
            <a:endParaRPr lang="es-ES"/>
          </a:p>
        </p:txBody>
      </p:sp>
      <p:sp>
        <p:nvSpPr>
          <p:cNvPr id="17" name="16 Marcador de pie de página"/>
          <p:cNvSpPr>
            <a:spLocks noGrp="1"/>
          </p:cNvSpPr>
          <p:nvPr>
            <p:ph type="ftr" sz="quarter" idx="11"/>
          </p:nvPr>
        </p:nvSpPr>
        <p:spPr/>
        <p:txBody>
          <a:bodyPr/>
          <a:lstStyle>
            <a:extLst/>
          </a:lstStyle>
          <a:p>
            <a:endParaRPr lang="es-ES"/>
          </a:p>
        </p:txBody>
      </p:sp>
      <p:sp>
        <p:nvSpPr>
          <p:cNvPr id="29" name="28 Marcador de número de diapositiva"/>
          <p:cNvSpPr>
            <a:spLocks noGrp="1"/>
          </p:cNvSpPr>
          <p:nvPr>
            <p:ph type="sldNum" sz="quarter" idx="12"/>
          </p:nvPr>
        </p:nvSpPr>
        <p:spPr/>
        <p:txBody>
          <a:bodyPr/>
          <a:lstStyle>
            <a:extLst/>
          </a:lstStyle>
          <a:p>
            <a:fld id="{DD8C780E-E84F-4999-AECA-C306BB314899}" type="slidenum">
              <a:rPr lang="es-ES" smtClean="0"/>
              <a:pPr/>
              <a:t>‹Nº›</a:t>
            </a:fld>
            <a:endParaRPr lang="es-ES"/>
          </a:p>
        </p:txBody>
      </p:sp>
      <p:sp>
        <p:nvSpPr>
          <p:cNvPr id="32" name="31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38 Rectángulo"/>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39 Rectángulo"/>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40 Rectángulo"/>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41 Rectángulo"/>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Título"/>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56" name="55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64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65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66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CF6AB4FF-7A11-4DB2-B85C-94ACBE6A2E84}"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981200" cy="5851525"/>
          </a:xfrm>
        </p:spPr>
        <p:txBody>
          <a:bodyPr vert="eaVert" anchor="ct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39"/>
            <a:ext cx="58674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8C416748-7C30-41A5-BF8A-F452B2259558}"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0D81122E-337F-4E71-A512-7D08C016B1D3}"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13 Forma libre"/>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14 Forma libre"/>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12 Forma libre"/>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15 Forma libre"/>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16 Forma libre"/>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17 Forma libre"/>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18 Forma libre"/>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19 Forma libre"/>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20 Forma libre"/>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21 Forma libre"/>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22 Forma libre"/>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23 Forma libre"/>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24 Forma libre"/>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25 Forma libre"/>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26 Forma libre"/>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2 Marcador de texto"/>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078E046A-9406-4B97-BAE0-57B3A2BD5A2D}" type="slidenum">
              <a:rPr lang="es-ES" smtClean="0"/>
              <a:pPr/>
              <a:t>‹Nº›</a:t>
            </a:fld>
            <a:endParaRPr lang="es-ES"/>
          </a:p>
        </p:txBody>
      </p:sp>
      <p:sp>
        <p:nvSpPr>
          <p:cNvPr id="7" name="6 Rectángulo"/>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s-ES" smtClean="0"/>
              <a:t>Haga clic para modificar el estilo de título del patrón</a:t>
            </a:r>
            <a:endParaRPr kumimoji="0" lang="en-US"/>
          </a:p>
        </p:txBody>
      </p:sp>
      <p:sp>
        <p:nvSpPr>
          <p:cNvPr id="8" name="7 Rectángulo"/>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Rectángulo"/>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Rectángulo"/>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2064"/>
            <a:ext cx="8229600" cy="9144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1C3962AD-D793-4BB7-B6A2-F9C9B5B015E9}"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5" name="24 Rectángulo"/>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504824" y="512064"/>
            <a:ext cx="7772400" cy="914400"/>
          </a:xfrm>
        </p:spPr>
        <p:txBody>
          <a:bodyPr anchor="t"/>
          <a:lstStyle>
            <a:lvl1pPr>
              <a:defRPr sz="400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462CD86A-B40C-4353-B52D-CC3AEC6163DC}" type="slidenum">
              <a:rPr lang="es-ES" smtClean="0"/>
              <a:pPr/>
              <a:t>‹Nº›</a:t>
            </a:fld>
            <a:endParaRPr lang="es-ES"/>
          </a:p>
        </p:txBody>
      </p:sp>
      <p:sp>
        <p:nvSpPr>
          <p:cNvPr id="16" name="15 Rectángulo"/>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16 Rectángulo"/>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17 Rectángulo"/>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18 Rectángulo"/>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19 Rectángulo"/>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20 Rectángulo"/>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Rectángulo"/>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28 Rectángulo"/>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29 Rectángulo"/>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914400"/>
          </a:xfrm>
        </p:spPr>
        <p:txBody>
          <a:bodyPr/>
          <a:lstStyle>
            <a:lvl1pPr>
              <a:defRPr sz="4000" cap="none" baseline="0"/>
            </a:lvl1pPr>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6CAF3C7A-260F-42EF-A71D-3F806C801EE6}"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4D5D00C5-C01F-4A5A-8B97-D1A40F8717CA}"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73050"/>
            <a:ext cx="8229600" cy="1162050"/>
          </a:xfrm>
        </p:spPr>
        <p:txBody>
          <a:bodyPr anchor="ctr"/>
          <a:lstStyle>
            <a:lvl1pPr algn="l">
              <a:buNone/>
              <a:defRPr sz="3600" b="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B80DE031-E185-4B05-82F0-CF0CFABEEB6C}"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7 Rectángulo"/>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8 Conector recto"/>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9 Grupo"/>
          <p:cNvGrpSpPr/>
          <p:nvPr/>
        </p:nvGrpSpPr>
        <p:grpSpPr>
          <a:xfrm rot="5400000">
            <a:off x="8514581" y="1219200"/>
            <a:ext cx="132763" cy="128466"/>
            <a:chOff x="6668087" y="1297746"/>
            <a:chExt cx="161840" cy="156602"/>
          </a:xfrm>
        </p:grpSpPr>
        <p:cxnSp>
          <p:nvCxnSpPr>
            <p:cNvPr id="15" name="14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Título"/>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grpSp>
        <p:nvGrpSpPr>
          <p:cNvPr id="14" name="13 Grupo"/>
          <p:cNvGrpSpPr/>
          <p:nvPr/>
        </p:nvGrpSpPr>
        <p:grpSpPr>
          <a:xfrm rot="5400000">
            <a:off x="8666981" y="1371600"/>
            <a:ext cx="132763" cy="128466"/>
            <a:chOff x="6668087" y="1297746"/>
            <a:chExt cx="161840" cy="156602"/>
          </a:xfrm>
        </p:grpSpPr>
        <p:cxnSp>
          <p:nvCxnSpPr>
            <p:cNvPr id="11" name="10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17 Grupo"/>
          <p:cNvGrpSpPr/>
          <p:nvPr/>
        </p:nvGrpSpPr>
        <p:grpSpPr>
          <a:xfrm rot="5400000">
            <a:off x="8320088" y="1474763"/>
            <a:ext cx="132763" cy="128466"/>
            <a:chOff x="6668087" y="1297746"/>
            <a:chExt cx="161840" cy="156602"/>
          </a:xfrm>
        </p:grpSpPr>
        <p:cxnSp>
          <p:nvCxnSpPr>
            <p:cNvPr id="19" name="18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4 Marcador de fecha"/>
          <p:cNvSpPr>
            <a:spLocks noGrp="1"/>
          </p:cNvSpPr>
          <p:nvPr>
            <p:ph type="dt" sz="half" idx="10"/>
          </p:nvPr>
        </p:nvSpPr>
        <p:spPr>
          <a:xfrm>
            <a:off x="6477000" y="55499"/>
            <a:ext cx="2133600" cy="365125"/>
          </a:xfrm>
        </p:spPr>
        <p:txBody>
          <a:bodyPr/>
          <a:lstStyle>
            <a:extLst/>
          </a:lstStyle>
          <a:p>
            <a:endParaRPr lang="es-ES"/>
          </a:p>
        </p:txBody>
      </p:sp>
      <p:sp>
        <p:nvSpPr>
          <p:cNvPr id="6" name="5 Marcador de pie de página"/>
          <p:cNvSpPr>
            <a:spLocks noGrp="1"/>
          </p:cNvSpPr>
          <p:nvPr>
            <p:ph type="ftr" sz="quarter" idx="11"/>
          </p:nvPr>
        </p:nvSpPr>
        <p:spPr>
          <a:xfrm>
            <a:off x="914400" y="55499"/>
            <a:ext cx="5562600" cy="365125"/>
          </a:xfrm>
        </p:spPr>
        <p:txBody>
          <a:bodyPr/>
          <a:lstStyle>
            <a:extLst/>
          </a:lstStyle>
          <a:p>
            <a:endParaRPr lang="es-ES"/>
          </a:p>
        </p:txBody>
      </p:sp>
      <p:sp>
        <p:nvSpPr>
          <p:cNvPr id="7" name="6 Marcador de número de diapositiva"/>
          <p:cNvSpPr>
            <a:spLocks noGrp="1"/>
          </p:cNvSpPr>
          <p:nvPr>
            <p:ph type="sldNum" sz="quarter" idx="12"/>
          </p:nvPr>
        </p:nvSpPr>
        <p:spPr>
          <a:xfrm>
            <a:off x="8610600" y="55499"/>
            <a:ext cx="457200" cy="365125"/>
          </a:xfrm>
        </p:spPr>
        <p:txBody>
          <a:bodyPr/>
          <a:lstStyle>
            <a:extLst/>
          </a:lstStyle>
          <a:p>
            <a:fld id="{6E673381-68EE-4D2C-95D4-3535D035F758}" type="slidenum">
              <a:rPr lang="es-ES" smtClean="0"/>
              <a:pPr/>
              <a:t>‹Nº›</a:t>
            </a:fld>
            <a:endParaRPr lang="es-ES"/>
          </a:p>
        </p:txBody>
      </p:sp>
    </p:spTree>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14 Rectángulo"/>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15 Rectángulo"/>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16 Rectángulo"/>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Marcador de título"/>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es-ES"/>
          </a:p>
        </p:txBody>
      </p:sp>
      <p:sp>
        <p:nvSpPr>
          <p:cNvPr id="3" name="2 Marcador de pie de página"/>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s-ES"/>
          </a:p>
        </p:txBody>
      </p:sp>
      <p:sp>
        <p:nvSpPr>
          <p:cNvPr id="23" name="22 Marcador de número de diapositiva"/>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4D5E91C9-9C10-4EFC-B011-D9E3B9B523BD}"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fade thruBlk="1"/>
  </p:transition>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01.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hyperlink" Target="http://ats.ctsnetjournals.org/content/vol82/issue5/images/large/1924.06001949.gr1.jpeg" TargetMode="Externa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0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4" Type="http://schemas.openxmlformats.org/officeDocument/2006/relationships/image" Target="../media/image167.png"/></Relationships>
</file>

<file path=ppt/slides/_rels/slide1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8.jpeg"/><Relationship Id="rId1" Type="http://schemas.openxmlformats.org/officeDocument/2006/relationships/slideLayout" Target="../slideLayouts/slideLayout4.xml"/><Relationship Id="rId5" Type="http://schemas.openxmlformats.org/officeDocument/2006/relationships/image" Target="../media/image169.jpeg"/><Relationship Id="rId4" Type="http://schemas.openxmlformats.org/officeDocument/2006/relationships/image" Target="../media/image17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 Id="rId5" Type="http://schemas.openxmlformats.org/officeDocument/2006/relationships/image" Target="../media/image175.png"/><Relationship Id="rId4" Type="http://schemas.openxmlformats.org/officeDocument/2006/relationships/image" Target="../media/image174.png"/></Relationships>
</file>

<file path=ppt/slides/_rels/slide1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xml"/><Relationship Id="rId4" Type="http://schemas.openxmlformats.org/officeDocument/2006/relationships/image" Target="../media/image178.png"/></Relationships>
</file>

<file path=ppt/slides/_rels/slide10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88.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91.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12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4.xml"/><Relationship Id="rId5" Type="http://schemas.openxmlformats.org/officeDocument/2006/relationships/image" Target="../media/image201.png"/><Relationship Id="rId4" Type="http://schemas.openxmlformats.org/officeDocument/2006/relationships/image" Target="../media/image200.jpeg"/></Relationships>
</file>

<file path=ppt/slides/_rels/slide12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xml"/><Relationship Id="rId4" Type="http://schemas.openxmlformats.org/officeDocument/2006/relationships/image" Target="../media/image204.png"/></Relationships>
</file>

<file path=ppt/slides/_rels/slide1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12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4.xml"/><Relationship Id="rId4" Type="http://schemas.openxmlformats.org/officeDocument/2006/relationships/image" Target="../media/image219.png"/></Relationships>
</file>

<file path=ppt/slides/_rels/slide134.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35.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7.jpeg"/><Relationship Id="rId2" Type="http://schemas.openxmlformats.org/officeDocument/2006/relationships/image" Target="../media/image224.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2.png"/><Relationship Id="rId4" Type="http://schemas.openxmlformats.org/officeDocument/2006/relationships/image" Target="../media/image221.png"/></Relationships>
</file>

<file path=ppt/slides/_rels/slide136.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2.png"/><Relationship Id="rId4" Type="http://schemas.openxmlformats.org/officeDocument/2006/relationships/image" Target="../media/image221.png"/></Relationships>
</file>

<file path=ppt/slides/_rels/slide13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3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 Id="rId4" Type="http://schemas.openxmlformats.org/officeDocument/2006/relationships/image" Target="../media/image232.jpeg"/></Relationships>
</file>

<file path=ppt/slides/_rels/slide13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image" Target="../media/image19.png"/><Relationship Id="rId4" Type="http://schemas.openxmlformats.org/officeDocument/2006/relationships/oleObject" Target="../embeddings/oleObject3.bin"/></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 Id="rId5" Type="http://schemas.openxmlformats.org/officeDocument/2006/relationships/image" Target="../media/image238.png"/><Relationship Id="rId4" Type="http://schemas.openxmlformats.org/officeDocument/2006/relationships/image" Target="../media/image237.jpeg"/></Relationships>
</file>

<file path=ppt/slides/_rels/slide14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4.xml"/><Relationship Id="rId5" Type="http://schemas.openxmlformats.org/officeDocument/2006/relationships/image" Target="../media/image242.png"/><Relationship Id="rId4" Type="http://schemas.openxmlformats.org/officeDocument/2006/relationships/image" Target="../media/image241.png"/></Relationships>
</file>

<file path=ppt/slides/_rels/slide14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video" Target="file:///C:\Users\ALBERTO\Documents\FBC\BFC%20PACIENTE%20CON%20ECO\8%20Atelectasia%20+%20BFC%20-%203.AVI"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2.xml"/><Relationship Id="rId1" Type="http://schemas.openxmlformats.org/officeDocument/2006/relationships/video" Target="file:///C:\Users\ALBERTO\Documents\FBC\BFC%20PACIENTE%20CON%20ECO\14%20Atelectasia%20+%20BFC%20-%204.AVI"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2.xml"/><Relationship Id="rId1" Type="http://schemas.openxmlformats.org/officeDocument/2006/relationships/video" Target="file:///C:\Users\ALBERTO\Documents\FBC\BFC%20PACIENTE%20CON%20ECO\21%20Atelectasia%20+%20BFC%20-%206%20-%20Fin%20inmediato.%20(1).AVI"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slideLayout" Target="../slideLayouts/slideLayout2.xml"/><Relationship Id="rId1" Type="http://schemas.openxmlformats.org/officeDocument/2006/relationships/video" Target="file:///C:\Users\ALBERTO\Documents\FBC\BFC%20PACIENTE%20CON%20ECO\22%20Atelectasia%20+%20BFC%20-%207%20-%20Fin%203%20h%20posteriores.AVI"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7.xml"/><Relationship Id="rId4" Type="http://schemas.openxmlformats.org/officeDocument/2006/relationships/image" Target="../media/image257.png"/></Relationships>
</file>

<file path=ppt/slides/_rels/slide15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5.xml"/><Relationship Id="rId4" Type="http://schemas.openxmlformats.org/officeDocument/2006/relationships/image" Target="../media/image268.jpeg"/></Relationships>
</file>

<file path=ppt/slides/_rels/slide16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1.wmf"/></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7.png"/><Relationship Id="rId5" Type="http://schemas.openxmlformats.org/officeDocument/2006/relationships/oleObject" Target="../embeddings/oleObject4.bin"/><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1.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Layout" Target="../diagrams/layout2.xml"/><Relationship Id="rId7" Type="http://schemas.openxmlformats.org/officeDocument/2006/relationships/image" Target="../media/image11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5.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4.xml"/><Relationship Id="rId5" Type="http://schemas.openxmlformats.org/officeDocument/2006/relationships/image" Target="../media/image137.png"/><Relationship Id="rId4" Type="http://schemas.openxmlformats.org/officeDocument/2006/relationships/image" Target="../media/image138.pn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3.png"/><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9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image" Target="../media/image151.png"/></Relationships>
</file>

<file path=ppt/slides/_rels/slide99.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hyperlink" Target="http://www.sciencedirect.com/science?_ob=RedirectURL&amp;_method=gejLink&amp;_linkType=general&amp;_cdi=40055&amp;_issn=15792129&amp;_targetURL=http://www.elsevier.com/locate/issn/15792129&amp;_acct=C000050221&amp;_version=1&amp;_userid=10&amp;md5=54e09f66e54969a6aad24d75abea1319"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Subtítulo"/>
          <p:cNvSpPr>
            <a:spLocks noGrp="1"/>
          </p:cNvSpPr>
          <p:nvPr>
            <p:ph type="subTitle" idx="4294967295"/>
          </p:nvPr>
        </p:nvSpPr>
        <p:spPr>
          <a:xfrm>
            <a:off x="0" y="4365104"/>
            <a:ext cx="9144000" cy="2492896"/>
          </a:xfrm>
          <a:solidFill>
            <a:schemeClr val="bg1"/>
          </a:solidFill>
        </p:spPr>
        <p:txBody>
          <a:bodyPr>
            <a:noAutofit/>
          </a:bodyPr>
          <a:lstStyle/>
          <a:p>
            <a:endParaRPr lang="es-PE" sz="1800" dirty="0" smtClean="0">
              <a:solidFill>
                <a:schemeClr val="tx1">
                  <a:lumMod val="50000"/>
                </a:schemeClr>
              </a:solidFill>
              <a:latin typeface="Agency FB" pitchFamily="34" charset="0"/>
            </a:endParaRPr>
          </a:p>
          <a:p>
            <a:r>
              <a:rPr lang="es-PE" sz="1800" dirty="0" smtClean="0">
                <a:solidFill>
                  <a:schemeClr val="tx1">
                    <a:lumMod val="50000"/>
                  </a:schemeClr>
                </a:solidFill>
                <a:latin typeface="Agency FB" pitchFamily="34" charset="0"/>
              </a:rPr>
              <a:t>Sociedad Peruana de Medicina Intensiva (SOPEMI)</a:t>
            </a:r>
          </a:p>
          <a:p>
            <a:r>
              <a:rPr lang="es-PE" sz="1800" dirty="0" err="1" smtClean="0">
                <a:solidFill>
                  <a:schemeClr val="tx1">
                    <a:lumMod val="50000"/>
                  </a:schemeClr>
                </a:solidFill>
                <a:latin typeface="Agency FB" pitchFamily="34" charset="0"/>
              </a:rPr>
              <a:t>Extracorporeal</a:t>
            </a:r>
            <a:r>
              <a:rPr lang="es-PE" sz="1800" dirty="0" smtClean="0">
                <a:solidFill>
                  <a:schemeClr val="tx1">
                    <a:lumMod val="50000"/>
                  </a:schemeClr>
                </a:solidFill>
                <a:latin typeface="Agency FB" pitchFamily="34" charset="0"/>
              </a:rPr>
              <a:t>  </a:t>
            </a:r>
            <a:r>
              <a:rPr lang="es-PE" sz="1800" dirty="0" err="1" smtClean="0">
                <a:solidFill>
                  <a:schemeClr val="tx1">
                    <a:lumMod val="50000"/>
                  </a:schemeClr>
                </a:solidFill>
                <a:latin typeface="Agency FB" pitchFamily="34" charset="0"/>
              </a:rPr>
              <a:t>Life</a:t>
            </a:r>
            <a:r>
              <a:rPr lang="es-PE" sz="1800" dirty="0" smtClean="0">
                <a:solidFill>
                  <a:schemeClr val="tx1">
                    <a:lumMod val="50000"/>
                  </a:schemeClr>
                </a:solidFill>
                <a:latin typeface="Agency FB" pitchFamily="34" charset="0"/>
              </a:rPr>
              <a:t>  </a:t>
            </a:r>
            <a:r>
              <a:rPr lang="es-PE" sz="1800" dirty="0" err="1" smtClean="0">
                <a:solidFill>
                  <a:schemeClr val="tx1">
                    <a:lumMod val="50000"/>
                  </a:schemeClr>
                </a:solidFill>
                <a:latin typeface="Agency FB" pitchFamily="34" charset="0"/>
              </a:rPr>
              <a:t>Support</a:t>
            </a:r>
            <a:r>
              <a:rPr lang="es-PE" sz="1800" dirty="0" smtClean="0">
                <a:solidFill>
                  <a:schemeClr val="tx1">
                    <a:lumMod val="50000"/>
                  </a:schemeClr>
                </a:solidFill>
                <a:latin typeface="Agency FB" pitchFamily="34" charset="0"/>
              </a:rPr>
              <a:t>  </a:t>
            </a:r>
            <a:r>
              <a:rPr lang="es-PE" sz="1800" dirty="0" err="1" smtClean="0">
                <a:solidFill>
                  <a:schemeClr val="tx1">
                    <a:lumMod val="50000"/>
                  </a:schemeClr>
                </a:solidFill>
                <a:latin typeface="Agency FB" pitchFamily="34" charset="0"/>
              </a:rPr>
              <a:t>Organization</a:t>
            </a:r>
            <a:r>
              <a:rPr lang="es-PE" sz="1800" dirty="0" smtClean="0">
                <a:solidFill>
                  <a:schemeClr val="tx1">
                    <a:lumMod val="50000"/>
                  </a:schemeClr>
                </a:solidFill>
                <a:latin typeface="Agency FB" pitchFamily="34" charset="0"/>
              </a:rPr>
              <a:t> (ELSO)</a:t>
            </a:r>
          </a:p>
          <a:p>
            <a:r>
              <a:rPr lang="es-PE" sz="1800" dirty="0" smtClean="0">
                <a:solidFill>
                  <a:schemeClr val="tx1">
                    <a:lumMod val="50000"/>
                  </a:schemeClr>
                </a:solidFill>
                <a:latin typeface="Agency FB" pitchFamily="34" charset="0"/>
              </a:rPr>
              <a:t>Certificación FIDIVA</a:t>
            </a:r>
          </a:p>
          <a:p>
            <a:r>
              <a:rPr lang="es-PE" sz="1800" dirty="0" smtClean="0">
                <a:solidFill>
                  <a:schemeClr val="tx1">
                    <a:lumMod val="50000"/>
                  </a:schemeClr>
                </a:solidFill>
                <a:latin typeface="Agency FB" pitchFamily="34" charset="0"/>
              </a:rPr>
              <a:t>Docente Postgrado UNMSM - Medicina Intensiva, Neurocirugía, Medicina de Emergencias</a:t>
            </a:r>
          </a:p>
          <a:p>
            <a:r>
              <a:rPr lang="es-PE" sz="1800" dirty="0" smtClean="0">
                <a:solidFill>
                  <a:schemeClr val="tx1">
                    <a:lumMod val="50000"/>
                  </a:schemeClr>
                </a:solidFill>
                <a:latin typeface="Agency FB" pitchFamily="34" charset="0"/>
              </a:rPr>
              <a:t>Docente Postgrado UPCH – Especialización de Enfermería Intensiva </a:t>
            </a:r>
          </a:p>
          <a:p>
            <a:endParaRPr lang="es-PE" sz="1800" dirty="0" smtClean="0">
              <a:solidFill>
                <a:schemeClr val="tx1">
                  <a:lumMod val="50000"/>
                </a:schemeClr>
              </a:solidFill>
              <a:latin typeface="Agency FB" pitchFamily="34" charset="0"/>
            </a:endParaRPr>
          </a:p>
          <a:p>
            <a:endParaRPr lang="es-PE" sz="1800" dirty="0" smtClean="0">
              <a:solidFill>
                <a:schemeClr val="tx1">
                  <a:lumMod val="50000"/>
                </a:schemeClr>
              </a:solidFill>
              <a:latin typeface="Agency FB" pitchFamily="34" charset="0"/>
            </a:endParaRPr>
          </a:p>
          <a:p>
            <a:endParaRPr lang="es-PE" sz="1800" dirty="0" smtClean="0">
              <a:solidFill>
                <a:schemeClr val="tx1">
                  <a:lumMod val="50000"/>
                </a:schemeClr>
              </a:solidFill>
              <a:latin typeface="Agency FB" pitchFamily="34" charset="0"/>
            </a:endParaRPr>
          </a:p>
          <a:p>
            <a:endParaRPr lang="es-PE" sz="1800" dirty="0" smtClean="0">
              <a:solidFill>
                <a:schemeClr val="tx1">
                  <a:lumMod val="50000"/>
                </a:schemeClr>
              </a:solidFill>
              <a:latin typeface="Agency FB" pitchFamily="34" charset="0"/>
            </a:endParaRPr>
          </a:p>
          <a:p>
            <a:endParaRPr lang="es-PE" sz="1800" dirty="0" smtClean="0">
              <a:solidFill>
                <a:schemeClr val="tx1">
                  <a:lumMod val="50000"/>
                </a:schemeClr>
              </a:solidFill>
              <a:latin typeface="Agency FB" pitchFamily="34" charset="0"/>
            </a:endParaRPr>
          </a:p>
        </p:txBody>
      </p:sp>
      <p:sp>
        <p:nvSpPr>
          <p:cNvPr id="8" name="7 Título"/>
          <p:cNvSpPr>
            <a:spLocks noGrp="1"/>
          </p:cNvSpPr>
          <p:nvPr>
            <p:ph type="ctrTitle" idx="4294967295"/>
          </p:nvPr>
        </p:nvSpPr>
        <p:spPr>
          <a:xfrm>
            <a:off x="0" y="1340768"/>
            <a:ext cx="9144000" cy="197485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s-PE" sz="6000" b="1" spc="0" dirty="0" smtClean="0">
                <a:ln w="50800"/>
                <a:solidFill>
                  <a:schemeClr val="accent4">
                    <a:lumMod val="50000"/>
                  </a:schemeClr>
                </a:solidFill>
              </a:rPr>
              <a:t>BRONCOSCOPIA FLEXIBLE </a:t>
            </a:r>
            <a:r>
              <a:rPr lang="es-PE" sz="4800" b="1" spc="0" dirty="0" smtClean="0">
                <a:ln w="50800"/>
                <a:solidFill>
                  <a:schemeClr val="accent4">
                    <a:lumMod val="50000"/>
                  </a:schemeClr>
                </a:solidFill>
              </a:rPr>
              <a:t>EN EL PACIENTE CRITICO</a:t>
            </a:r>
            <a:br>
              <a:rPr lang="es-PE" sz="4800" b="1" spc="0" dirty="0" smtClean="0">
                <a:ln w="50800"/>
                <a:solidFill>
                  <a:schemeClr val="accent4">
                    <a:lumMod val="50000"/>
                  </a:schemeClr>
                </a:solidFill>
              </a:rPr>
            </a:br>
            <a:endParaRPr lang="es-PE" sz="6000" b="1" spc="0" dirty="0">
              <a:ln w="50800"/>
              <a:solidFill>
                <a:schemeClr val="accent4">
                  <a:lumMod val="50000"/>
                </a:schemeClr>
              </a:solidFill>
            </a:endParaRPr>
          </a:p>
        </p:txBody>
      </p:sp>
      <p:sp>
        <p:nvSpPr>
          <p:cNvPr id="6" name="5 Rectángulo"/>
          <p:cNvSpPr/>
          <p:nvPr/>
        </p:nvSpPr>
        <p:spPr>
          <a:xfrm>
            <a:off x="4572000" y="3717032"/>
            <a:ext cx="4572000" cy="738664"/>
          </a:xfrm>
          <a:prstGeom prst="rect">
            <a:avLst/>
          </a:prstGeom>
        </p:spPr>
        <p:txBody>
          <a:bodyPr>
            <a:spAutoFit/>
          </a:bodyPr>
          <a:lstStyle/>
          <a:p>
            <a:pPr algn="r">
              <a:buNone/>
            </a:pPr>
            <a:r>
              <a:rPr lang="es-PE" sz="2400" dirty="0" smtClean="0">
                <a:solidFill>
                  <a:schemeClr val="accent1">
                    <a:lumMod val="20000"/>
                    <a:lumOff val="80000"/>
                  </a:schemeClr>
                </a:solidFill>
              </a:rPr>
              <a:t>Dr. Alberto Díaz Seminario</a:t>
            </a:r>
          </a:p>
          <a:p>
            <a:pPr algn="r">
              <a:buNone/>
            </a:pPr>
            <a:r>
              <a:rPr lang="es-PE" dirty="0" smtClean="0">
                <a:solidFill>
                  <a:schemeClr val="accent1">
                    <a:lumMod val="20000"/>
                    <a:lumOff val="80000"/>
                  </a:schemeClr>
                </a:solidFill>
              </a:rPr>
              <a:t>Médico Intensivista</a:t>
            </a:r>
          </a:p>
        </p:txBody>
      </p:sp>
      <p:pic>
        <p:nvPicPr>
          <p:cNvPr id="7" name="Picture 3"/>
          <p:cNvPicPr>
            <a:picLocks noChangeAspect="1" noChangeArrowheads="1"/>
          </p:cNvPicPr>
          <p:nvPr/>
        </p:nvPicPr>
        <p:blipFill>
          <a:blip r:embed="rId2" cstate="print"/>
          <a:srcRect/>
          <a:stretch>
            <a:fillRect/>
          </a:stretch>
        </p:blipFill>
        <p:spPr bwMode="auto">
          <a:xfrm>
            <a:off x="7576146" y="4585075"/>
            <a:ext cx="1567854" cy="2272925"/>
          </a:xfrm>
          <a:prstGeom prst="rect">
            <a:avLst/>
          </a:prstGeom>
          <a:noFill/>
          <a:ln w="9525">
            <a:noFill/>
            <a:miter lim="800000"/>
            <a:headEnd/>
            <a:tailEnd/>
          </a:ln>
          <a:effectLst/>
        </p:spPr>
      </p:pic>
      <p:sp>
        <p:nvSpPr>
          <p:cNvPr id="2" name="CuadroTexto 1"/>
          <p:cNvSpPr txBox="1"/>
          <p:nvPr/>
        </p:nvSpPr>
        <p:spPr>
          <a:xfrm>
            <a:off x="948134" y="3987808"/>
            <a:ext cx="2675732" cy="369332"/>
          </a:xfrm>
          <a:prstGeom prst="rect">
            <a:avLst/>
          </a:prstGeom>
          <a:noFill/>
        </p:spPr>
        <p:txBody>
          <a:bodyPr wrap="none" rtlCol="0">
            <a:spAutoFit/>
          </a:bodyPr>
          <a:lstStyle/>
          <a:p>
            <a:r>
              <a:rPr lang="es-PE" dirty="0" smtClean="0"/>
              <a:t>alberto06ds@gmail.com</a:t>
            </a:r>
            <a:endParaRPr lang="es-PE" dirty="0"/>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371600" y="512763"/>
            <a:ext cx="7772400" cy="914400"/>
          </a:xfrm>
        </p:spPr>
        <p:txBody>
          <a:bodyPr/>
          <a:lstStyle/>
          <a:p>
            <a:r>
              <a:rPr lang="es-PE" dirty="0" smtClean="0">
                <a:solidFill>
                  <a:srgbClr val="FFFF00"/>
                </a:solidFill>
              </a:rPr>
              <a:t>El broncoscopio flexible</a:t>
            </a:r>
            <a:endParaRPr lang="es-PE" dirty="0">
              <a:solidFill>
                <a:srgbClr val="FFFF00"/>
              </a:solidFill>
            </a:endParaRPr>
          </a:p>
        </p:txBody>
      </p:sp>
      <p:pic>
        <p:nvPicPr>
          <p:cNvPr id="82946" name="Picture 2"/>
          <p:cNvPicPr>
            <a:picLocks noChangeAspect="1" noChangeArrowheads="1"/>
          </p:cNvPicPr>
          <p:nvPr/>
        </p:nvPicPr>
        <p:blipFill>
          <a:blip r:embed="rId2" cstate="print"/>
          <a:srcRect/>
          <a:stretch>
            <a:fillRect/>
          </a:stretch>
        </p:blipFill>
        <p:spPr bwMode="auto">
          <a:xfrm>
            <a:off x="0" y="1758044"/>
            <a:ext cx="4874588" cy="1655520"/>
          </a:xfrm>
          <a:prstGeom prst="rect">
            <a:avLst/>
          </a:prstGeom>
          <a:noFill/>
          <a:ln w="9525">
            <a:noFill/>
            <a:miter lim="800000"/>
            <a:headEnd/>
            <a:tailEnd/>
          </a:ln>
          <a:effectLst/>
        </p:spPr>
      </p:pic>
      <p:cxnSp>
        <p:nvCxnSpPr>
          <p:cNvPr id="5" name="4 Conector recto de flecha"/>
          <p:cNvCxnSpPr/>
          <p:nvPr/>
        </p:nvCxnSpPr>
        <p:spPr>
          <a:xfrm flipH="1" flipV="1">
            <a:off x="4427984" y="2780928"/>
            <a:ext cx="2930098" cy="219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flipH="1">
            <a:off x="4283968" y="2428868"/>
            <a:ext cx="3002676" cy="1360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7429520" y="2071678"/>
            <a:ext cx="1582484" cy="369332"/>
          </a:xfrm>
          <a:prstGeom prst="rect">
            <a:avLst/>
          </a:prstGeom>
          <a:noFill/>
          <a:ln>
            <a:noFill/>
          </a:ln>
        </p:spPr>
        <p:txBody>
          <a:bodyPr wrap="none" rtlCol="0">
            <a:spAutoFit/>
          </a:bodyPr>
          <a:lstStyle/>
          <a:p>
            <a:r>
              <a:rPr lang="es-PE" dirty="0" smtClean="0"/>
              <a:t>Haz luminoso</a:t>
            </a:r>
            <a:endParaRPr lang="es-PE" dirty="0"/>
          </a:p>
        </p:txBody>
      </p:sp>
      <p:sp>
        <p:nvSpPr>
          <p:cNvPr id="9" name="8 CuadroTexto"/>
          <p:cNvSpPr txBox="1"/>
          <p:nvPr/>
        </p:nvSpPr>
        <p:spPr>
          <a:xfrm>
            <a:off x="7429520" y="2928934"/>
            <a:ext cx="1357322" cy="646331"/>
          </a:xfrm>
          <a:prstGeom prst="rect">
            <a:avLst/>
          </a:prstGeom>
          <a:noFill/>
          <a:ln>
            <a:noFill/>
          </a:ln>
        </p:spPr>
        <p:txBody>
          <a:bodyPr wrap="square" rtlCol="0">
            <a:spAutoFit/>
          </a:bodyPr>
          <a:lstStyle/>
          <a:p>
            <a:r>
              <a:rPr lang="es-PE" dirty="0" smtClean="0"/>
              <a:t>Canal de trabajo</a:t>
            </a:r>
            <a:endParaRPr lang="es-PE" dirty="0"/>
          </a:p>
        </p:txBody>
      </p:sp>
      <p:pic>
        <p:nvPicPr>
          <p:cNvPr id="82947" name="Picture 3"/>
          <p:cNvPicPr>
            <a:picLocks noChangeAspect="1" noChangeArrowheads="1"/>
          </p:cNvPicPr>
          <p:nvPr/>
        </p:nvPicPr>
        <p:blipFill>
          <a:blip r:embed="rId3" cstate="print"/>
          <a:srcRect/>
          <a:stretch>
            <a:fillRect/>
          </a:stretch>
        </p:blipFill>
        <p:spPr bwMode="auto">
          <a:xfrm>
            <a:off x="4857752" y="3357562"/>
            <a:ext cx="2362194" cy="3424483"/>
          </a:xfrm>
          <a:prstGeom prst="rect">
            <a:avLst/>
          </a:prstGeom>
          <a:noFill/>
          <a:ln w="9525">
            <a:noFill/>
            <a:miter lim="800000"/>
            <a:headEnd/>
            <a:tailEnd/>
          </a:ln>
          <a:effectLst/>
        </p:spPr>
      </p:pic>
      <p:sp>
        <p:nvSpPr>
          <p:cNvPr id="12" name="11 CuadroTexto"/>
          <p:cNvSpPr txBox="1"/>
          <p:nvPr/>
        </p:nvSpPr>
        <p:spPr>
          <a:xfrm>
            <a:off x="2627784" y="3861048"/>
            <a:ext cx="966931" cy="369332"/>
          </a:xfrm>
          <a:prstGeom prst="rect">
            <a:avLst/>
          </a:prstGeom>
          <a:noFill/>
          <a:ln>
            <a:noFill/>
          </a:ln>
        </p:spPr>
        <p:txBody>
          <a:bodyPr wrap="none" rtlCol="0">
            <a:spAutoFit/>
          </a:bodyPr>
          <a:lstStyle/>
          <a:p>
            <a:r>
              <a:rPr lang="es-PE" dirty="0" smtClean="0"/>
              <a:t>VISIÓN</a:t>
            </a:r>
            <a:endParaRPr lang="es-PE" dirty="0"/>
          </a:p>
        </p:txBody>
      </p:sp>
      <p:cxnSp>
        <p:nvCxnSpPr>
          <p:cNvPr id="14" name="13 Conector recto de flecha"/>
          <p:cNvCxnSpPr>
            <a:stCxn id="12" idx="0"/>
          </p:cNvCxnSpPr>
          <p:nvPr/>
        </p:nvCxnSpPr>
        <p:spPr>
          <a:xfrm flipV="1">
            <a:off x="3111250" y="2492896"/>
            <a:ext cx="1028702" cy="13681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15 Elipse"/>
          <p:cNvSpPr/>
          <p:nvPr/>
        </p:nvSpPr>
        <p:spPr>
          <a:xfrm>
            <a:off x="1475656" y="4653136"/>
            <a:ext cx="2232248" cy="194421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16 Elipse"/>
          <p:cNvSpPr/>
          <p:nvPr/>
        </p:nvSpPr>
        <p:spPr>
          <a:xfrm>
            <a:off x="2123728" y="4869160"/>
            <a:ext cx="899592" cy="720080"/>
          </a:xfrm>
          <a:prstGeom prst="ellipse">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17 Elipse"/>
          <p:cNvSpPr/>
          <p:nvPr/>
        </p:nvSpPr>
        <p:spPr>
          <a:xfrm>
            <a:off x="3059832" y="5301208"/>
            <a:ext cx="504056" cy="576064"/>
          </a:xfrm>
          <a:prstGeom prst="ellipse">
            <a:avLst/>
          </a:prstGeom>
          <a:solidFill>
            <a:srgbClr val="66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18 Elipse"/>
          <p:cNvSpPr/>
          <p:nvPr/>
        </p:nvSpPr>
        <p:spPr>
          <a:xfrm>
            <a:off x="1619672" y="5373216"/>
            <a:ext cx="576064" cy="648072"/>
          </a:xfrm>
          <a:prstGeom prst="ellipse">
            <a:avLst/>
          </a:prstGeom>
          <a:solidFill>
            <a:srgbClr val="66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19 Elipse"/>
          <p:cNvSpPr/>
          <p:nvPr/>
        </p:nvSpPr>
        <p:spPr>
          <a:xfrm>
            <a:off x="2267744" y="5877272"/>
            <a:ext cx="720080" cy="576064"/>
          </a:xfrm>
          <a:prstGeom prst="ellipse">
            <a:avLst/>
          </a:prstGeom>
          <a:solidFill>
            <a:schemeClr val="tx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9512" y="260648"/>
            <a:ext cx="6696744" cy="864096"/>
          </a:xfrm>
        </p:spPr>
        <p:txBody>
          <a:bodyPr/>
          <a:lstStyle/>
          <a:p>
            <a:r>
              <a:rPr lang="es-PE" dirty="0" smtClean="0">
                <a:solidFill>
                  <a:srgbClr val="FFFF00"/>
                </a:solidFill>
              </a:rPr>
              <a:t>Terapia endoscópica </a:t>
            </a:r>
            <a:endParaRPr lang="es-PE" dirty="0">
              <a:solidFill>
                <a:srgbClr val="FFFF00"/>
              </a:solidFill>
            </a:endParaRPr>
          </a:p>
        </p:txBody>
      </p:sp>
      <p:pic>
        <p:nvPicPr>
          <p:cNvPr id="61442" name="Picture 2"/>
          <p:cNvPicPr>
            <a:picLocks noChangeAspect="1" noChangeArrowheads="1"/>
          </p:cNvPicPr>
          <p:nvPr/>
        </p:nvPicPr>
        <p:blipFill>
          <a:blip r:embed="rId2" cstate="print"/>
          <a:srcRect/>
          <a:stretch>
            <a:fillRect/>
          </a:stretch>
        </p:blipFill>
        <p:spPr bwMode="auto">
          <a:xfrm>
            <a:off x="179512" y="2420888"/>
            <a:ext cx="3008485" cy="4211879"/>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cstate="print"/>
          <a:stretch>
            <a:fillRect/>
          </a:stretch>
        </p:blipFill>
        <p:spPr bwMode="auto">
          <a:xfrm>
            <a:off x="3275856" y="2420888"/>
            <a:ext cx="2973594" cy="4219880"/>
          </a:xfrm>
          <a:prstGeom prst="rect">
            <a:avLst/>
          </a:prstGeom>
          <a:noFill/>
          <a:ln>
            <a:noFill/>
          </a:ln>
        </p:spPr>
      </p:pic>
      <p:pic>
        <p:nvPicPr>
          <p:cNvPr id="61444" name="Picture 4"/>
          <p:cNvPicPr>
            <a:picLocks noChangeAspect="1" noChangeArrowheads="1"/>
          </p:cNvPicPr>
          <p:nvPr/>
        </p:nvPicPr>
        <p:blipFill>
          <a:blip r:embed="rId4" cstate="print"/>
          <a:srcRect/>
          <a:stretch>
            <a:fillRect/>
          </a:stretch>
        </p:blipFill>
        <p:spPr bwMode="auto">
          <a:xfrm>
            <a:off x="6929454" y="285728"/>
            <a:ext cx="1624015" cy="3500367"/>
          </a:xfrm>
          <a:prstGeom prst="rect">
            <a:avLst/>
          </a:prstGeom>
          <a:noFill/>
          <a:ln w="9525">
            <a:noFill/>
            <a:miter lim="800000"/>
            <a:headEnd/>
            <a:tailEnd/>
          </a:ln>
          <a:effectLst/>
        </p:spPr>
      </p:pic>
      <p:pic>
        <p:nvPicPr>
          <p:cNvPr id="61445" name="Picture 5"/>
          <p:cNvPicPr>
            <a:picLocks noChangeAspect="1" noChangeArrowheads="1"/>
          </p:cNvPicPr>
          <p:nvPr/>
        </p:nvPicPr>
        <p:blipFill>
          <a:blip r:embed="rId5" cstate="print"/>
          <a:srcRect/>
          <a:stretch>
            <a:fillRect/>
          </a:stretch>
        </p:blipFill>
        <p:spPr bwMode="auto">
          <a:xfrm>
            <a:off x="179512" y="1124744"/>
            <a:ext cx="6638925" cy="876300"/>
          </a:xfrm>
          <a:prstGeom prst="rect">
            <a:avLst/>
          </a:prstGeom>
          <a:noFill/>
          <a:ln w="9525">
            <a:solidFill>
              <a:schemeClr val="accent1"/>
            </a:solidFill>
            <a:miter lim="800000"/>
            <a:headEnd/>
            <a:tailEnd/>
          </a:ln>
          <a:effectLst/>
        </p:spPr>
      </p:pic>
      <p:pic>
        <p:nvPicPr>
          <p:cNvPr id="61447" name="Picture 7"/>
          <p:cNvPicPr>
            <a:picLocks noChangeAspect="1" noChangeArrowheads="1"/>
          </p:cNvPicPr>
          <p:nvPr/>
        </p:nvPicPr>
        <p:blipFill>
          <a:blip r:embed="rId6" cstate="print"/>
          <a:srcRect/>
          <a:stretch>
            <a:fillRect/>
          </a:stretch>
        </p:blipFill>
        <p:spPr bwMode="auto">
          <a:xfrm>
            <a:off x="6804248" y="4005064"/>
            <a:ext cx="1800200" cy="2535493"/>
          </a:xfrm>
          <a:prstGeom prst="rect">
            <a:avLst/>
          </a:prstGeom>
          <a:noFill/>
          <a:ln w="9525">
            <a:solidFill>
              <a:schemeClr val="accent1"/>
            </a:solid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idx="4294967295"/>
          </p:nvPr>
        </p:nvSpPr>
        <p:spPr>
          <a:xfrm>
            <a:off x="179512" y="260648"/>
            <a:ext cx="7772400" cy="914400"/>
          </a:xfrm>
        </p:spPr>
        <p:txBody>
          <a:bodyPr/>
          <a:lstStyle/>
          <a:p>
            <a:r>
              <a:rPr lang="es-PE" dirty="0" smtClean="0">
                <a:solidFill>
                  <a:srgbClr val="FFFF00"/>
                </a:solidFill>
              </a:rPr>
              <a:t>Terapia endoscópica </a:t>
            </a:r>
            <a:endParaRPr lang="es-PE" dirty="0">
              <a:solidFill>
                <a:srgbClr val="FFFF00"/>
              </a:solidFill>
            </a:endParaRPr>
          </a:p>
        </p:txBody>
      </p:sp>
      <p:pic>
        <p:nvPicPr>
          <p:cNvPr id="20482" name="Picture 2" descr="Figure 1">
            <a:hlinkClick r:id="rId2"/>
          </p:cNvPr>
          <p:cNvPicPr>
            <a:picLocks noChangeAspect="1" noChangeArrowheads="1"/>
          </p:cNvPicPr>
          <p:nvPr/>
        </p:nvPicPr>
        <p:blipFill>
          <a:blip r:embed="rId3" cstate="print"/>
          <a:srcRect/>
          <a:stretch>
            <a:fillRect/>
          </a:stretch>
        </p:blipFill>
        <p:spPr bwMode="auto">
          <a:xfrm>
            <a:off x="5399584" y="908720"/>
            <a:ext cx="3744416" cy="5740569"/>
          </a:xfrm>
          <a:prstGeom prst="rect">
            <a:avLst/>
          </a:prstGeom>
          <a:noFill/>
        </p:spPr>
      </p:pic>
      <p:sp>
        <p:nvSpPr>
          <p:cNvPr id="6" name="5 CuadroTexto"/>
          <p:cNvSpPr txBox="1"/>
          <p:nvPr/>
        </p:nvSpPr>
        <p:spPr>
          <a:xfrm>
            <a:off x="827584" y="3789040"/>
            <a:ext cx="3673548" cy="1569660"/>
          </a:xfrm>
          <a:prstGeom prst="rect">
            <a:avLst/>
          </a:prstGeom>
          <a:noFill/>
          <a:ln>
            <a:solidFill>
              <a:srgbClr val="CC66FF"/>
            </a:solidFill>
          </a:ln>
        </p:spPr>
        <p:txBody>
          <a:bodyPr wrap="square" rtlCol="0">
            <a:spAutoFit/>
          </a:bodyPr>
          <a:lstStyle/>
          <a:p>
            <a:pPr algn="ctr"/>
            <a:r>
              <a:rPr lang="es-PE" sz="2400" dirty="0" smtClean="0"/>
              <a:t>Uso de </a:t>
            </a:r>
            <a:r>
              <a:rPr lang="es-PE" sz="2400" dirty="0" err="1" smtClean="0"/>
              <a:t>sellantes</a:t>
            </a:r>
            <a:r>
              <a:rPr lang="es-PE" sz="2400" dirty="0" smtClean="0"/>
              <a:t> en fistulas visibles de vía </a:t>
            </a:r>
            <a:r>
              <a:rPr lang="es-PE" sz="2400" dirty="0" err="1" smtClean="0"/>
              <a:t>aéra</a:t>
            </a:r>
            <a:r>
              <a:rPr lang="es-PE" sz="2400" dirty="0" smtClean="0"/>
              <a:t> central asociado a </a:t>
            </a:r>
            <a:r>
              <a:rPr lang="es-PE" sz="2400" dirty="0" err="1" smtClean="0"/>
              <a:t>coils</a:t>
            </a:r>
            <a:endParaRPr lang="es-PE" sz="2400" dirty="0" smtClean="0"/>
          </a:p>
        </p:txBody>
      </p:sp>
      <p:pic>
        <p:nvPicPr>
          <p:cNvPr id="7" name="Picture 2"/>
          <p:cNvPicPr>
            <a:picLocks noChangeAspect="1" noChangeArrowheads="1"/>
          </p:cNvPicPr>
          <p:nvPr/>
        </p:nvPicPr>
        <p:blipFill>
          <a:blip r:embed="rId4" cstate="print"/>
          <a:srcRect/>
          <a:stretch>
            <a:fillRect/>
          </a:stretch>
        </p:blipFill>
        <p:spPr bwMode="auto">
          <a:xfrm>
            <a:off x="179512" y="1772816"/>
            <a:ext cx="4901964" cy="936104"/>
          </a:xfrm>
          <a:prstGeom prst="rect">
            <a:avLst/>
          </a:prstGeom>
          <a:noFill/>
          <a:ln w="9525">
            <a:solidFill>
              <a:srgbClr val="0070C0"/>
            </a:solid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idx="4294967295"/>
          </p:nvPr>
        </p:nvSpPr>
        <p:spPr>
          <a:xfrm>
            <a:off x="179512" y="188640"/>
            <a:ext cx="7772400" cy="914400"/>
          </a:xfrm>
        </p:spPr>
        <p:txBody>
          <a:bodyPr/>
          <a:lstStyle/>
          <a:p>
            <a:r>
              <a:rPr lang="es-PE" dirty="0" smtClean="0">
                <a:solidFill>
                  <a:srgbClr val="FFFF00"/>
                </a:solidFill>
              </a:rPr>
              <a:t>Terapia </a:t>
            </a:r>
            <a:r>
              <a:rPr lang="es-PE" dirty="0" err="1" smtClean="0">
                <a:solidFill>
                  <a:srgbClr val="FFFF00"/>
                </a:solidFill>
              </a:rPr>
              <a:t>endoscopica</a:t>
            </a:r>
            <a:r>
              <a:rPr lang="es-PE" dirty="0" smtClean="0">
                <a:solidFill>
                  <a:srgbClr val="FFFF00"/>
                </a:solidFill>
              </a:rPr>
              <a:t> </a:t>
            </a:r>
            <a:endParaRPr lang="es-PE" dirty="0">
              <a:solidFill>
                <a:srgbClr val="FFFF00"/>
              </a:solidFill>
            </a:endParaRPr>
          </a:p>
        </p:txBody>
      </p:sp>
      <p:pic>
        <p:nvPicPr>
          <p:cNvPr id="6" name="Picture 2"/>
          <p:cNvPicPr>
            <a:picLocks noChangeAspect="1" noChangeArrowheads="1"/>
          </p:cNvPicPr>
          <p:nvPr/>
        </p:nvPicPr>
        <p:blipFill>
          <a:blip r:embed="rId2" cstate="print"/>
          <a:srcRect/>
          <a:stretch>
            <a:fillRect/>
          </a:stretch>
        </p:blipFill>
        <p:spPr bwMode="auto">
          <a:xfrm>
            <a:off x="4565779" y="1844824"/>
            <a:ext cx="4273568" cy="3384376"/>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1071538" y="5572140"/>
            <a:ext cx="6872307" cy="1017230"/>
          </a:xfrm>
          <a:prstGeom prst="rect">
            <a:avLst/>
          </a:prstGeom>
          <a:noFill/>
          <a:ln w="9525">
            <a:solidFill>
              <a:schemeClr val="accent1"/>
            </a:solidFill>
            <a:miter lim="800000"/>
            <a:headEnd/>
            <a:tailEnd/>
          </a:ln>
          <a:effectLst/>
        </p:spPr>
      </p:pic>
      <p:sp>
        <p:nvSpPr>
          <p:cNvPr id="9" name="2 Marcador de contenido"/>
          <p:cNvSpPr txBox="1">
            <a:spLocks/>
          </p:cNvSpPr>
          <p:nvPr/>
        </p:nvSpPr>
        <p:spPr>
          <a:xfrm>
            <a:off x="395536" y="1556792"/>
            <a:ext cx="3878794" cy="3816424"/>
          </a:xfrm>
          <a:prstGeom prst="rect">
            <a:avLst/>
          </a:prstGeom>
        </p:spPr>
        <p:txBody>
          <a:bodyPr>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PE" i="0" u="sng" strike="noStrike" kern="1200" cap="none" spc="0" normalizeH="0" baseline="0" noProof="0" dirty="0" smtClean="0">
                <a:ln>
                  <a:noFill/>
                </a:ln>
                <a:solidFill>
                  <a:srgbClr val="FFFF00"/>
                </a:solidFill>
                <a:effectLst/>
                <a:uLnTx/>
                <a:uFillTx/>
                <a:latin typeface="Arial" pitchFamily="34" charset="0"/>
                <a:cs typeface="Arial" pitchFamily="34" charset="0"/>
              </a:rPr>
              <a:t>ATELECTASIA TERAPEUTICA:</a:t>
            </a:r>
            <a:r>
              <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rPr>
              <a:t>USO DE TAPÓN DE SILICÓN PARA OCLUSIÓN BRONQUIAL TEMPORAL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rPr>
              <a:t>INDUCCION COAGULO O SELLO DE FIBRINA</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rPr>
              <a:t>REDUCCIÓN DE VOLUMEN POR</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rPr>
              <a:t>	BRONCOSCOPIA</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s-PE" i="0" u="none" strike="noStrike" kern="1200" cap="none" spc="0" normalizeH="0" baseline="0" noProof="0" dirty="0" smtClean="0">
                <a:ln>
                  <a:noFill/>
                </a:ln>
                <a:solidFill>
                  <a:schemeClr val="tx1"/>
                </a:solidFill>
                <a:effectLst/>
                <a:uLnTx/>
                <a:uFillTx/>
                <a:latin typeface="Arial" pitchFamily="34" charset="0"/>
                <a:cs typeface="Arial" pitchFamily="34" charset="0"/>
              </a:rPr>
              <a:t>válvulas </a:t>
            </a:r>
            <a:r>
              <a:rPr kumimoji="0" lang="es-PE" i="0" u="none" strike="noStrike" kern="1200" cap="none" spc="0" normalizeH="0" baseline="0" noProof="0" dirty="0" err="1" smtClean="0">
                <a:ln>
                  <a:noFill/>
                </a:ln>
                <a:solidFill>
                  <a:schemeClr val="tx1"/>
                </a:solidFill>
                <a:effectLst/>
                <a:uLnTx/>
                <a:uFillTx/>
                <a:latin typeface="Arial" pitchFamily="34" charset="0"/>
                <a:cs typeface="Arial" pitchFamily="34" charset="0"/>
              </a:rPr>
              <a:t>intrabronquiales</a:t>
            </a:r>
            <a:endParaRPr kumimoji="0" lang="es-PE"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9512" y="260648"/>
            <a:ext cx="7772400" cy="914400"/>
          </a:xfrm>
        </p:spPr>
        <p:txBody>
          <a:bodyPr/>
          <a:lstStyle/>
          <a:p>
            <a:pPr fontAlgn="auto">
              <a:spcAft>
                <a:spcPts val="0"/>
              </a:spcAft>
              <a:defRPr/>
            </a:pPr>
            <a:r>
              <a:rPr lang="es-PE" dirty="0" err="1" smtClean="0">
                <a:solidFill>
                  <a:srgbClr val="FFFF00"/>
                </a:solidFill>
              </a:rPr>
              <a:t>Obstruccion</a:t>
            </a:r>
            <a:r>
              <a:rPr lang="es-PE" dirty="0" smtClean="0">
                <a:solidFill>
                  <a:srgbClr val="FFFF00"/>
                </a:solidFill>
              </a:rPr>
              <a:t> </a:t>
            </a:r>
            <a:r>
              <a:rPr lang="es-PE" dirty="0" err="1" smtClean="0">
                <a:solidFill>
                  <a:srgbClr val="FFFF00"/>
                </a:solidFill>
              </a:rPr>
              <a:t>via</a:t>
            </a:r>
            <a:r>
              <a:rPr lang="es-PE" dirty="0" smtClean="0">
                <a:solidFill>
                  <a:srgbClr val="FFFF00"/>
                </a:solidFill>
              </a:rPr>
              <a:t>  </a:t>
            </a:r>
            <a:r>
              <a:rPr lang="es-PE" dirty="0" err="1" smtClean="0">
                <a:solidFill>
                  <a:srgbClr val="FFFF00"/>
                </a:solidFill>
              </a:rPr>
              <a:t>aerea</a:t>
            </a:r>
            <a:endParaRPr lang="es-PE" dirty="0">
              <a:solidFill>
                <a:srgbClr val="FFFF00"/>
              </a:solidFill>
            </a:endParaRPr>
          </a:p>
        </p:txBody>
      </p:sp>
      <p:pic>
        <p:nvPicPr>
          <p:cNvPr id="38915" name="Picture 2"/>
          <p:cNvPicPr>
            <a:picLocks noChangeAspect="1" noChangeArrowheads="1"/>
          </p:cNvPicPr>
          <p:nvPr/>
        </p:nvPicPr>
        <p:blipFill>
          <a:blip r:embed="rId2" cstate="print"/>
          <a:srcRect/>
          <a:stretch>
            <a:fillRect/>
          </a:stretch>
        </p:blipFill>
        <p:spPr bwMode="auto">
          <a:xfrm>
            <a:off x="6479704" y="1196752"/>
            <a:ext cx="2664296" cy="2664296"/>
          </a:xfrm>
          <a:prstGeom prst="rect">
            <a:avLst/>
          </a:prstGeom>
          <a:noFill/>
          <a:ln w="9525">
            <a:noFill/>
            <a:miter lim="800000"/>
            <a:headEnd/>
            <a:tailEnd/>
          </a:ln>
        </p:spPr>
      </p:pic>
      <p:pic>
        <p:nvPicPr>
          <p:cNvPr id="38916" name="Picture 3"/>
          <p:cNvPicPr>
            <a:picLocks noChangeAspect="1" noChangeArrowheads="1"/>
          </p:cNvPicPr>
          <p:nvPr/>
        </p:nvPicPr>
        <p:blipFill>
          <a:blip r:embed="rId3" cstate="print"/>
          <a:srcRect/>
          <a:stretch>
            <a:fillRect/>
          </a:stretch>
        </p:blipFill>
        <p:spPr bwMode="auto">
          <a:xfrm>
            <a:off x="1043608" y="3861048"/>
            <a:ext cx="5086062" cy="2824609"/>
          </a:xfrm>
          <a:prstGeom prst="rect">
            <a:avLst/>
          </a:prstGeom>
          <a:noFill/>
          <a:ln w="9525">
            <a:noFill/>
            <a:miter lim="800000"/>
            <a:headEnd/>
            <a:tailEnd/>
          </a:ln>
        </p:spPr>
      </p:pic>
      <p:sp>
        <p:nvSpPr>
          <p:cNvPr id="38917" name="4 CuadroTexto"/>
          <p:cNvSpPr txBox="1">
            <a:spLocks noChangeArrowheads="1"/>
          </p:cNvSpPr>
          <p:nvPr/>
        </p:nvSpPr>
        <p:spPr bwMode="auto">
          <a:xfrm>
            <a:off x="251521" y="1196752"/>
            <a:ext cx="6120679" cy="2308324"/>
          </a:xfrm>
          <a:prstGeom prst="rect">
            <a:avLst/>
          </a:prstGeom>
          <a:noFill/>
          <a:ln w="9525">
            <a:solidFill>
              <a:srgbClr val="00B0F0"/>
            </a:solidFill>
            <a:miter lim="800000"/>
            <a:headEnd/>
            <a:tailEnd/>
          </a:ln>
        </p:spPr>
        <p:txBody>
          <a:bodyPr wrap="square">
            <a:spAutoFit/>
          </a:bodyPr>
          <a:lstStyle/>
          <a:p>
            <a:r>
              <a:rPr lang="es-PE" sz="2400" dirty="0"/>
              <a:t>Diagnóstica  - terapéutica</a:t>
            </a:r>
          </a:p>
          <a:p>
            <a:r>
              <a:rPr lang="es-PE" sz="2400" dirty="0" smtClean="0"/>
              <a:t>Neoplasias</a:t>
            </a:r>
          </a:p>
          <a:p>
            <a:r>
              <a:rPr lang="es-PE" sz="2400" dirty="0" smtClean="0"/>
              <a:t>TBC</a:t>
            </a:r>
          </a:p>
          <a:p>
            <a:r>
              <a:rPr lang="es-PE" sz="2400" dirty="0" smtClean="0"/>
              <a:t>Coágulos </a:t>
            </a:r>
          </a:p>
          <a:p>
            <a:r>
              <a:rPr lang="es-PE" sz="2400" dirty="0" smtClean="0"/>
              <a:t>Procesos infecciosos–inflamatorios agudos </a:t>
            </a:r>
            <a:endParaRPr lang="es-PE" sz="2400" dirty="0"/>
          </a:p>
          <a:p>
            <a:r>
              <a:rPr lang="es-PE" sz="2400" dirty="0"/>
              <a:t>Biopsias ( 5 muestras)</a:t>
            </a:r>
          </a:p>
        </p:txBody>
      </p:sp>
    </p:spTree>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88640"/>
            <a:ext cx="8229600" cy="914400"/>
          </a:xfrm>
        </p:spPr>
        <p:txBody>
          <a:bodyPr>
            <a:normAutofit/>
          </a:bodyPr>
          <a:lstStyle/>
          <a:p>
            <a:r>
              <a:rPr lang="es-PE" dirty="0" smtClean="0">
                <a:solidFill>
                  <a:srgbClr val="FFFF00"/>
                </a:solidFill>
                <a:latin typeface="Arial" pitchFamily="34" charset="0"/>
                <a:cs typeface="Arial" pitchFamily="34" charset="0"/>
              </a:rPr>
              <a:t>Lesiones obstructivas de la vía aérea</a:t>
            </a:r>
            <a:endParaRPr lang="es-PE" dirty="0">
              <a:solidFill>
                <a:srgbClr val="FFFF00"/>
              </a:solidFill>
              <a:latin typeface="Arial" pitchFamily="34" charset="0"/>
              <a:cs typeface="Arial" pitchFamily="34" charset="0"/>
            </a:endParaRPr>
          </a:p>
        </p:txBody>
      </p:sp>
      <p:pic>
        <p:nvPicPr>
          <p:cNvPr id="3075" name="Picture 3"/>
          <p:cNvPicPr>
            <a:picLocks noGrp="1" noChangeAspect="1" noChangeArrowheads="1"/>
          </p:cNvPicPr>
          <p:nvPr>
            <p:ph sz="half" idx="1"/>
          </p:nvPr>
        </p:nvPicPr>
        <p:blipFill>
          <a:blip r:embed="rId2" cstate="print"/>
          <a:srcRect/>
          <a:stretch>
            <a:fillRect/>
          </a:stretch>
        </p:blipFill>
        <p:spPr bwMode="auto">
          <a:xfrm>
            <a:off x="500034" y="1428737"/>
            <a:ext cx="5857916" cy="3161312"/>
          </a:xfrm>
          <a:prstGeom prst="rect">
            <a:avLst/>
          </a:prstGeom>
          <a:ln w="38100">
            <a:solidFill>
              <a:srgbClr val="00B050"/>
            </a:solid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3" cstate="print"/>
          <a:srcRect/>
          <a:stretch>
            <a:fillRect/>
          </a:stretch>
        </p:blipFill>
        <p:spPr bwMode="auto">
          <a:xfrm>
            <a:off x="4643438" y="4786322"/>
            <a:ext cx="4305328" cy="1917216"/>
          </a:xfrm>
          <a:prstGeom prst="rect">
            <a:avLst/>
          </a:prstGeom>
          <a:ln w="38100">
            <a:solidFill>
              <a:srgbClr val="FFC000"/>
            </a:solid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4" cstate="print"/>
          <a:srcRect/>
          <a:stretch>
            <a:fillRect/>
          </a:stretch>
        </p:blipFill>
        <p:spPr bwMode="auto">
          <a:xfrm>
            <a:off x="6531048" y="1628800"/>
            <a:ext cx="2612952" cy="2592288"/>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6632"/>
            <a:ext cx="8229600" cy="914400"/>
          </a:xfrm>
        </p:spPr>
        <p:txBody>
          <a:bodyPr>
            <a:normAutofit/>
          </a:bodyPr>
          <a:lstStyle/>
          <a:p>
            <a:r>
              <a:rPr lang="es-PE" dirty="0" smtClean="0">
                <a:solidFill>
                  <a:srgbClr val="FFFF00"/>
                </a:solidFill>
                <a:latin typeface="Arial" pitchFamily="34" charset="0"/>
                <a:cs typeface="Arial" pitchFamily="34" charset="0"/>
              </a:rPr>
              <a:t>Lesiones obstructivas de la vía aérea </a:t>
            </a:r>
            <a:endParaRPr lang="es-PE" dirty="0">
              <a:solidFill>
                <a:srgbClr val="FFFF00"/>
              </a:solidFill>
              <a:latin typeface="Arial" pitchFamily="34" charset="0"/>
              <a:cs typeface="Arial" pitchFamily="34" charset="0"/>
            </a:endParaRPr>
          </a:p>
        </p:txBody>
      </p:sp>
      <p:pic>
        <p:nvPicPr>
          <p:cNvPr id="117761" name="Picture 1" descr="C:\Users\ALBERTO\Pictures\HOSPITAL\HNERM\P220109_19.07.JPG"/>
          <p:cNvPicPr>
            <a:picLocks noGrp="1" noChangeAspect="1" noChangeArrowheads="1"/>
          </p:cNvPicPr>
          <p:nvPr>
            <p:ph sz="half" idx="1"/>
          </p:nvPr>
        </p:nvPicPr>
        <p:blipFill>
          <a:blip r:embed="rId2" cstate="print"/>
          <a:srcRect/>
          <a:stretch>
            <a:fillRect/>
          </a:stretch>
        </p:blipFill>
        <p:spPr bwMode="auto">
          <a:xfrm>
            <a:off x="0" y="2850648"/>
            <a:ext cx="4125524" cy="2882608"/>
          </a:xfrm>
          <a:prstGeom prst="rect">
            <a:avLst/>
          </a:prstGeom>
          <a:ln>
            <a:noFill/>
          </a:ln>
          <a:effectLst>
            <a:outerShdw blurRad="292100" dist="139700" dir="2700000" algn="tl" rotWithShape="0">
              <a:srgbClr val="333333">
                <a:alpha val="65000"/>
              </a:srgbClr>
            </a:outerShdw>
          </a:effectLst>
        </p:spPr>
      </p:pic>
      <p:pic>
        <p:nvPicPr>
          <p:cNvPr id="117763" name="Picture 3" descr="C:\Users\ALBERTO\Pictures\HOSPITAL\HNERM\P220109_19.07[02].JPG"/>
          <p:cNvPicPr>
            <a:picLocks noChangeAspect="1" noChangeArrowheads="1"/>
          </p:cNvPicPr>
          <p:nvPr/>
        </p:nvPicPr>
        <p:blipFill>
          <a:blip r:embed="rId3" cstate="print"/>
          <a:srcRect/>
          <a:stretch>
            <a:fillRect/>
          </a:stretch>
        </p:blipFill>
        <p:spPr bwMode="auto">
          <a:xfrm>
            <a:off x="4257889" y="3284984"/>
            <a:ext cx="4877342" cy="3312368"/>
          </a:xfrm>
          <a:prstGeom prst="rect">
            <a:avLst/>
          </a:prstGeom>
          <a:noFill/>
        </p:spPr>
      </p:pic>
      <p:sp>
        <p:nvSpPr>
          <p:cNvPr id="10" name="9 CuadroTexto"/>
          <p:cNvSpPr txBox="1"/>
          <p:nvPr/>
        </p:nvSpPr>
        <p:spPr>
          <a:xfrm>
            <a:off x="827584" y="1412776"/>
            <a:ext cx="2417492" cy="1323439"/>
          </a:xfrm>
          <a:prstGeom prst="rect">
            <a:avLst/>
          </a:prstGeom>
          <a:solidFill>
            <a:schemeClr val="accent2">
              <a:lumMod val="50000"/>
            </a:schemeClr>
          </a:solidFill>
          <a:ln>
            <a:solidFill>
              <a:schemeClr val="accent1"/>
            </a:solidFill>
          </a:ln>
        </p:spPr>
        <p:txBody>
          <a:bodyPr wrap="square" rtlCol="0">
            <a:spAutoFit/>
          </a:bodyPr>
          <a:lstStyle/>
          <a:p>
            <a:r>
              <a:rPr lang="es-PE" sz="2000" dirty="0" smtClean="0">
                <a:effectLst>
                  <a:outerShdw blurRad="38100" dist="38100" dir="2700000" algn="tl">
                    <a:srgbClr val="000000">
                      <a:alpha val="43137"/>
                    </a:srgbClr>
                  </a:outerShdw>
                </a:effectLst>
              </a:rPr>
              <a:t>- Hemoptisis </a:t>
            </a:r>
          </a:p>
          <a:p>
            <a:pPr>
              <a:buFontTx/>
              <a:buChar char="-"/>
            </a:pPr>
            <a:r>
              <a:rPr lang="es-PE" sz="2000" dirty="0" smtClean="0">
                <a:effectLst>
                  <a:outerShdw blurRad="38100" dist="38100" dir="2700000" algn="tl">
                    <a:srgbClr val="000000">
                      <a:alpha val="43137"/>
                    </a:srgbClr>
                  </a:outerShdw>
                </a:effectLst>
              </a:rPr>
              <a:t> </a:t>
            </a:r>
            <a:r>
              <a:rPr lang="es-PE" sz="2000" dirty="0" err="1" smtClean="0">
                <a:effectLst>
                  <a:outerShdw blurRad="38100" dist="38100" dir="2700000" algn="tl">
                    <a:srgbClr val="000000">
                      <a:alpha val="43137"/>
                    </a:srgbClr>
                  </a:outerShdw>
                </a:effectLst>
              </a:rPr>
              <a:t>Hipoxemia</a:t>
            </a:r>
            <a:endParaRPr lang="es-PE" sz="2000" dirty="0" smtClean="0">
              <a:effectLst>
                <a:outerShdw blurRad="38100" dist="38100" dir="2700000" algn="tl">
                  <a:srgbClr val="000000">
                    <a:alpha val="43137"/>
                  </a:srgbClr>
                </a:outerShdw>
              </a:effectLst>
            </a:endParaRPr>
          </a:p>
          <a:p>
            <a:pPr>
              <a:buFontTx/>
              <a:buChar char="-"/>
            </a:pPr>
            <a:r>
              <a:rPr lang="es-PE" sz="2000" dirty="0" smtClean="0">
                <a:effectLst>
                  <a:outerShdw blurRad="38100" dist="38100" dir="2700000" algn="tl">
                    <a:srgbClr val="000000">
                      <a:alpha val="43137"/>
                    </a:srgbClr>
                  </a:outerShdw>
                </a:effectLst>
              </a:rPr>
              <a:t> Elevación PIP</a:t>
            </a:r>
          </a:p>
          <a:p>
            <a:r>
              <a:rPr lang="es-PE" sz="2000" dirty="0" smtClean="0">
                <a:effectLst>
                  <a:outerShdw blurRad="38100" dist="38100" dir="2700000" algn="tl">
                    <a:srgbClr val="000000">
                      <a:alpha val="43137"/>
                    </a:srgbClr>
                  </a:outerShdw>
                </a:effectLst>
              </a:rPr>
              <a:t>- </a:t>
            </a:r>
            <a:r>
              <a:rPr lang="es-PE" sz="2000" dirty="0" err="1" smtClean="0">
                <a:effectLst>
                  <a:outerShdw blurRad="38100" dist="38100" dir="2700000" algn="tl">
                    <a:srgbClr val="000000">
                      <a:alpha val="43137"/>
                    </a:srgbClr>
                  </a:outerShdw>
                </a:effectLst>
              </a:rPr>
              <a:t>Caida</a:t>
            </a:r>
            <a:r>
              <a:rPr lang="es-PE" sz="2000" dirty="0" smtClean="0">
                <a:effectLst>
                  <a:outerShdw blurRad="38100" dist="38100" dir="2700000" algn="tl">
                    <a:srgbClr val="000000">
                      <a:alpha val="43137"/>
                    </a:srgbClr>
                  </a:outerShdw>
                </a:effectLst>
              </a:rPr>
              <a:t> </a:t>
            </a:r>
            <a:r>
              <a:rPr lang="es-PE" sz="2000" dirty="0" err="1" smtClean="0">
                <a:effectLst>
                  <a:outerShdw blurRad="38100" dist="38100" dir="2700000" algn="tl">
                    <a:srgbClr val="000000">
                      <a:alpha val="43137"/>
                    </a:srgbClr>
                  </a:outerShdw>
                </a:effectLst>
              </a:rPr>
              <a:t>VTe</a:t>
            </a:r>
            <a:endParaRPr lang="es-PE" sz="2000" dirty="0">
              <a:effectLst>
                <a:outerShdw blurRad="38100" dist="38100" dir="2700000" algn="tl">
                  <a:srgbClr val="000000">
                    <a:alpha val="43137"/>
                  </a:srgbClr>
                </a:outerShdw>
              </a:effectLst>
            </a:endParaRPr>
          </a:p>
        </p:txBody>
      </p:sp>
      <p:sp>
        <p:nvSpPr>
          <p:cNvPr id="11" name="10 CuadroTexto"/>
          <p:cNvSpPr txBox="1"/>
          <p:nvPr/>
        </p:nvSpPr>
        <p:spPr>
          <a:xfrm>
            <a:off x="5148064" y="1196752"/>
            <a:ext cx="3807453" cy="1815882"/>
          </a:xfrm>
          <a:prstGeom prst="rect">
            <a:avLst/>
          </a:prstGeom>
          <a:solidFill>
            <a:schemeClr val="accent2">
              <a:lumMod val="50000"/>
            </a:schemeClr>
          </a:solidFill>
          <a:ln>
            <a:solidFill>
              <a:schemeClr val="accent1"/>
            </a:solidFill>
          </a:ln>
        </p:spPr>
        <p:txBody>
          <a:bodyPr wrap="none" rtlCol="0">
            <a:spAutoFit/>
          </a:bodyPr>
          <a:lstStyle/>
          <a:p>
            <a:r>
              <a:rPr lang="es-PE" sz="2800" dirty="0" smtClean="0">
                <a:effectLst>
                  <a:outerShdw blurRad="38100" dist="38100" dir="2700000" algn="tl">
                    <a:srgbClr val="000000">
                      <a:alpha val="43137"/>
                    </a:srgbClr>
                  </a:outerShdw>
                </a:effectLst>
              </a:rPr>
              <a:t>Obstrucción central:</a:t>
            </a:r>
          </a:p>
          <a:p>
            <a:pPr>
              <a:buFontTx/>
              <a:buChar char="-"/>
            </a:pPr>
            <a:r>
              <a:rPr lang="es-PE" sz="2800" dirty="0" err="1" smtClean="0">
                <a:effectLst>
                  <a:outerShdw blurRad="38100" dist="38100" dir="2700000" algn="tl">
                    <a:srgbClr val="000000">
                      <a:alpha val="43137"/>
                    </a:srgbClr>
                  </a:outerShdw>
                </a:effectLst>
              </a:rPr>
              <a:t>Traquea</a:t>
            </a:r>
            <a:endParaRPr lang="es-PE" sz="2800" dirty="0" smtClean="0">
              <a:effectLst>
                <a:outerShdw blurRad="38100" dist="38100" dir="2700000" algn="tl">
                  <a:srgbClr val="000000">
                    <a:alpha val="43137"/>
                  </a:srgbClr>
                </a:outerShdw>
              </a:effectLst>
            </a:endParaRPr>
          </a:p>
          <a:p>
            <a:pPr>
              <a:buFontTx/>
              <a:buChar char="-"/>
            </a:pPr>
            <a:r>
              <a:rPr lang="es-PE" sz="2800" dirty="0" smtClean="0">
                <a:effectLst>
                  <a:outerShdw blurRad="38100" dist="38100" dir="2700000" algn="tl">
                    <a:srgbClr val="000000">
                      <a:alpha val="43137"/>
                    </a:srgbClr>
                  </a:outerShdw>
                </a:effectLst>
              </a:rPr>
              <a:t> bronquios principales</a:t>
            </a:r>
          </a:p>
          <a:p>
            <a:pPr>
              <a:buFontTx/>
              <a:buChar char="-"/>
            </a:pPr>
            <a:r>
              <a:rPr lang="es-PE" sz="2800" dirty="0" smtClean="0">
                <a:effectLst>
                  <a:outerShdw blurRad="38100" dist="38100" dir="2700000" algn="tl">
                    <a:srgbClr val="000000">
                      <a:alpha val="43137"/>
                    </a:srgbClr>
                  </a:outerShdw>
                </a:effectLst>
              </a:rPr>
              <a:t> Cotton II - III</a:t>
            </a:r>
            <a:endParaRPr lang="es-PE" sz="2800" dirty="0">
              <a:effectLst>
                <a:outerShdw blurRad="38100" dist="38100" dir="2700000" algn="tl">
                  <a:srgbClr val="000000">
                    <a:alpha val="43137"/>
                  </a:srgbClr>
                </a:outerShdw>
              </a:effectLst>
            </a:endParaRPr>
          </a:p>
        </p:txBody>
      </p:sp>
      <p:cxnSp>
        <p:nvCxnSpPr>
          <p:cNvPr id="13" name="12 Conector recto de flecha"/>
          <p:cNvCxnSpPr>
            <a:stCxn id="11" idx="2"/>
          </p:cNvCxnSpPr>
          <p:nvPr/>
        </p:nvCxnSpPr>
        <p:spPr>
          <a:xfrm flipH="1">
            <a:off x="2123728" y="3012634"/>
            <a:ext cx="4928063" cy="12804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stCxn id="11" idx="2"/>
          </p:cNvCxnSpPr>
          <p:nvPr/>
        </p:nvCxnSpPr>
        <p:spPr>
          <a:xfrm flipH="1">
            <a:off x="6660232" y="3012634"/>
            <a:ext cx="391559" cy="1784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395536" y="5877272"/>
            <a:ext cx="3694281" cy="646331"/>
          </a:xfrm>
          <a:prstGeom prst="rect">
            <a:avLst/>
          </a:prstGeom>
          <a:solidFill>
            <a:schemeClr val="accent2">
              <a:lumMod val="50000"/>
            </a:schemeClr>
          </a:solidFill>
          <a:ln>
            <a:solidFill>
              <a:schemeClr val="accent1"/>
            </a:solidFill>
          </a:ln>
        </p:spPr>
        <p:txBody>
          <a:bodyPr wrap="none" rtlCol="0">
            <a:spAutoFit/>
          </a:bodyPr>
          <a:lstStyle/>
          <a:p>
            <a:r>
              <a:rPr lang="es-PE" dirty="0" smtClean="0">
                <a:effectLst>
                  <a:outerShdw blurRad="38100" dist="38100" dir="2700000" algn="tl">
                    <a:srgbClr val="000000">
                      <a:alpha val="43137"/>
                    </a:srgbClr>
                  </a:outerShdw>
                </a:effectLst>
              </a:rPr>
              <a:t>LES – HEMORRAGIA ALVEOLAR</a:t>
            </a:r>
          </a:p>
          <a:p>
            <a:r>
              <a:rPr lang="es-PE" dirty="0" smtClean="0">
                <a:effectLst>
                  <a:outerShdw blurRad="38100" dist="38100" dir="2700000" algn="tl">
                    <a:srgbClr val="000000">
                      <a:alpha val="43137"/>
                    </a:srgbClr>
                  </a:outerShdw>
                </a:effectLst>
              </a:rPr>
              <a:t>INFILTRADO UNILATERAL</a:t>
            </a:r>
          </a:p>
        </p:txBody>
      </p:sp>
    </p:spTree>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C:\Users\ALBERTO\Pictures\HOSPITAL\HNERM\P220109_19.07.JPG"/>
          <p:cNvPicPr>
            <a:picLocks noGrp="1" noChangeAspect="1" noChangeArrowheads="1"/>
          </p:cNvPicPr>
          <p:nvPr>
            <p:ph sz="half" idx="1"/>
          </p:nvPr>
        </p:nvPicPr>
        <p:blipFill>
          <a:blip r:embed="rId2" cstate="print"/>
          <a:srcRect/>
          <a:stretch>
            <a:fillRect/>
          </a:stretch>
        </p:blipFill>
        <p:spPr bwMode="auto">
          <a:xfrm>
            <a:off x="251520" y="1628800"/>
            <a:ext cx="2928958" cy="2046537"/>
          </a:xfrm>
          <a:prstGeom prst="rect">
            <a:avLst/>
          </a:prstGeom>
          <a:ln>
            <a:noFill/>
          </a:ln>
          <a:effectLst>
            <a:outerShdw blurRad="292100" dist="139700" dir="2700000" algn="tl" rotWithShape="0">
              <a:srgbClr val="333333">
                <a:alpha val="65000"/>
              </a:srgbClr>
            </a:outerShdw>
          </a:effectLst>
        </p:spPr>
      </p:pic>
      <p:pic>
        <p:nvPicPr>
          <p:cNvPr id="117762" name="Picture 2" descr="C:\Users\ALBERTO\Pictures\HOSPITAL\HNERM\P220109_13.31.JPG"/>
          <p:cNvPicPr>
            <a:picLocks noGrp="1" noChangeAspect="1" noChangeArrowheads="1"/>
          </p:cNvPicPr>
          <p:nvPr>
            <p:ph sz="half" idx="2"/>
          </p:nvPr>
        </p:nvPicPr>
        <p:blipFill>
          <a:blip r:embed="rId3" cstate="print"/>
          <a:srcRect/>
          <a:stretch>
            <a:fillRect/>
          </a:stretch>
        </p:blipFill>
        <p:spPr bwMode="auto">
          <a:xfrm>
            <a:off x="4355976" y="908720"/>
            <a:ext cx="4507479" cy="2947198"/>
          </a:xfrm>
          <a:prstGeom prst="rect">
            <a:avLst/>
          </a:prstGeom>
          <a:ln>
            <a:noFill/>
          </a:ln>
          <a:effectLst>
            <a:outerShdw blurRad="292100" dist="139700" dir="2700000" algn="tl" rotWithShape="0">
              <a:srgbClr val="333333">
                <a:alpha val="65000"/>
              </a:srgbClr>
            </a:outerShdw>
          </a:effectLst>
        </p:spPr>
      </p:pic>
      <p:pic>
        <p:nvPicPr>
          <p:cNvPr id="8" name="Picture 2" descr="C:\Users\ALBERTO\Pictures\HOSPITAL\HNERM\P220109_13.29[03].JPG"/>
          <p:cNvPicPr>
            <a:picLocks noChangeAspect="1" noChangeArrowheads="1"/>
          </p:cNvPicPr>
          <p:nvPr/>
        </p:nvPicPr>
        <p:blipFill>
          <a:blip r:embed="rId4" cstate="print"/>
          <a:srcRect/>
          <a:stretch>
            <a:fillRect/>
          </a:stretch>
        </p:blipFill>
        <p:spPr bwMode="auto">
          <a:xfrm>
            <a:off x="4373136" y="4005064"/>
            <a:ext cx="4489704" cy="2852936"/>
          </a:xfrm>
          <a:prstGeom prst="rect">
            <a:avLst/>
          </a:prstGeom>
          <a:ln>
            <a:noFill/>
          </a:ln>
          <a:effectLst>
            <a:outerShdw blurRad="292100" dist="139700" dir="2700000" algn="tl" rotWithShape="0">
              <a:srgbClr val="333333">
                <a:alpha val="65000"/>
              </a:srgbClr>
            </a:outerShdw>
          </a:effectLst>
        </p:spPr>
      </p:pic>
      <p:pic>
        <p:nvPicPr>
          <p:cNvPr id="117763" name="Picture 3" descr="C:\Users\ALBERTO\Pictures\HOSPITAL\HNERM\P220109_19.07[02].JPG"/>
          <p:cNvPicPr>
            <a:picLocks noChangeAspect="1" noChangeArrowheads="1"/>
          </p:cNvPicPr>
          <p:nvPr/>
        </p:nvPicPr>
        <p:blipFill>
          <a:blip r:embed="rId5" cstate="print"/>
          <a:srcRect/>
          <a:stretch>
            <a:fillRect/>
          </a:stretch>
        </p:blipFill>
        <p:spPr bwMode="auto">
          <a:xfrm>
            <a:off x="251520" y="3861048"/>
            <a:ext cx="3024209" cy="2053843"/>
          </a:xfrm>
          <a:prstGeom prst="rect">
            <a:avLst/>
          </a:prstGeom>
          <a:noFill/>
        </p:spPr>
      </p:pic>
      <p:sp>
        <p:nvSpPr>
          <p:cNvPr id="16" name="15 CuadroTexto"/>
          <p:cNvSpPr txBox="1"/>
          <p:nvPr/>
        </p:nvSpPr>
        <p:spPr>
          <a:xfrm>
            <a:off x="6516216" y="2780928"/>
            <a:ext cx="739305" cy="369332"/>
          </a:xfrm>
          <a:prstGeom prst="rect">
            <a:avLst/>
          </a:prstGeom>
          <a:solidFill>
            <a:schemeClr val="accent2">
              <a:lumMod val="50000"/>
            </a:schemeClr>
          </a:solidFill>
          <a:ln>
            <a:solidFill>
              <a:schemeClr val="accent1"/>
            </a:solidFill>
          </a:ln>
        </p:spPr>
        <p:txBody>
          <a:bodyPr wrap="none" rtlCol="0">
            <a:spAutoFit/>
          </a:bodyPr>
          <a:lstStyle/>
          <a:p>
            <a:r>
              <a:rPr lang="es-PE" dirty="0" err="1" smtClean="0"/>
              <a:t>carina</a:t>
            </a:r>
            <a:endParaRPr lang="es-PE" dirty="0"/>
          </a:p>
        </p:txBody>
      </p:sp>
      <p:sp>
        <p:nvSpPr>
          <p:cNvPr id="17" name="16 CuadroTexto"/>
          <p:cNvSpPr txBox="1"/>
          <p:nvPr/>
        </p:nvSpPr>
        <p:spPr>
          <a:xfrm>
            <a:off x="6715140" y="1571612"/>
            <a:ext cx="889987" cy="369332"/>
          </a:xfrm>
          <a:prstGeom prst="rect">
            <a:avLst/>
          </a:prstGeom>
          <a:solidFill>
            <a:schemeClr val="accent2">
              <a:lumMod val="50000"/>
            </a:schemeClr>
          </a:solidFill>
          <a:ln>
            <a:solidFill>
              <a:schemeClr val="accent1"/>
            </a:solidFill>
          </a:ln>
        </p:spPr>
        <p:txBody>
          <a:bodyPr wrap="none" rtlCol="0">
            <a:spAutoFit/>
          </a:bodyPr>
          <a:lstStyle/>
          <a:p>
            <a:r>
              <a:rPr lang="es-PE" dirty="0" smtClean="0"/>
              <a:t>tráquea</a:t>
            </a:r>
            <a:endParaRPr lang="es-PE" dirty="0"/>
          </a:p>
        </p:txBody>
      </p:sp>
      <p:sp>
        <p:nvSpPr>
          <p:cNvPr id="18" name="17 CuadroTexto"/>
          <p:cNvSpPr txBox="1"/>
          <p:nvPr/>
        </p:nvSpPr>
        <p:spPr>
          <a:xfrm>
            <a:off x="5004048" y="2636912"/>
            <a:ext cx="572849" cy="369332"/>
          </a:xfrm>
          <a:prstGeom prst="rect">
            <a:avLst/>
          </a:prstGeom>
          <a:solidFill>
            <a:schemeClr val="accent2">
              <a:lumMod val="50000"/>
            </a:schemeClr>
          </a:solidFill>
          <a:ln>
            <a:solidFill>
              <a:schemeClr val="accent1"/>
            </a:solidFill>
          </a:ln>
        </p:spPr>
        <p:txBody>
          <a:bodyPr wrap="none" rtlCol="0">
            <a:spAutoFit/>
          </a:bodyPr>
          <a:lstStyle/>
          <a:p>
            <a:r>
              <a:rPr lang="es-PE" dirty="0" smtClean="0"/>
              <a:t>B.D.</a:t>
            </a:r>
            <a:endParaRPr lang="es-PE" dirty="0"/>
          </a:p>
        </p:txBody>
      </p:sp>
      <p:sp>
        <p:nvSpPr>
          <p:cNvPr id="19" name="18 CuadroTexto"/>
          <p:cNvSpPr txBox="1"/>
          <p:nvPr/>
        </p:nvSpPr>
        <p:spPr>
          <a:xfrm>
            <a:off x="7884368" y="2996952"/>
            <a:ext cx="474810" cy="369332"/>
          </a:xfrm>
          <a:prstGeom prst="rect">
            <a:avLst/>
          </a:prstGeom>
          <a:solidFill>
            <a:schemeClr val="accent2">
              <a:lumMod val="50000"/>
            </a:schemeClr>
          </a:solidFill>
          <a:ln>
            <a:solidFill>
              <a:schemeClr val="accent1"/>
            </a:solidFill>
          </a:ln>
        </p:spPr>
        <p:txBody>
          <a:bodyPr wrap="none" rtlCol="0">
            <a:spAutoFit/>
          </a:bodyPr>
          <a:lstStyle/>
          <a:p>
            <a:r>
              <a:rPr lang="es-PE" dirty="0" smtClean="0"/>
              <a:t>B.I.</a:t>
            </a:r>
            <a:endParaRPr lang="es-PE" dirty="0"/>
          </a:p>
        </p:txBody>
      </p:sp>
      <p:sp>
        <p:nvSpPr>
          <p:cNvPr id="20" name="19 CuadroTexto"/>
          <p:cNvSpPr txBox="1"/>
          <p:nvPr/>
        </p:nvSpPr>
        <p:spPr>
          <a:xfrm>
            <a:off x="1187624" y="5949280"/>
            <a:ext cx="1027845" cy="646331"/>
          </a:xfrm>
          <a:prstGeom prst="rect">
            <a:avLst/>
          </a:prstGeom>
          <a:noFill/>
          <a:ln>
            <a:solidFill>
              <a:schemeClr val="accent1"/>
            </a:solidFill>
          </a:ln>
        </p:spPr>
        <p:txBody>
          <a:bodyPr wrap="none" rtlCol="0">
            <a:spAutoFit/>
          </a:bodyPr>
          <a:lstStyle/>
          <a:p>
            <a:r>
              <a:rPr lang="es-PE" dirty="0" smtClean="0"/>
              <a:t>Cama 13</a:t>
            </a:r>
          </a:p>
          <a:p>
            <a:r>
              <a:rPr lang="es-PE" dirty="0" smtClean="0"/>
              <a:t>22-01-09</a:t>
            </a:r>
            <a:endParaRPr lang="es-PE" dirty="0"/>
          </a:p>
        </p:txBody>
      </p:sp>
      <p:sp>
        <p:nvSpPr>
          <p:cNvPr id="21" name="20 CuadroTexto"/>
          <p:cNvSpPr txBox="1"/>
          <p:nvPr/>
        </p:nvSpPr>
        <p:spPr>
          <a:xfrm>
            <a:off x="5580112" y="6165304"/>
            <a:ext cx="572849" cy="369332"/>
          </a:xfrm>
          <a:prstGeom prst="rect">
            <a:avLst/>
          </a:prstGeom>
          <a:solidFill>
            <a:schemeClr val="accent2">
              <a:lumMod val="50000"/>
            </a:schemeClr>
          </a:solidFill>
          <a:ln>
            <a:solidFill>
              <a:schemeClr val="accent1"/>
            </a:solidFill>
          </a:ln>
        </p:spPr>
        <p:txBody>
          <a:bodyPr wrap="none" rtlCol="0">
            <a:spAutoFit/>
          </a:bodyPr>
          <a:lstStyle/>
          <a:p>
            <a:r>
              <a:rPr lang="es-PE" dirty="0" smtClean="0"/>
              <a:t>B.D.</a:t>
            </a:r>
            <a:endParaRPr lang="es-PE" dirty="0"/>
          </a:p>
        </p:txBody>
      </p:sp>
      <p:sp>
        <p:nvSpPr>
          <p:cNvPr id="22" name="21 CuadroTexto"/>
          <p:cNvSpPr txBox="1"/>
          <p:nvPr/>
        </p:nvSpPr>
        <p:spPr>
          <a:xfrm>
            <a:off x="6012160" y="4221088"/>
            <a:ext cx="474810" cy="369332"/>
          </a:xfrm>
          <a:prstGeom prst="rect">
            <a:avLst/>
          </a:prstGeom>
          <a:solidFill>
            <a:schemeClr val="accent2">
              <a:lumMod val="50000"/>
            </a:schemeClr>
          </a:solidFill>
          <a:ln>
            <a:solidFill>
              <a:schemeClr val="accent1"/>
            </a:solidFill>
          </a:ln>
        </p:spPr>
        <p:txBody>
          <a:bodyPr wrap="none" rtlCol="0">
            <a:spAutoFit/>
          </a:bodyPr>
          <a:lstStyle/>
          <a:p>
            <a:r>
              <a:rPr lang="es-PE" dirty="0" smtClean="0"/>
              <a:t>B.I.</a:t>
            </a:r>
            <a:endParaRPr lang="es-PE" dirty="0"/>
          </a:p>
        </p:txBody>
      </p:sp>
      <p:sp>
        <p:nvSpPr>
          <p:cNvPr id="24" name="1 Título"/>
          <p:cNvSpPr>
            <a:spLocks noGrp="1"/>
          </p:cNvSpPr>
          <p:nvPr>
            <p:ph type="title"/>
          </p:nvPr>
        </p:nvSpPr>
        <p:spPr>
          <a:xfrm>
            <a:off x="179512" y="116632"/>
            <a:ext cx="8229600" cy="914400"/>
          </a:xfrm>
        </p:spPr>
        <p:txBody>
          <a:bodyPr>
            <a:normAutofit/>
          </a:bodyPr>
          <a:lstStyle/>
          <a:p>
            <a:r>
              <a:rPr lang="es-PE" dirty="0" smtClean="0">
                <a:solidFill>
                  <a:srgbClr val="FFFF00"/>
                </a:solidFill>
                <a:latin typeface="Arial" pitchFamily="34" charset="0"/>
                <a:cs typeface="Arial" pitchFamily="34" charset="0"/>
              </a:rPr>
              <a:t>Lesiones obstructivas de la vía aérea </a:t>
            </a:r>
            <a:endParaRPr lang="es-PE" dirty="0">
              <a:solidFill>
                <a:srgbClr val="FFFF00"/>
              </a:solidFill>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1340768"/>
            <a:ext cx="3207830" cy="4663440"/>
          </a:xfrm>
        </p:spPr>
        <p:txBody>
          <a:bodyPr>
            <a:normAutofit/>
          </a:bodyPr>
          <a:lstStyle/>
          <a:p>
            <a:r>
              <a:rPr lang="es-PE" dirty="0" smtClean="0"/>
              <a:t>OVAC tumoral</a:t>
            </a:r>
            <a:endParaRPr lang="es-PE" dirty="0"/>
          </a:p>
        </p:txBody>
      </p:sp>
      <p:pic>
        <p:nvPicPr>
          <p:cNvPr id="3074" name="Picture 2"/>
          <p:cNvPicPr>
            <a:picLocks noGrp="1" noChangeAspect="1" noChangeArrowheads="1"/>
          </p:cNvPicPr>
          <p:nvPr>
            <p:ph sz="half" idx="2"/>
          </p:nvPr>
        </p:nvPicPr>
        <p:blipFill>
          <a:blip r:embed="rId2" cstate="print"/>
          <a:stretch>
            <a:fillRect/>
          </a:stretch>
        </p:blipFill>
        <p:spPr bwMode="auto">
          <a:xfrm>
            <a:off x="251520" y="1988840"/>
            <a:ext cx="2483324" cy="4525962"/>
          </a:xfrm>
          <a:prstGeom prst="rect">
            <a:avLst/>
          </a:prstGeom>
          <a:ln w="19050">
            <a:solidFill>
              <a:schemeClr val="accent1"/>
            </a:solidFill>
          </a:ln>
          <a:effectLst>
            <a:outerShdw blurRad="292100" dist="139700" dir="2700000" algn="tl" rotWithShape="0">
              <a:srgbClr val="333333">
                <a:alpha val="65000"/>
              </a:srgbClr>
            </a:outerShdw>
          </a:effectLst>
        </p:spPr>
      </p:pic>
      <p:sp>
        <p:nvSpPr>
          <p:cNvPr id="6" name="1 Título"/>
          <p:cNvSpPr>
            <a:spLocks noGrp="1"/>
          </p:cNvSpPr>
          <p:nvPr>
            <p:ph type="title"/>
          </p:nvPr>
        </p:nvSpPr>
        <p:spPr>
          <a:xfrm>
            <a:off x="179512" y="0"/>
            <a:ext cx="8229600" cy="914400"/>
          </a:xfrm>
        </p:spPr>
        <p:txBody>
          <a:bodyPr>
            <a:normAutofit fontScale="90000"/>
          </a:bodyPr>
          <a:lstStyle/>
          <a:p>
            <a:r>
              <a:rPr lang="es-PE" dirty="0" smtClean="0">
                <a:solidFill>
                  <a:srgbClr val="FFFF00"/>
                </a:solidFill>
                <a:latin typeface="Arial" pitchFamily="34" charset="0"/>
                <a:cs typeface="Arial" pitchFamily="34" charset="0"/>
              </a:rPr>
              <a:t>Lesiones obstructivas de la vía aérea central : </a:t>
            </a:r>
            <a:r>
              <a:rPr lang="es-PE" sz="4400" u="sng" dirty="0" smtClean="0">
                <a:solidFill>
                  <a:srgbClr val="FFFF00"/>
                </a:solidFill>
                <a:latin typeface="Arial" pitchFamily="34" charset="0"/>
                <a:cs typeface="Arial" pitchFamily="34" charset="0"/>
              </a:rPr>
              <a:t>OVAC</a:t>
            </a:r>
            <a:endParaRPr lang="es-PE" u="sng" dirty="0">
              <a:solidFill>
                <a:srgbClr val="FFFF00"/>
              </a:solidFill>
              <a:latin typeface="Arial" pitchFamily="34" charset="0"/>
              <a:cs typeface="Arial" pitchFamily="34" charset="0"/>
            </a:endParaRPr>
          </a:p>
        </p:txBody>
      </p:sp>
      <p:pic>
        <p:nvPicPr>
          <p:cNvPr id="7" name="Picture 2"/>
          <p:cNvPicPr>
            <a:picLocks noChangeAspect="1" noChangeArrowheads="1"/>
          </p:cNvPicPr>
          <p:nvPr/>
        </p:nvPicPr>
        <p:blipFill>
          <a:blip r:embed="rId3" cstate="print"/>
          <a:stretch>
            <a:fillRect/>
          </a:stretch>
        </p:blipFill>
        <p:spPr bwMode="auto">
          <a:xfrm>
            <a:off x="6444207" y="1988840"/>
            <a:ext cx="2340917" cy="4597970"/>
          </a:xfrm>
          <a:prstGeom prst="rect">
            <a:avLst/>
          </a:prstGeom>
          <a:noFill/>
          <a:ln w="19050">
            <a:solidFill>
              <a:schemeClr val="accent1"/>
            </a:solid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2987824" y="1988840"/>
            <a:ext cx="3172072" cy="2357454"/>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5" cstate="print"/>
          <a:srcRect/>
          <a:stretch>
            <a:fillRect/>
          </a:stretch>
        </p:blipFill>
        <p:spPr bwMode="auto">
          <a:xfrm>
            <a:off x="2987824" y="4437112"/>
            <a:ext cx="3143272" cy="2149674"/>
          </a:xfrm>
          <a:prstGeom prst="rect">
            <a:avLst/>
          </a:prstGeom>
          <a:ln>
            <a:noFill/>
          </a:ln>
          <a:effectLst>
            <a:outerShdw blurRad="292100" dist="139700" dir="2700000" algn="tl" rotWithShape="0">
              <a:srgbClr val="333333">
                <a:alpha val="65000"/>
              </a:srgbClr>
            </a:outerShdw>
          </a:effectLst>
        </p:spPr>
      </p:pic>
      <p:sp>
        <p:nvSpPr>
          <p:cNvPr id="10" name="2 Marcador de contenido"/>
          <p:cNvSpPr txBox="1">
            <a:spLocks/>
          </p:cNvSpPr>
          <p:nvPr/>
        </p:nvSpPr>
        <p:spPr>
          <a:xfrm>
            <a:off x="5796136" y="1340768"/>
            <a:ext cx="3347864" cy="794403"/>
          </a:xfrm>
          <a:prstGeom prst="rect">
            <a:avLst/>
          </a:prstGeom>
        </p:spPr>
        <p:txBody>
          <a:bodyPr vert="horz">
            <a:norm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s-PE" sz="2800" b="0" i="0" u="none" strike="noStrike" kern="1200" cap="none" spc="0" normalizeH="0" baseline="0" noProof="0" smtClean="0">
                <a:ln>
                  <a:noFill/>
                </a:ln>
                <a:solidFill>
                  <a:schemeClr val="tx1"/>
                </a:solidFill>
                <a:effectLst/>
                <a:uLnTx/>
                <a:uFillTx/>
                <a:latin typeface="+mn-lt"/>
                <a:ea typeface="+mn-ea"/>
                <a:cs typeface="+mn-cs"/>
              </a:rPr>
              <a:t>OVAC no tumoral</a:t>
            </a:r>
            <a:endParaRPr kumimoji="0" lang="es-PE"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914400"/>
          </a:xfrm>
        </p:spPr>
        <p:txBody>
          <a:bodyPr>
            <a:normAutofit fontScale="90000"/>
          </a:bodyPr>
          <a:lstStyle/>
          <a:p>
            <a:r>
              <a:rPr lang="es-PE" b="1" dirty="0" smtClean="0">
                <a:solidFill>
                  <a:srgbClr val="FFFF00"/>
                </a:solidFill>
                <a:latin typeface="Arial" pitchFamily="34" charset="0"/>
                <a:cs typeface="Arial" pitchFamily="34" charset="0"/>
              </a:rPr>
              <a:t>Lesiones obstructivas de la vía aérea central </a:t>
            </a:r>
            <a:endParaRPr lang="es-PE" dirty="0">
              <a:solidFill>
                <a:srgbClr val="FFFF00"/>
              </a:solidFill>
              <a:latin typeface="Arial" pitchFamily="34" charset="0"/>
              <a:cs typeface="Arial" pitchFamily="34" charset="0"/>
            </a:endParaRPr>
          </a:p>
        </p:txBody>
      </p:sp>
      <p:sp>
        <p:nvSpPr>
          <p:cNvPr id="23" name="22 Marcador de contenido"/>
          <p:cNvSpPr>
            <a:spLocks noGrp="1"/>
          </p:cNvSpPr>
          <p:nvPr>
            <p:ph sz="half" idx="1"/>
          </p:nvPr>
        </p:nvSpPr>
        <p:spPr>
          <a:xfrm>
            <a:off x="5276088" y="1524000"/>
            <a:ext cx="3657600" cy="5119710"/>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r>
              <a:rPr lang="es-PE" dirty="0" smtClean="0">
                <a:solidFill>
                  <a:srgbClr val="FF0000"/>
                </a:solidFill>
              </a:rPr>
              <a:t>Coágulos organizados</a:t>
            </a:r>
          </a:p>
          <a:p>
            <a:pPr lvl="1"/>
            <a:r>
              <a:rPr lang="es-PE" dirty="0" smtClean="0"/>
              <a:t>FRECUENTE pero hay pocos reportes</a:t>
            </a:r>
          </a:p>
          <a:p>
            <a:pPr lvl="1"/>
            <a:r>
              <a:rPr lang="es-PE" dirty="0" smtClean="0"/>
              <a:t>Obstrucción fatal</a:t>
            </a:r>
          </a:p>
          <a:p>
            <a:pPr lvl="1"/>
            <a:r>
              <a:rPr lang="es-PE" dirty="0" smtClean="0"/>
              <a:t>Hemoptisis + </a:t>
            </a:r>
            <a:r>
              <a:rPr lang="es-PE" dirty="0" err="1" smtClean="0"/>
              <a:t>hipoxemia</a:t>
            </a:r>
            <a:r>
              <a:rPr lang="es-PE" dirty="0" smtClean="0"/>
              <a:t> súbita + incremento </a:t>
            </a:r>
            <a:r>
              <a:rPr lang="es-PE" dirty="0" err="1" smtClean="0"/>
              <a:t>Ppico</a:t>
            </a:r>
            <a:r>
              <a:rPr lang="es-PE" dirty="0" smtClean="0"/>
              <a:t> + caída súbita </a:t>
            </a:r>
            <a:r>
              <a:rPr lang="es-PE" dirty="0" err="1" smtClean="0"/>
              <a:t>VTe</a:t>
            </a:r>
            <a:endParaRPr lang="es-PE" dirty="0" smtClean="0"/>
          </a:p>
          <a:p>
            <a:pPr lvl="1"/>
            <a:r>
              <a:rPr lang="es-PE" dirty="0" smtClean="0"/>
              <a:t>Alta recidiva en su formación si no se corrige causa</a:t>
            </a:r>
          </a:p>
          <a:p>
            <a:pPr lvl="1"/>
            <a:r>
              <a:rPr lang="es-PE" dirty="0" smtClean="0"/>
              <a:t>Posición puede cambiar rápidamente, mucho más en V.M.</a:t>
            </a:r>
          </a:p>
          <a:p>
            <a:pPr lvl="1"/>
            <a:r>
              <a:rPr lang="es-PE" dirty="0" smtClean="0"/>
              <a:t>Puede existir alternancia en la obstrucción</a:t>
            </a:r>
          </a:p>
          <a:p>
            <a:pPr lvl="1"/>
            <a:r>
              <a:rPr lang="es-PE" dirty="0" smtClean="0"/>
              <a:t>Otros  casos: efecto de válvula</a:t>
            </a:r>
          </a:p>
          <a:p>
            <a:pPr lvl="1"/>
            <a:r>
              <a:rPr lang="es-PE" dirty="0" smtClean="0"/>
              <a:t>Manejo muy difícil.  Alta mortalidad</a:t>
            </a:r>
            <a:endParaRPr lang="es-PE" dirty="0"/>
          </a:p>
        </p:txBody>
      </p:sp>
      <p:pic>
        <p:nvPicPr>
          <p:cNvPr id="10" name="Picture 1"/>
          <p:cNvPicPr>
            <a:picLocks noChangeAspect="1" noChangeArrowheads="1"/>
          </p:cNvPicPr>
          <p:nvPr/>
        </p:nvPicPr>
        <p:blipFill>
          <a:blip r:embed="rId2" cstate="print"/>
          <a:srcRect/>
          <a:stretch>
            <a:fillRect/>
          </a:stretch>
        </p:blipFill>
        <p:spPr bwMode="auto">
          <a:xfrm>
            <a:off x="1071538" y="3286124"/>
            <a:ext cx="4071937" cy="2375757"/>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3" cstate="print"/>
          <a:srcRect/>
          <a:stretch>
            <a:fillRect/>
          </a:stretch>
        </p:blipFill>
        <p:spPr bwMode="auto">
          <a:xfrm>
            <a:off x="1071538" y="5929330"/>
            <a:ext cx="4102325" cy="642942"/>
          </a:xfrm>
          <a:prstGeom prst="rect">
            <a:avLst/>
          </a:prstGeom>
          <a:noFill/>
          <a:ln w="9360">
            <a:solidFill>
              <a:srgbClr val="0F6FC6"/>
            </a:solidFill>
            <a:miter lim="800000"/>
            <a:headEnd/>
            <a:tailEnd/>
          </a:ln>
          <a:effectLst/>
        </p:spPr>
      </p:pic>
      <p:pic>
        <p:nvPicPr>
          <p:cNvPr id="12" name="Picture 3"/>
          <p:cNvPicPr>
            <a:picLocks noChangeAspect="1" noChangeArrowheads="1"/>
          </p:cNvPicPr>
          <p:nvPr/>
        </p:nvPicPr>
        <p:blipFill>
          <a:blip r:embed="rId4" cstate="print"/>
          <a:srcRect/>
          <a:stretch>
            <a:fillRect/>
          </a:stretch>
        </p:blipFill>
        <p:spPr bwMode="auto">
          <a:xfrm>
            <a:off x="285720" y="1571612"/>
            <a:ext cx="4429154" cy="1428760"/>
          </a:xfrm>
          <a:prstGeom prst="rect">
            <a:avLst/>
          </a:prstGeom>
          <a:noFill/>
          <a:ln w="9360">
            <a:solidFill>
              <a:srgbClr val="0F6FC6"/>
            </a:solidFill>
            <a:miter lim="800000"/>
            <a:headEnd/>
            <a:tailEnd/>
          </a:ln>
          <a:effectLst/>
        </p:spPr>
      </p:pic>
      <p:cxnSp>
        <p:nvCxnSpPr>
          <p:cNvPr id="13" name="AutoShape 4"/>
          <p:cNvCxnSpPr>
            <a:cxnSpLocks noChangeShapeType="1"/>
          </p:cNvCxnSpPr>
          <p:nvPr/>
        </p:nvCxnSpPr>
        <p:spPr bwMode="auto">
          <a:xfrm rot="16200000" flipH="1">
            <a:off x="3546468" y="5311788"/>
            <a:ext cx="219074" cy="168274"/>
          </a:xfrm>
          <a:prstGeom prst="straightConnector1">
            <a:avLst/>
          </a:prstGeom>
          <a:noFill/>
          <a:ln w="28440">
            <a:solidFill>
              <a:srgbClr val="FF0000"/>
            </a:solidFill>
            <a:miter lim="800000"/>
            <a:headEnd type="triangle" w="med" len="med"/>
            <a:tailEnd type="triangle" w="med" len="med"/>
          </a:ln>
          <a:effectLst/>
        </p:spPr>
      </p:cxnSp>
      <p:cxnSp>
        <p:nvCxnSpPr>
          <p:cNvPr id="14" name="AutoShape 5"/>
          <p:cNvCxnSpPr>
            <a:cxnSpLocks noChangeShapeType="1"/>
          </p:cNvCxnSpPr>
          <p:nvPr/>
        </p:nvCxnSpPr>
        <p:spPr bwMode="auto">
          <a:xfrm rot="16200000" flipH="1">
            <a:off x="4250529" y="4607727"/>
            <a:ext cx="214314" cy="142876"/>
          </a:xfrm>
          <a:prstGeom prst="straightConnector1">
            <a:avLst/>
          </a:prstGeom>
          <a:noFill/>
          <a:ln w="28440">
            <a:solidFill>
              <a:srgbClr val="FF0000"/>
            </a:solidFill>
            <a:miter lim="800000"/>
            <a:headEnd type="triangle" w="med" len="med"/>
            <a:tailEnd type="triangle" w="med" len="med"/>
          </a:ln>
          <a:effectLst/>
        </p:spPr>
      </p:cxnSp>
      <p:sp>
        <p:nvSpPr>
          <p:cNvPr id="15" name="AutoShape 6"/>
          <p:cNvSpPr>
            <a:spLocks noChangeArrowheads="1"/>
          </p:cNvSpPr>
          <p:nvPr/>
        </p:nvSpPr>
        <p:spPr bwMode="auto">
          <a:xfrm rot="15840000">
            <a:off x="2220338" y="5059175"/>
            <a:ext cx="677382" cy="621564"/>
          </a:xfrm>
          <a:custGeom>
            <a:avLst/>
            <a:gdLst>
              <a:gd name="T0" fmla="*/ 662566 w 1325130"/>
              <a:gd name="T1" fmla="*/ 0 h 1071380"/>
              <a:gd name="T2" fmla="*/ 662565 w 1325130"/>
              <a:gd name="T3" fmla="*/ 535690 h 1071380"/>
              <a:gd name="T4" fmla="*/ 1325130 w 1325130"/>
              <a:gd name="T5" fmla="*/ 535690 h 1071380"/>
              <a:gd name="T6" fmla="*/ 662566 w 1325130"/>
              <a:gd name="T7" fmla="*/ 0 h 1071380"/>
              <a:gd name="T8" fmla="*/ 1325130 w 1325130"/>
              <a:gd name="T9" fmla="*/ 535690 h 1071380"/>
            </a:gdLst>
            <a:ahLst/>
            <a:cxnLst>
              <a:cxn ang="0">
                <a:pos x="T0" y="T1"/>
              </a:cxn>
              <a:cxn ang="0">
                <a:pos x="T2" y="T3"/>
              </a:cxn>
              <a:cxn ang="0">
                <a:pos x="T4" y="T5"/>
              </a:cxn>
            </a:cxnLst>
            <a:rect l="T6" t="T7" r="T8" b="T9"/>
            <a:pathLst>
              <a:path w="1325130" h="1071380" stroke="0">
                <a:moveTo>
                  <a:pt x="662566" y="0"/>
                </a:moveTo>
                <a:lnTo>
                  <a:pt x="662565" y="0"/>
                </a:lnTo>
                <a:cubicBezTo>
                  <a:pt x="1028490" y="0"/>
                  <a:pt x="1325130" y="239836"/>
                  <a:pt x="1325130" y="535690"/>
                </a:cubicBezTo>
                <a:cubicBezTo>
                  <a:pt x="1325130" y="535690"/>
                  <a:pt x="1325129" y="535691"/>
                  <a:pt x="1325129" y="535691"/>
                </a:cubicBezTo>
                <a:lnTo>
                  <a:pt x="662565" y="535690"/>
                </a:lnTo>
                <a:close/>
              </a:path>
              <a:path w="1325130" h="1071380" fill="none">
                <a:moveTo>
                  <a:pt x="662566" y="0"/>
                </a:moveTo>
                <a:lnTo>
                  <a:pt x="662565" y="0"/>
                </a:lnTo>
                <a:cubicBezTo>
                  <a:pt x="1028490" y="0"/>
                  <a:pt x="1325130" y="239836"/>
                  <a:pt x="1325130" y="535690"/>
                </a:cubicBezTo>
                <a:cubicBezTo>
                  <a:pt x="1325130" y="535690"/>
                  <a:pt x="1325129" y="535691"/>
                  <a:pt x="1325129" y="535691"/>
                </a:cubicBezTo>
              </a:path>
            </a:pathLst>
          </a:custGeom>
          <a:noFill/>
          <a:ln w="19080">
            <a:solidFill>
              <a:srgbClr val="0F6FC6"/>
            </a:solidFill>
            <a:prstDash val="sysDot"/>
            <a:miter lim="800000"/>
            <a:headEnd/>
            <a:tailEnd/>
          </a:ln>
          <a:effectLst/>
        </p:spPr>
        <p:txBody>
          <a:bodyPr wrap="none" anchor="ctr"/>
          <a:lstStyle/>
          <a:p>
            <a:endParaRPr lang="es-PE"/>
          </a:p>
        </p:txBody>
      </p:sp>
      <p:sp>
        <p:nvSpPr>
          <p:cNvPr id="16" name="AutoShape 7"/>
          <p:cNvSpPr>
            <a:spLocks noChangeArrowheads="1"/>
          </p:cNvSpPr>
          <p:nvPr/>
        </p:nvSpPr>
        <p:spPr bwMode="auto">
          <a:xfrm rot="3660000">
            <a:off x="1977293" y="4883603"/>
            <a:ext cx="588039" cy="620643"/>
          </a:xfrm>
          <a:custGeom>
            <a:avLst/>
            <a:gdLst>
              <a:gd name="T0" fmla="*/ 574591 w 1149181"/>
              <a:gd name="T1" fmla="*/ 0 h 1070019"/>
              <a:gd name="T2" fmla="*/ 574591 w 1149181"/>
              <a:gd name="T3" fmla="*/ 535010 h 1070019"/>
              <a:gd name="T4" fmla="*/ 1149181 w 1149181"/>
              <a:gd name="T5" fmla="*/ 535010 h 1070019"/>
              <a:gd name="T6" fmla="*/ 574591 w 1149181"/>
              <a:gd name="T7" fmla="*/ 0 h 1070019"/>
              <a:gd name="T8" fmla="*/ 1149181 w 1149181"/>
              <a:gd name="T9" fmla="*/ 535010 h 1070019"/>
            </a:gdLst>
            <a:ahLst/>
            <a:cxnLst>
              <a:cxn ang="0">
                <a:pos x="T0" y="T1"/>
              </a:cxn>
              <a:cxn ang="0">
                <a:pos x="T2" y="T3"/>
              </a:cxn>
              <a:cxn ang="0">
                <a:pos x="T4" y="T5"/>
              </a:cxn>
            </a:cxnLst>
            <a:rect l="T6" t="T7" r="T8" b="T9"/>
            <a:pathLst>
              <a:path w="1149181" h="1070019" stroke="0">
                <a:moveTo>
                  <a:pt x="574591" y="0"/>
                </a:moveTo>
                <a:lnTo>
                  <a:pt x="574590" y="0"/>
                </a:lnTo>
                <a:cubicBezTo>
                  <a:pt x="891928" y="0"/>
                  <a:pt x="1149181" y="239532"/>
                  <a:pt x="1149181" y="535010"/>
                </a:cubicBezTo>
                <a:cubicBezTo>
                  <a:pt x="1149181" y="535010"/>
                  <a:pt x="1149180" y="535010"/>
                  <a:pt x="1149180" y="535010"/>
                </a:cubicBezTo>
                <a:lnTo>
                  <a:pt x="574591" y="535010"/>
                </a:lnTo>
                <a:close/>
              </a:path>
              <a:path w="1149181" h="1070019" fill="none">
                <a:moveTo>
                  <a:pt x="574591" y="0"/>
                </a:moveTo>
                <a:lnTo>
                  <a:pt x="574590" y="0"/>
                </a:lnTo>
                <a:cubicBezTo>
                  <a:pt x="891928" y="0"/>
                  <a:pt x="1149181" y="239532"/>
                  <a:pt x="1149181" y="535010"/>
                </a:cubicBezTo>
                <a:cubicBezTo>
                  <a:pt x="1149181" y="535010"/>
                  <a:pt x="1149180" y="535010"/>
                  <a:pt x="1149180" y="535010"/>
                </a:cubicBezTo>
              </a:path>
            </a:pathLst>
          </a:custGeom>
          <a:noFill/>
          <a:ln w="19080">
            <a:solidFill>
              <a:srgbClr val="0F6FC6"/>
            </a:solidFill>
            <a:prstDash val="sysDot"/>
            <a:miter lim="800000"/>
            <a:headEnd/>
            <a:tailEnd/>
          </a:ln>
          <a:effectLst/>
        </p:spPr>
        <p:txBody>
          <a:bodyPr wrap="none" anchor="ctr"/>
          <a:lstStyle/>
          <a:p>
            <a:endParaRPr lang="es-PE"/>
          </a:p>
        </p:txBody>
      </p:sp>
    </p:spTree>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ALBERTO\Pictures\Huancayo\P5160025.JPG"/>
          <p:cNvPicPr>
            <a:picLocks noChangeAspect="1" noChangeArrowheads="1"/>
          </p:cNvPicPr>
          <p:nvPr/>
        </p:nvPicPr>
        <p:blipFill>
          <a:blip r:embed="rId2" cstate="print"/>
          <a:srcRect/>
          <a:stretch>
            <a:fillRect/>
          </a:stretch>
        </p:blipFill>
        <p:spPr bwMode="auto">
          <a:xfrm>
            <a:off x="1" y="-1"/>
            <a:ext cx="9144000" cy="6858001"/>
          </a:xfrm>
          <a:prstGeom prst="rect">
            <a:avLst/>
          </a:prstGeom>
          <a:noFill/>
        </p:spPr>
      </p:pic>
      <p:sp>
        <p:nvSpPr>
          <p:cNvPr id="6" name="5 Flecha abajo"/>
          <p:cNvSpPr/>
          <p:nvPr/>
        </p:nvSpPr>
        <p:spPr>
          <a:xfrm rot="1449628">
            <a:off x="625454" y="959291"/>
            <a:ext cx="432048" cy="86409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251520" y="476672"/>
            <a:ext cx="3182281" cy="523220"/>
          </a:xfrm>
          <a:prstGeom prst="rect">
            <a:avLst/>
          </a:prstGeom>
          <a:solidFill>
            <a:schemeClr val="bg1"/>
          </a:solidFill>
        </p:spPr>
        <p:txBody>
          <a:bodyPr wrap="none" rtlCol="0">
            <a:spAutoFit/>
          </a:bodyPr>
          <a:lstStyle/>
          <a:p>
            <a:r>
              <a:rPr lang="es-PE" sz="2800" dirty="0" smtClean="0"/>
              <a:t>Atelectasia masiva</a:t>
            </a:r>
            <a:endParaRPr lang="es-PE" sz="2800" dirty="0"/>
          </a:p>
        </p:txBody>
      </p:sp>
      <p:sp>
        <p:nvSpPr>
          <p:cNvPr id="8" name="7 CuadroTexto"/>
          <p:cNvSpPr txBox="1"/>
          <p:nvPr/>
        </p:nvSpPr>
        <p:spPr>
          <a:xfrm>
            <a:off x="5692414" y="6457890"/>
            <a:ext cx="3451586" cy="400110"/>
          </a:xfrm>
          <a:prstGeom prst="rect">
            <a:avLst/>
          </a:prstGeom>
          <a:solidFill>
            <a:schemeClr val="bg1"/>
          </a:solidFill>
        </p:spPr>
        <p:txBody>
          <a:bodyPr wrap="none" rtlCol="0">
            <a:spAutoFit/>
          </a:bodyPr>
          <a:lstStyle/>
          <a:p>
            <a:r>
              <a:rPr lang="es-PE" sz="2000" dirty="0" smtClean="0"/>
              <a:t>Hospital </a:t>
            </a:r>
            <a:r>
              <a:rPr lang="es-PE" sz="2000" dirty="0" err="1" smtClean="0"/>
              <a:t>EsSalud</a:t>
            </a:r>
            <a:r>
              <a:rPr lang="es-PE" sz="2000" dirty="0" smtClean="0"/>
              <a:t> -Huancayo</a:t>
            </a:r>
            <a:endParaRPr lang="es-PE" sz="2000"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nvGraphicFramePr>
        <p:xfrm>
          <a:off x="0" y="1340768"/>
          <a:ext cx="9144000" cy="5517232"/>
        </p:xfrm>
        <a:graphic>
          <a:graphicData uri="http://schemas.openxmlformats.org/presentationml/2006/ole">
            <mc:AlternateContent xmlns:mc="http://schemas.openxmlformats.org/markup-compatibility/2006">
              <mc:Choice xmlns:v="urn:schemas-microsoft-com:vml" Requires="v">
                <p:oleObj spid="_x0000_s2052" name="Photo Editor Photo" r:id="rId3" imgW="9181800" imgH="6895800" progId="">
                  <p:embed/>
                </p:oleObj>
              </mc:Choice>
              <mc:Fallback>
                <p:oleObj name="Photo Editor Photo" r:id="rId3" imgW="9181800" imgH="6895800" progId="">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4 Título"/>
          <p:cNvSpPr>
            <a:spLocks noGrp="1"/>
          </p:cNvSpPr>
          <p:nvPr>
            <p:ph type="title" idx="4294967295"/>
          </p:nvPr>
        </p:nvSpPr>
        <p:spPr>
          <a:xfrm>
            <a:off x="899592" y="332656"/>
            <a:ext cx="7772400" cy="914400"/>
          </a:xfrm>
        </p:spPr>
        <p:txBody>
          <a:bodyPr/>
          <a:lstStyle/>
          <a:p>
            <a:r>
              <a:rPr lang="es-PE" dirty="0" smtClean="0">
                <a:solidFill>
                  <a:srgbClr val="FFFF00"/>
                </a:solidFill>
              </a:rPr>
              <a:t>FIBRA OPTICA</a:t>
            </a:r>
            <a:endParaRPr lang="es-PE" dirty="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ALBERTO\Pictures\Huancayo\P5160029.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3" name="2 CuadroTexto"/>
          <p:cNvSpPr txBox="1"/>
          <p:nvPr/>
        </p:nvSpPr>
        <p:spPr>
          <a:xfrm>
            <a:off x="5436096" y="1196752"/>
            <a:ext cx="3243708" cy="523220"/>
          </a:xfrm>
          <a:prstGeom prst="rect">
            <a:avLst/>
          </a:prstGeom>
          <a:solidFill>
            <a:schemeClr val="bg1"/>
          </a:solidFill>
        </p:spPr>
        <p:txBody>
          <a:bodyPr wrap="none" rtlCol="0">
            <a:spAutoFit/>
          </a:bodyPr>
          <a:lstStyle/>
          <a:p>
            <a:r>
              <a:rPr lang="es-PE" sz="2800" dirty="0" smtClean="0"/>
              <a:t>OVAC - TUMORAL</a:t>
            </a:r>
            <a:endParaRPr lang="es-PE" sz="2800" dirty="0"/>
          </a:p>
        </p:txBody>
      </p:sp>
      <p:sp>
        <p:nvSpPr>
          <p:cNvPr id="4" name="3 CuadroTexto"/>
          <p:cNvSpPr txBox="1"/>
          <p:nvPr/>
        </p:nvSpPr>
        <p:spPr>
          <a:xfrm>
            <a:off x="5724128" y="6457890"/>
            <a:ext cx="3419872" cy="400110"/>
          </a:xfrm>
          <a:prstGeom prst="rect">
            <a:avLst/>
          </a:prstGeom>
          <a:solidFill>
            <a:schemeClr val="bg1"/>
          </a:solidFill>
        </p:spPr>
        <p:txBody>
          <a:bodyPr wrap="square" rtlCol="0">
            <a:spAutoFit/>
          </a:bodyPr>
          <a:lstStyle/>
          <a:p>
            <a:r>
              <a:rPr lang="es-PE" sz="2000" dirty="0" smtClean="0"/>
              <a:t>Hospital </a:t>
            </a:r>
            <a:r>
              <a:rPr lang="es-PE" sz="2000" dirty="0" err="1" smtClean="0"/>
              <a:t>EsSalud</a:t>
            </a:r>
            <a:r>
              <a:rPr lang="es-PE" sz="2000" dirty="0" smtClean="0"/>
              <a:t> -Huancayo</a:t>
            </a:r>
            <a:endParaRPr lang="es-PE" sz="2000" dirty="0"/>
          </a:p>
        </p:txBody>
      </p:sp>
    </p:spTree>
  </p:cSld>
  <p:clrMapOvr>
    <a:masterClrMapping/>
  </p:clrMapOvr>
  <p:transition>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ALBERTO\Pictures\Huancayo\P51600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CuadroTexto"/>
          <p:cNvSpPr txBox="1"/>
          <p:nvPr/>
        </p:nvSpPr>
        <p:spPr>
          <a:xfrm>
            <a:off x="0" y="0"/>
            <a:ext cx="6336704" cy="2800767"/>
          </a:xfrm>
          <a:prstGeom prst="rect">
            <a:avLst/>
          </a:prstGeom>
          <a:solidFill>
            <a:schemeClr val="bg1"/>
          </a:solidFill>
        </p:spPr>
        <p:txBody>
          <a:bodyPr wrap="square" rtlCol="0">
            <a:spAutoFit/>
          </a:bodyPr>
          <a:lstStyle/>
          <a:p>
            <a:r>
              <a:rPr lang="es-PE" sz="3200" dirty="0" smtClean="0">
                <a:solidFill>
                  <a:srgbClr val="FFFF00"/>
                </a:solidFill>
              </a:rPr>
              <a:t>OVAC:</a:t>
            </a:r>
          </a:p>
          <a:p>
            <a:endParaRPr lang="es-PE" sz="2400" dirty="0"/>
          </a:p>
          <a:p>
            <a:r>
              <a:rPr lang="es-PE" sz="2400" u="sng" dirty="0" smtClean="0"/>
              <a:t>OBJETIVOS ENDOSCOPIA: </a:t>
            </a:r>
          </a:p>
          <a:p>
            <a:endParaRPr lang="es-PE" sz="2400" dirty="0" smtClean="0"/>
          </a:p>
          <a:p>
            <a:pPr marL="457200" indent="-457200">
              <a:buFont typeface="+mj-lt"/>
              <a:buAutoNum type="arabicPeriod"/>
            </a:pPr>
            <a:r>
              <a:rPr lang="es-PE" sz="2400" dirty="0" smtClean="0"/>
              <a:t>Restablecimiento permeabilidad de la vía aérea</a:t>
            </a:r>
          </a:p>
          <a:p>
            <a:r>
              <a:rPr lang="es-PE" sz="2400" dirty="0" smtClean="0"/>
              <a:t>2.  Diagnóstico: cepillado – </a:t>
            </a:r>
            <a:r>
              <a:rPr lang="es-PE" sz="2400" dirty="0" err="1" smtClean="0"/>
              <a:t>Bx</a:t>
            </a:r>
            <a:r>
              <a:rPr lang="es-PE" sz="2400" dirty="0" smtClean="0"/>
              <a:t> - BAL </a:t>
            </a:r>
            <a:endParaRPr lang="es-PE" sz="2400" dirty="0"/>
          </a:p>
        </p:txBody>
      </p:sp>
      <p:sp>
        <p:nvSpPr>
          <p:cNvPr id="4" name="3 CuadroTexto"/>
          <p:cNvSpPr txBox="1"/>
          <p:nvPr/>
        </p:nvSpPr>
        <p:spPr>
          <a:xfrm>
            <a:off x="5692414" y="6457890"/>
            <a:ext cx="3451586" cy="400110"/>
          </a:xfrm>
          <a:prstGeom prst="rect">
            <a:avLst/>
          </a:prstGeom>
          <a:solidFill>
            <a:schemeClr val="bg1"/>
          </a:solidFill>
        </p:spPr>
        <p:txBody>
          <a:bodyPr wrap="none" rtlCol="0">
            <a:spAutoFit/>
          </a:bodyPr>
          <a:lstStyle/>
          <a:p>
            <a:r>
              <a:rPr lang="es-PE" sz="2000" dirty="0" smtClean="0"/>
              <a:t>Hospital </a:t>
            </a:r>
            <a:r>
              <a:rPr lang="es-PE" sz="2000" dirty="0" err="1" smtClean="0"/>
              <a:t>EsSalud</a:t>
            </a:r>
            <a:r>
              <a:rPr lang="es-PE" sz="2000" dirty="0" smtClean="0"/>
              <a:t> -Huancayo</a:t>
            </a:r>
            <a:endParaRPr lang="es-PE" sz="2000" dirty="0"/>
          </a:p>
        </p:txBody>
      </p:sp>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95536" y="260648"/>
            <a:ext cx="7772400" cy="914400"/>
          </a:xfrm>
        </p:spPr>
        <p:txBody>
          <a:bodyPr/>
          <a:lstStyle/>
          <a:p>
            <a:pPr fontAlgn="auto">
              <a:spcAft>
                <a:spcPts val="0"/>
              </a:spcAft>
              <a:defRPr/>
            </a:pPr>
            <a:r>
              <a:rPr lang="es-PE" dirty="0" err="1" smtClean="0">
                <a:solidFill>
                  <a:srgbClr val="FFFF00"/>
                </a:solidFill>
                <a:latin typeface="Arial" pitchFamily="34" charset="0"/>
                <a:cs typeface="Arial" pitchFamily="34" charset="0"/>
              </a:rPr>
              <a:t>Dx</a:t>
            </a:r>
            <a:r>
              <a:rPr lang="es-PE" dirty="0" smtClean="0">
                <a:solidFill>
                  <a:srgbClr val="FFFF00"/>
                </a:solidFill>
                <a:latin typeface="Arial" pitchFamily="34" charset="0"/>
                <a:cs typeface="Arial" pitchFamily="34" charset="0"/>
              </a:rPr>
              <a:t> de lesiones:</a:t>
            </a:r>
            <a:br>
              <a:rPr lang="es-PE" dirty="0" smtClean="0">
                <a:solidFill>
                  <a:srgbClr val="FFFF00"/>
                </a:solidFill>
                <a:latin typeface="Arial" pitchFamily="34" charset="0"/>
                <a:cs typeface="Arial" pitchFamily="34" charset="0"/>
              </a:rPr>
            </a:br>
            <a:r>
              <a:rPr lang="es-PE" sz="2800" dirty="0" err="1" smtClean="0">
                <a:solidFill>
                  <a:srgbClr val="FFFF00"/>
                </a:solidFill>
                <a:latin typeface="Arial" pitchFamily="34" charset="0"/>
                <a:cs typeface="Arial" pitchFamily="34" charset="0"/>
              </a:rPr>
              <a:t>endobronquiales</a:t>
            </a:r>
            <a:r>
              <a:rPr lang="es-PE" sz="2800" dirty="0" smtClean="0">
                <a:solidFill>
                  <a:srgbClr val="FFFF00"/>
                </a:solidFill>
                <a:latin typeface="Arial" pitchFamily="34" charset="0"/>
                <a:cs typeface="Arial" pitchFamily="34" charset="0"/>
              </a:rPr>
              <a:t/>
            </a:r>
            <a:br>
              <a:rPr lang="es-PE" sz="2800" dirty="0" smtClean="0">
                <a:solidFill>
                  <a:srgbClr val="FFFF00"/>
                </a:solidFill>
                <a:latin typeface="Arial" pitchFamily="34" charset="0"/>
                <a:cs typeface="Arial" pitchFamily="34" charset="0"/>
              </a:rPr>
            </a:br>
            <a:r>
              <a:rPr lang="es-PE" sz="2800" dirty="0" smtClean="0">
                <a:solidFill>
                  <a:srgbClr val="FFFF00"/>
                </a:solidFill>
                <a:latin typeface="Arial" pitchFamily="34" charset="0"/>
                <a:cs typeface="Arial" pitchFamily="34" charset="0"/>
              </a:rPr>
              <a:t>compromiso difusos - localizados</a:t>
            </a:r>
            <a:endParaRPr lang="es-PE" dirty="0">
              <a:solidFill>
                <a:srgbClr val="FFFF00"/>
              </a:solidFill>
              <a:latin typeface="Arial" pitchFamily="34" charset="0"/>
              <a:cs typeface="Arial" pitchFamily="34" charset="0"/>
            </a:endParaRPr>
          </a:p>
        </p:txBody>
      </p:sp>
      <p:pic>
        <p:nvPicPr>
          <p:cNvPr id="39939" name="Picture 2"/>
          <p:cNvPicPr>
            <a:picLocks noChangeAspect="1" noChangeArrowheads="1"/>
          </p:cNvPicPr>
          <p:nvPr/>
        </p:nvPicPr>
        <p:blipFill>
          <a:blip r:embed="rId2" cstate="print"/>
          <a:srcRect/>
          <a:stretch>
            <a:fillRect/>
          </a:stretch>
        </p:blipFill>
        <p:spPr bwMode="auto">
          <a:xfrm>
            <a:off x="4560065" y="3933056"/>
            <a:ext cx="4583935" cy="2924944"/>
          </a:xfrm>
          <a:prstGeom prst="rect">
            <a:avLst/>
          </a:prstGeom>
          <a:noFill/>
          <a:ln w="9525">
            <a:noFill/>
            <a:miter lim="800000"/>
            <a:headEnd/>
            <a:tailEnd/>
          </a:ln>
        </p:spPr>
      </p:pic>
      <p:pic>
        <p:nvPicPr>
          <p:cNvPr id="39940" name="Picture 3"/>
          <p:cNvPicPr>
            <a:picLocks noChangeAspect="1" noChangeArrowheads="1"/>
          </p:cNvPicPr>
          <p:nvPr/>
        </p:nvPicPr>
        <p:blipFill>
          <a:blip r:embed="rId3" cstate="print"/>
          <a:srcRect/>
          <a:stretch>
            <a:fillRect/>
          </a:stretch>
        </p:blipFill>
        <p:spPr bwMode="auto">
          <a:xfrm>
            <a:off x="179512" y="2132856"/>
            <a:ext cx="4776788" cy="3048000"/>
          </a:xfrm>
          <a:prstGeom prst="rect">
            <a:avLst/>
          </a:prstGeom>
          <a:noFill/>
          <a:ln w="9525">
            <a:noFill/>
            <a:miter lim="800000"/>
            <a:headEnd/>
            <a:tailEnd/>
          </a:ln>
        </p:spPr>
      </p:pic>
      <p:pic>
        <p:nvPicPr>
          <p:cNvPr id="39941" name="Picture 2"/>
          <p:cNvPicPr>
            <a:picLocks noChangeAspect="1" noChangeArrowheads="1"/>
          </p:cNvPicPr>
          <p:nvPr/>
        </p:nvPicPr>
        <p:blipFill>
          <a:blip r:embed="rId4" cstate="print"/>
          <a:srcRect/>
          <a:stretch>
            <a:fillRect/>
          </a:stretch>
        </p:blipFill>
        <p:spPr bwMode="auto">
          <a:xfrm>
            <a:off x="6300192" y="764704"/>
            <a:ext cx="2705100" cy="2705100"/>
          </a:xfrm>
          <a:prstGeom prst="rect">
            <a:avLst/>
          </a:prstGeom>
          <a:noFill/>
          <a:ln w="9525">
            <a:noFill/>
            <a:miter lim="800000"/>
            <a:headEnd/>
            <a:tailEnd/>
          </a:ln>
        </p:spPr>
      </p:pic>
      <p:sp>
        <p:nvSpPr>
          <p:cNvPr id="39942" name="5 CuadroTexto"/>
          <p:cNvSpPr txBox="1">
            <a:spLocks noChangeArrowheads="1"/>
          </p:cNvSpPr>
          <p:nvPr/>
        </p:nvSpPr>
        <p:spPr bwMode="auto">
          <a:xfrm>
            <a:off x="179512" y="5373216"/>
            <a:ext cx="4217629" cy="1200329"/>
          </a:xfrm>
          <a:prstGeom prst="rect">
            <a:avLst/>
          </a:prstGeom>
          <a:solidFill>
            <a:schemeClr val="bg1"/>
          </a:solidFill>
          <a:ln w="9525">
            <a:noFill/>
            <a:miter lim="800000"/>
            <a:headEnd/>
            <a:tailEnd/>
          </a:ln>
        </p:spPr>
        <p:txBody>
          <a:bodyPr wrap="none">
            <a:spAutoFit/>
          </a:bodyPr>
          <a:lstStyle/>
          <a:p>
            <a:r>
              <a:rPr lang="es-PE" sz="2400" dirty="0" err="1"/>
              <a:t>Endobronquial</a:t>
            </a:r>
            <a:endParaRPr lang="es-PE" sz="2400" dirty="0"/>
          </a:p>
          <a:p>
            <a:r>
              <a:rPr lang="es-PE" sz="2400" dirty="0" err="1"/>
              <a:t>Transbronquial</a:t>
            </a:r>
            <a:r>
              <a:rPr lang="es-PE" sz="2400" dirty="0"/>
              <a:t> (</a:t>
            </a:r>
            <a:r>
              <a:rPr lang="es-PE" sz="2400" dirty="0" err="1"/>
              <a:t>parenquimal</a:t>
            </a:r>
            <a:r>
              <a:rPr lang="es-PE" sz="2400" dirty="0"/>
              <a:t>)</a:t>
            </a:r>
          </a:p>
          <a:p>
            <a:r>
              <a:rPr lang="es-PE" sz="2400" dirty="0" err="1"/>
              <a:t>Transcarineal</a:t>
            </a:r>
            <a:r>
              <a:rPr lang="es-PE" sz="2400" dirty="0"/>
              <a:t> </a:t>
            </a:r>
          </a:p>
        </p:txBody>
      </p:sp>
      <p:sp>
        <p:nvSpPr>
          <p:cNvPr id="7" name="6 Rectángulo"/>
          <p:cNvSpPr/>
          <p:nvPr/>
        </p:nvSpPr>
        <p:spPr>
          <a:xfrm>
            <a:off x="4499992" y="2420888"/>
            <a:ext cx="1326004" cy="523220"/>
          </a:xfrm>
          <a:prstGeom prst="rect">
            <a:avLst/>
          </a:prstGeom>
          <a:solidFill>
            <a:schemeClr val="bg1"/>
          </a:solidFill>
        </p:spPr>
        <p:txBody>
          <a:bodyPr wrap="none">
            <a:spAutoFit/>
          </a:bodyPr>
          <a:lstStyle/>
          <a:p>
            <a:r>
              <a:rPr lang="es-PE" sz="2800" dirty="0" smtClean="0">
                <a:solidFill>
                  <a:srgbClr val="FFFF00"/>
                </a:solidFill>
                <a:latin typeface="Arial" pitchFamily="34" charset="0"/>
                <a:cs typeface="Arial" pitchFamily="34" charset="0"/>
              </a:rPr>
              <a:t>biopsia</a:t>
            </a:r>
            <a:endParaRPr lang="es-PE" sz="2800" dirty="0"/>
          </a:p>
        </p:txBody>
      </p:sp>
    </p:spTree>
  </p:cSld>
  <p:clrMapOvr>
    <a:masterClrMapping/>
  </p:clrMapOvr>
  <p:transition>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67544" y="1052736"/>
            <a:ext cx="8186738" cy="3888432"/>
          </a:xfrm>
          <a:ln>
            <a:solidFill>
              <a:schemeClr val="accent1">
                <a:lumMod val="60000"/>
                <a:lumOff val="40000"/>
              </a:schemeClr>
            </a:solidFill>
          </a:ln>
        </p:spPr>
        <p:txBody>
          <a:bodyPr>
            <a:normAutofit lnSpcReduction="10000"/>
          </a:bodyPr>
          <a:lstStyle/>
          <a:p>
            <a:pPr>
              <a:buNone/>
            </a:pPr>
            <a:r>
              <a:rPr lang="es-PE" dirty="0" smtClean="0"/>
              <a:t>	Las muestras de las lesiones endobronquiales pueden ser tomadas con el </a:t>
            </a:r>
            <a:r>
              <a:rPr lang="es-PE" dirty="0" smtClean="0">
                <a:solidFill>
                  <a:srgbClr val="FF0000"/>
                </a:solidFill>
              </a:rPr>
              <a:t>cepillo</a:t>
            </a:r>
            <a:r>
              <a:rPr lang="es-PE" dirty="0" smtClean="0"/>
              <a:t> para </a:t>
            </a:r>
            <a:r>
              <a:rPr lang="es-PE" dirty="0" err="1" smtClean="0"/>
              <a:t>citologia</a:t>
            </a:r>
            <a:r>
              <a:rPr lang="es-PE" dirty="0" smtClean="0"/>
              <a:t>, </a:t>
            </a:r>
            <a:r>
              <a:rPr lang="es-PE" dirty="0" smtClean="0">
                <a:solidFill>
                  <a:srgbClr val="FF0000"/>
                </a:solidFill>
              </a:rPr>
              <a:t>pinzas</a:t>
            </a:r>
            <a:r>
              <a:rPr lang="es-PE" dirty="0" smtClean="0"/>
              <a:t> para biopsia o </a:t>
            </a:r>
            <a:r>
              <a:rPr lang="es-PE" dirty="0" smtClean="0">
                <a:solidFill>
                  <a:srgbClr val="FF0000"/>
                </a:solidFill>
              </a:rPr>
              <a:t>agujas</a:t>
            </a:r>
            <a:r>
              <a:rPr lang="es-PE" dirty="0" smtClean="0"/>
              <a:t> para biopsia.</a:t>
            </a:r>
          </a:p>
          <a:p>
            <a:pPr>
              <a:buNone/>
            </a:pPr>
            <a:endParaRPr lang="es-PE" dirty="0" smtClean="0"/>
          </a:p>
          <a:p>
            <a:pPr>
              <a:buNone/>
            </a:pPr>
            <a:r>
              <a:rPr lang="es-PE" dirty="0" smtClean="0"/>
              <a:t>	La biopsia pulmonar broncoscópica puede ser realizada en cualquier anormalidad pulmonar sea difusa o localizada.</a:t>
            </a:r>
            <a:endParaRPr lang="es-PE" dirty="0"/>
          </a:p>
        </p:txBody>
      </p:sp>
      <p:grpSp>
        <p:nvGrpSpPr>
          <p:cNvPr id="8" name="7 Grupo"/>
          <p:cNvGrpSpPr/>
          <p:nvPr/>
        </p:nvGrpSpPr>
        <p:grpSpPr>
          <a:xfrm>
            <a:off x="6876256" y="4725144"/>
            <a:ext cx="1898774" cy="1955091"/>
            <a:chOff x="755576" y="4509120"/>
            <a:chExt cx="1898774" cy="1955091"/>
          </a:xfrm>
        </p:grpSpPr>
        <p:pic>
          <p:nvPicPr>
            <p:cNvPr id="9" name="Picture 3"/>
            <p:cNvPicPr>
              <a:picLocks noChangeAspect="1" noChangeArrowheads="1"/>
            </p:cNvPicPr>
            <p:nvPr/>
          </p:nvPicPr>
          <p:blipFill>
            <a:blip r:embed="rId2" cstate="print"/>
            <a:srcRect/>
            <a:stretch>
              <a:fillRect/>
            </a:stretch>
          </p:blipFill>
          <p:spPr bwMode="auto">
            <a:xfrm>
              <a:off x="755576" y="4509120"/>
              <a:ext cx="1898774" cy="881060"/>
            </a:xfrm>
            <a:prstGeom prst="rect">
              <a:avLst/>
            </a:prstGeom>
            <a:solidFill>
              <a:srgbClr val="7030A0"/>
            </a:solidFill>
            <a:ln w="9525">
              <a:noFill/>
              <a:miter lim="800000"/>
              <a:headEnd/>
              <a:tailEnd/>
            </a:ln>
            <a:effectLst/>
          </p:spPr>
        </p:pic>
        <p:pic>
          <p:nvPicPr>
            <p:cNvPr id="10" name="Picture 4"/>
            <p:cNvPicPr>
              <a:picLocks noChangeAspect="1" noChangeArrowheads="1"/>
            </p:cNvPicPr>
            <p:nvPr/>
          </p:nvPicPr>
          <p:blipFill>
            <a:blip r:embed="rId3" cstate="print"/>
            <a:srcRect/>
            <a:stretch>
              <a:fillRect/>
            </a:stretch>
          </p:blipFill>
          <p:spPr bwMode="auto">
            <a:xfrm>
              <a:off x="755576" y="5408786"/>
              <a:ext cx="1885392" cy="623718"/>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755576" y="6066242"/>
              <a:ext cx="1884260" cy="397969"/>
            </a:xfrm>
            <a:prstGeom prst="rect">
              <a:avLst/>
            </a:prstGeom>
            <a:noFill/>
            <a:ln w="9525">
              <a:noFill/>
              <a:miter lim="800000"/>
              <a:headEnd/>
              <a:tailEnd/>
            </a:ln>
            <a:effectLst/>
          </p:spPr>
        </p:pic>
      </p:grpSp>
    </p:spTree>
  </p:cSld>
  <p:clrMapOvr>
    <a:masterClrMapping/>
  </p:clrMapOvr>
  <p:transition>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395536" y="476672"/>
            <a:ext cx="7772400" cy="532780"/>
          </a:xfrm>
          <a:noFill/>
        </p:spPr>
        <p:style>
          <a:lnRef idx="2">
            <a:schemeClr val="dk1"/>
          </a:lnRef>
          <a:fillRef idx="1">
            <a:schemeClr val="lt1"/>
          </a:fillRef>
          <a:effectRef idx="0">
            <a:schemeClr val="dk1"/>
          </a:effectRef>
          <a:fontRef idx="minor">
            <a:schemeClr val="dk1"/>
          </a:fontRef>
        </p:style>
        <p:txBody>
          <a:bodyPr/>
          <a:lstStyle/>
          <a:p>
            <a:r>
              <a:rPr lang="es-PE" dirty="0" smtClean="0">
                <a:solidFill>
                  <a:srgbClr val="FFFF00"/>
                </a:solidFill>
              </a:rPr>
              <a:t>BIOPSIA POR BRONCOSCOPIA</a:t>
            </a:r>
            <a:endParaRPr lang="es-PE" dirty="0">
              <a:solidFill>
                <a:srgbClr val="FFFF00"/>
              </a:solidFill>
            </a:endParaRPr>
          </a:p>
        </p:txBody>
      </p:sp>
      <p:pic>
        <p:nvPicPr>
          <p:cNvPr id="11267" name="Picture 3"/>
          <p:cNvPicPr>
            <a:picLocks noChangeAspect="1" noChangeArrowheads="1"/>
          </p:cNvPicPr>
          <p:nvPr/>
        </p:nvPicPr>
        <p:blipFill>
          <a:blip r:embed="rId2" cstate="print"/>
          <a:srcRect/>
          <a:stretch>
            <a:fillRect/>
          </a:stretch>
        </p:blipFill>
        <p:spPr bwMode="auto">
          <a:xfrm>
            <a:off x="0" y="2132856"/>
            <a:ext cx="9144000" cy="3469601"/>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79512" y="188640"/>
            <a:ext cx="4229100" cy="6391275"/>
          </a:xfrm>
          <a:prstGeom prst="rect">
            <a:avLst/>
          </a:prstGeom>
          <a:noFill/>
          <a:ln w="9525">
            <a:noFill/>
            <a:miter lim="800000"/>
            <a:headEnd/>
            <a:tailEnd/>
          </a:ln>
          <a:effectLst/>
        </p:spPr>
      </p:pic>
      <p:sp>
        <p:nvSpPr>
          <p:cNvPr id="5" name="4 CuadroTexto"/>
          <p:cNvSpPr txBox="1"/>
          <p:nvPr/>
        </p:nvSpPr>
        <p:spPr>
          <a:xfrm>
            <a:off x="4716016" y="188640"/>
            <a:ext cx="3888432" cy="523220"/>
          </a:xfrm>
          <a:prstGeom prst="rect">
            <a:avLst/>
          </a:prstGeom>
          <a:solidFill>
            <a:schemeClr val="bg1"/>
          </a:solidFill>
          <a:ln>
            <a:solidFill>
              <a:srgbClr val="00B0F0"/>
            </a:solidFill>
          </a:ln>
        </p:spPr>
        <p:txBody>
          <a:bodyPr wrap="square" rtlCol="0">
            <a:spAutoFit/>
          </a:bodyPr>
          <a:lstStyle/>
          <a:p>
            <a:pPr algn="ctr"/>
            <a:r>
              <a:rPr lang="es-PE" sz="2800" dirty="0" smtClean="0">
                <a:solidFill>
                  <a:srgbClr val="FFFF00"/>
                </a:solidFill>
              </a:rPr>
              <a:t>Cepillado bronquial</a:t>
            </a:r>
            <a:endParaRPr lang="es-PE" sz="2800" dirty="0">
              <a:solidFill>
                <a:srgbClr val="FFFF00"/>
              </a:solidFill>
            </a:endParaRP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692696"/>
            <a:ext cx="4133970" cy="3100478"/>
          </a:xfrm>
          <a:prstGeom prst="rect">
            <a:avLst/>
          </a:prstGeom>
          <a:ln w="19050">
            <a:solidFill>
              <a:schemeClr val="bg1"/>
            </a:solidFill>
          </a:ln>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3501008"/>
            <a:ext cx="4104456" cy="3078342"/>
          </a:xfrm>
          <a:prstGeom prst="rect">
            <a:avLst/>
          </a:prstGeom>
          <a:ln w="19050">
            <a:solidFill>
              <a:schemeClr val="bg1"/>
            </a:solidFill>
          </a:ln>
        </p:spPr>
      </p:pic>
    </p:spTree>
  </p:cSld>
  <p:clrMapOvr>
    <a:masterClrMapping/>
  </p:clrMapOvr>
  <p:transition>
    <p:fade thruBlk="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1520" y="332656"/>
            <a:ext cx="7772400" cy="2160240"/>
          </a:xfrm>
        </p:spPr>
        <p:txBody>
          <a:bodyPr/>
          <a:lstStyle/>
          <a:p>
            <a:r>
              <a:rPr lang="es-PE" dirty="0" smtClean="0">
                <a:solidFill>
                  <a:srgbClr val="FFFF00"/>
                </a:solidFill>
                <a:latin typeface="Arial" pitchFamily="34" charset="0"/>
                <a:cs typeface="Arial" pitchFamily="34" charset="0"/>
              </a:rPr>
              <a:t>BIOPSIA ENDOBRONQUIAL</a:t>
            </a:r>
            <a:endParaRPr lang="es-PE" dirty="0">
              <a:solidFill>
                <a:srgbClr val="FFFF00"/>
              </a:solidFill>
              <a:latin typeface="Arial" pitchFamily="34" charset="0"/>
              <a:cs typeface="Arial" pitchFamily="34" charset="0"/>
            </a:endParaRPr>
          </a:p>
        </p:txBody>
      </p:sp>
      <p:sp>
        <p:nvSpPr>
          <p:cNvPr id="3" name="2 Marcador de contenido"/>
          <p:cNvSpPr>
            <a:spLocks noGrp="1"/>
          </p:cNvSpPr>
          <p:nvPr>
            <p:ph idx="4294967295"/>
          </p:nvPr>
        </p:nvSpPr>
        <p:spPr>
          <a:xfrm>
            <a:off x="395536" y="1412776"/>
            <a:ext cx="8229600" cy="2538041"/>
          </a:xfrm>
          <a:solidFill>
            <a:schemeClr val="tx2">
              <a:lumMod val="10000"/>
            </a:schemeClr>
          </a:solidFill>
        </p:spPr>
        <p:txBody>
          <a:bodyPr>
            <a:normAutofit/>
          </a:bodyPr>
          <a:lstStyle/>
          <a:p>
            <a:pPr>
              <a:buNone/>
            </a:pPr>
            <a:r>
              <a:rPr lang="es-PE" sz="3200" dirty="0" smtClean="0">
                <a:effectLst>
                  <a:outerShdw blurRad="38100" dist="38100" dir="2700000" algn="tl">
                    <a:srgbClr val="000000">
                      <a:alpha val="43137"/>
                    </a:srgbClr>
                  </a:outerShdw>
                </a:effectLst>
              </a:rPr>
              <a:t>	se realiza después del lavado pudiendo utilizarse cualquier tipo de pinza y </a:t>
            </a:r>
            <a:r>
              <a:rPr lang="es-PE" sz="3200" dirty="0" err="1" smtClean="0">
                <a:effectLst>
                  <a:outerShdw blurRad="38100" dist="38100" dir="2700000" algn="tl">
                    <a:srgbClr val="000000">
                      <a:alpha val="43137"/>
                    </a:srgbClr>
                  </a:outerShdw>
                </a:effectLst>
              </a:rPr>
              <a:t>biopsiando</a:t>
            </a:r>
            <a:r>
              <a:rPr lang="es-PE" sz="3200" dirty="0" smtClean="0">
                <a:effectLst>
                  <a:outerShdw blurRad="38100" dist="38100" dir="2700000" algn="tl">
                    <a:srgbClr val="000000">
                      <a:alpha val="43137"/>
                    </a:srgbClr>
                  </a:outerShdw>
                </a:effectLst>
              </a:rPr>
              <a:t> bajo visión directa el área afectada </a:t>
            </a:r>
            <a:r>
              <a:rPr lang="es-PE" sz="3200" dirty="0" smtClean="0">
                <a:solidFill>
                  <a:srgbClr val="FFFF00"/>
                </a:solidFill>
                <a:effectLst>
                  <a:outerShdw blurRad="38100" dist="38100" dir="2700000" algn="tl">
                    <a:srgbClr val="000000">
                      <a:alpha val="43137"/>
                    </a:srgbClr>
                  </a:outerShdw>
                </a:effectLst>
              </a:rPr>
              <a:t>*</a:t>
            </a:r>
            <a:endParaRPr lang="es-PE" sz="3200" dirty="0">
              <a:solidFill>
                <a:srgbClr val="FFFF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508104" y="3140968"/>
            <a:ext cx="3392926" cy="3429252"/>
          </a:xfrm>
          <a:prstGeom prst="rect">
            <a:avLst/>
          </a:prstGeom>
          <a:noFill/>
          <a:ln w="9525">
            <a:noFill/>
            <a:miter lim="800000"/>
            <a:headEnd/>
            <a:tailEnd/>
          </a:ln>
          <a:effectLst/>
        </p:spPr>
      </p:pic>
      <p:grpSp>
        <p:nvGrpSpPr>
          <p:cNvPr id="8" name="7 Grupo"/>
          <p:cNvGrpSpPr/>
          <p:nvPr/>
        </p:nvGrpSpPr>
        <p:grpSpPr>
          <a:xfrm>
            <a:off x="611560" y="4509120"/>
            <a:ext cx="1898774" cy="1955091"/>
            <a:chOff x="755576" y="4509120"/>
            <a:chExt cx="1898774" cy="1955091"/>
          </a:xfrm>
        </p:grpSpPr>
        <p:pic>
          <p:nvPicPr>
            <p:cNvPr id="9" name="Picture 3"/>
            <p:cNvPicPr>
              <a:picLocks noChangeAspect="1" noChangeArrowheads="1"/>
            </p:cNvPicPr>
            <p:nvPr/>
          </p:nvPicPr>
          <p:blipFill>
            <a:blip r:embed="rId3" cstate="print"/>
            <a:srcRect/>
            <a:stretch>
              <a:fillRect/>
            </a:stretch>
          </p:blipFill>
          <p:spPr bwMode="auto">
            <a:xfrm>
              <a:off x="755576" y="4509120"/>
              <a:ext cx="1898774" cy="881060"/>
            </a:xfrm>
            <a:prstGeom prst="rect">
              <a:avLst/>
            </a:prstGeom>
            <a:solidFill>
              <a:srgbClr val="7030A0"/>
            </a:solid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755576" y="5408786"/>
              <a:ext cx="1885392" cy="623718"/>
            </a:xfrm>
            <a:prstGeom prst="rect">
              <a:avLst/>
            </a:prstGeom>
            <a:noFill/>
            <a:ln w="9525">
              <a:noFill/>
              <a:miter lim="800000"/>
              <a:headEnd/>
              <a:tailEnd/>
            </a:ln>
            <a:effectLst/>
          </p:spPr>
        </p:pic>
        <p:pic>
          <p:nvPicPr>
            <p:cNvPr id="11" name="Picture 5"/>
            <p:cNvPicPr>
              <a:picLocks noChangeAspect="1" noChangeArrowheads="1"/>
            </p:cNvPicPr>
            <p:nvPr/>
          </p:nvPicPr>
          <p:blipFill>
            <a:blip r:embed="rId5" cstate="print"/>
            <a:srcRect/>
            <a:stretch>
              <a:fillRect/>
            </a:stretch>
          </p:blipFill>
          <p:spPr bwMode="auto">
            <a:xfrm>
              <a:off x="755576" y="6066242"/>
              <a:ext cx="1884260" cy="397969"/>
            </a:xfrm>
            <a:prstGeom prst="rect">
              <a:avLst/>
            </a:prstGeom>
            <a:noFill/>
            <a:ln w="9525">
              <a:noFill/>
              <a:miter lim="800000"/>
              <a:headEnd/>
              <a:tailEnd/>
            </a:ln>
            <a:effectLst/>
          </p:spPr>
        </p:pic>
      </p:grpSp>
    </p:spTree>
  </p:cSld>
  <p:clrMapOvr>
    <a:masterClrMapping/>
  </p:clrMapOvr>
  <p:transition>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42910" y="428604"/>
            <a:ext cx="3815020" cy="614366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862540" y="395288"/>
            <a:ext cx="3709988" cy="6186551"/>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idx="4294967295"/>
          </p:nvPr>
        </p:nvSpPr>
        <p:spPr>
          <a:xfrm>
            <a:off x="323528" y="188640"/>
            <a:ext cx="7772400" cy="914400"/>
          </a:xfrm>
        </p:spPr>
        <p:txBody>
          <a:bodyPr/>
          <a:lstStyle/>
          <a:p>
            <a:r>
              <a:rPr lang="es-PE" dirty="0" smtClean="0">
                <a:solidFill>
                  <a:srgbClr val="FFFF00"/>
                </a:solidFill>
              </a:rPr>
              <a:t>BIOPSIA TRANSBRONQUIAL</a:t>
            </a:r>
            <a:endParaRPr lang="es-PE" dirty="0">
              <a:solidFill>
                <a:srgbClr val="FFFF00"/>
              </a:solidFill>
            </a:endParaRPr>
          </a:p>
        </p:txBody>
      </p:sp>
      <p:sp>
        <p:nvSpPr>
          <p:cNvPr id="7" name="6 Marcador de contenido"/>
          <p:cNvSpPr>
            <a:spLocks noGrp="1"/>
          </p:cNvSpPr>
          <p:nvPr>
            <p:ph idx="4294967295"/>
          </p:nvPr>
        </p:nvSpPr>
        <p:spPr>
          <a:xfrm>
            <a:off x="323528" y="1412776"/>
            <a:ext cx="8676456" cy="4572000"/>
          </a:xfrm>
        </p:spPr>
        <p:txBody>
          <a:bodyPr>
            <a:normAutofit fontScale="92500" lnSpcReduction="10000"/>
          </a:bodyPr>
          <a:lstStyle/>
          <a:p>
            <a:r>
              <a:rPr lang="es-PE" dirty="0" smtClean="0"/>
              <a:t>Se introduce la pinza cerrada en la zona de parénquima elegida, se avanza hasta notar resistencia y se retira unos 2 cm. </a:t>
            </a:r>
          </a:p>
          <a:p>
            <a:r>
              <a:rPr lang="es-PE" dirty="0" smtClean="0"/>
              <a:t>Entonces se abre la pinza y se avanza abierta hasta notar que no se puede progresar más, momento en que se cierra, retirándose después.</a:t>
            </a:r>
          </a:p>
          <a:p>
            <a:r>
              <a:rPr lang="es-PE" dirty="0" smtClean="0"/>
              <a:t>En ocasiones se puede pedir al enfermo que espire. </a:t>
            </a:r>
          </a:p>
          <a:p>
            <a:r>
              <a:rPr lang="es-PE" dirty="0" smtClean="0"/>
              <a:t>Se aconseja no tomar la muestra si al avanzar la pinza el enfermo refiere dolor en el costado, para disminuir la incidencia de neumotórax.</a:t>
            </a:r>
            <a:endParaRPr lang="es-PE" dirty="0"/>
          </a:p>
        </p:txBody>
      </p:sp>
      <p:sp>
        <p:nvSpPr>
          <p:cNvPr id="9" name="8 Rectángulo"/>
          <p:cNvSpPr/>
          <p:nvPr/>
        </p:nvSpPr>
        <p:spPr>
          <a:xfrm>
            <a:off x="5786446" y="6072206"/>
            <a:ext cx="3143272"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PE" i="1" dirty="0" smtClean="0"/>
              <a:t>Manual de </a:t>
            </a:r>
            <a:r>
              <a:rPr lang="es-PE" dirty="0" smtClean="0"/>
              <a:t>Neumología Clínica</a:t>
            </a:r>
          </a:p>
          <a:p>
            <a:r>
              <a:rPr lang="es-PE" sz="1200" b="1" dirty="0" smtClean="0"/>
              <a:t>Segunda Edición. </a:t>
            </a:r>
            <a:r>
              <a:rPr lang="es-PE" sz="1200" dirty="0" smtClean="0"/>
              <a:t>© NEUMOMADRID. 2009</a:t>
            </a:r>
            <a:endParaRPr lang="es-PE" sz="1200" dirty="0"/>
          </a:p>
        </p:txBody>
      </p:sp>
    </p:spTree>
  </p:cSld>
  <p:clrMapOvr>
    <a:masterClrMapping/>
  </p:clrMapOvr>
  <p:transition>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659591" y="0"/>
            <a:ext cx="5484409" cy="6858000"/>
          </a:xfrm>
          <a:prstGeom prst="rect">
            <a:avLst/>
          </a:prstGeom>
          <a:noFill/>
          <a:ln w="9525">
            <a:noFill/>
            <a:miter lim="800000"/>
            <a:headEnd/>
            <a:tailEnd/>
          </a:ln>
          <a:effectLst/>
        </p:spPr>
      </p:pic>
      <p:sp>
        <p:nvSpPr>
          <p:cNvPr id="7" name="6 CuadroTexto"/>
          <p:cNvSpPr txBox="1"/>
          <p:nvPr/>
        </p:nvSpPr>
        <p:spPr>
          <a:xfrm>
            <a:off x="0" y="908720"/>
            <a:ext cx="3515706" cy="954107"/>
          </a:xfrm>
          <a:prstGeom prst="rect">
            <a:avLst/>
          </a:prstGeom>
          <a:noFill/>
          <a:ln>
            <a:noFill/>
          </a:ln>
        </p:spPr>
        <p:txBody>
          <a:bodyPr wrap="none" rtlCol="0">
            <a:spAutoFit/>
          </a:bodyPr>
          <a:lstStyle/>
          <a:p>
            <a:r>
              <a:rPr lang="es-PE" sz="2800" dirty="0" smtClean="0">
                <a:solidFill>
                  <a:srgbClr val="FFFF00"/>
                </a:solidFill>
              </a:rPr>
              <a:t>BIOPSIA</a:t>
            </a:r>
          </a:p>
          <a:p>
            <a:r>
              <a:rPr lang="es-PE" sz="2800" dirty="0" smtClean="0">
                <a:solidFill>
                  <a:srgbClr val="FFFF00"/>
                </a:solidFill>
              </a:rPr>
              <a:t>TRANSBRONQUIAL</a:t>
            </a:r>
            <a:endParaRPr lang="es-PE" sz="2800" dirty="0">
              <a:solidFill>
                <a:srgbClr val="FFFF00"/>
              </a:solidFill>
            </a:endParaRPr>
          </a:p>
        </p:txBody>
      </p:sp>
      <p:grpSp>
        <p:nvGrpSpPr>
          <p:cNvPr id="8" name="7 Grupo"/>
          <p:cNvGrpSpPr/>
          <p:nvPr/>
        </p:nvGrpSpPr>
        <p:grpSpPr>
          <a:xfrm>
            <a:off x="683568" y="4509120"/>
            <a:ext cx="1898774" cy="1955091"/>
            <a:chOff x="755576" y="4509120"/>
            <a:chExt cx="1898774" cy="1955091"/>
          </a:xfrm>
        </p:grpSpPr>
        <p:pic>
          <p:nvPicPr>
            <p:cNvPr id="9" name="Picture 3"/>
            <p:cNvPicPr>
              <a:picLocks noChangeAspect="1" noChangeArrowheads="1"/>
            </p:cNvPicPr>
            <p:nvPr/>
          </p:nvPicPr>
          <p:blipFill>
            <a:blip r:embed="rId3" cstate="print"/>
            <a:srcRect/>
            <a:stretch>
              <a:fillRect/>
            </a:stretch>
          </p:blipFill>
          <p:spPr bwMode="auto">
            <a:xfrm>
              <a:off x="755576" y="4509120"/>
              <a:ext cx="1898774" cy="881060"/>
            </a:xfrm>
            <a:prstGeom prst="rect">
              <a:avLst/>
            </a:prstGeom>
            <a:solidFill>
              <a:srgbClr val="7030A0"/>
            </a:solid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755576" y="5408786"/>
              <a:ext cx="1885392" cy="623718"/>
            </a:xfrm>
            <a:prstGeom prst="rect">
              <a:avLst/>
            </a:prstGeom>
            <a:noFill/>
            <a:ln w="9525">
              <a:noFill/>
              <a:miter lim="800000"/>
              <a:headEnd/>
              <a:tailEnd/>
            </a:ln>
            <a:effectLst/>
          </p:spPr>
        </p:pic>
        <p:pic>
          <p:nvPicPr>
            <p:cNvPr id="11" name="Picture 5"/>
            <p:cNvPicPr>
              <a:picLocks noChangeAspect="1" noChangeArrowheads="1"/>
            </p:cNvPicPr>
            <p:nvPr/>
          </p:nvPicPr>
          <p:blipFill>
            <a:blip r:embed="rId5" cstate="print"/>
            <a:srcRect/>
            <a:stretch>
              <a:fillRect/>
            </a:stretch>
          </p:blipFill>
          <p:spPr bwMode="auto">
            <a:xfrm>
              <a:off x="755576" y="6066242"/>
              <a:ext cx="1884260" cy="397969"/>
            </a:xfrm>
            <a:prstGeom prst="rect">
              <a:avLst/>
            </a:prstGeom>
            <a:noFill/>
            <a:ln w="9525">
              <a:noFill/>
              <a:miter lim="800000"/>
              <a:headEnd/>
              <a:tailEnd/>
            </a:ln>
            <a:effectLst/>
          </p:spPr>
        </p:pic>
      </p:gr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s-PE"/>
          </a:p>
        </p:txBody>
      </p:sp>
      <p:sp>
        <p:nvSpPr>
          <p:cNvPr id="40963"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s-PE"/>
          </a:p>
        </p:txBody>
      </p:sp>
      <p:sp>
        <p:nvSpPr>
          <p:cNvPr id="40964" name="Rectangle 4"/>
          <p:cNvSpPr>
            <a:spLocks noChangeArrowheads="1"/>
          </p:cNvSpPr>
          <p:nvPr/>
        </p:nvSpPr>
        <p:spPr bwMode="auto">
          <a:xfrm>
            <a:off x="692150" y="6253163"/>
            <a:ext cx="1871663" cy="469900"/>
          </a:xfrm>
          <a:prstGeom prst="rect">
            <a:avLst/>
          </a:prstGeom>
          <a:noFill/>
          <a:ln w="9525">
            <a:noFill/>
            <a:miter lim="800000"/>
            <a:headEnd/>
            <a:tailEnd/>
          </a:ln>
          <a:effectLst/>
        </p:spPr>
        <p:txBody>
          <a:bodyPr wrap="none" anchor="ctr"/>
          <a:lstStyle/>
          <a:p>
            <a:endParaRPr lang="es-PE"/>
          </a:p>
        </p:txBody>
      </p:sp>
      <p:sp>
        <p:nvSpPr>
          <p:cNvPr id="40965" name="Rectangle 5"/>
          <p:cNvSpPr>
            <a:spLocks noChangeArrowheads="1"/>
          </p:cNvSpPr>
          <p:nvPr/>
        </p:nvSpPr>
        <p:spPr bwMode="auto">
          <a:xfrm>
            <a:off x="3117850" y="6253163"/>
            <a:ext cx="2908300" cy="469900"/>
          </a:xfrm>
          <a:prstGeom prst="rect">
            <a:avLst/>
          </a:prstGeom>
          <a:noFill/>
          <a:ln w="9525">
            <a:noFill/>
            <a:miter lim="800000"/>
            <a:headEnd/>
            <a:tailEnd/>
          </a:ln>
          <a:effectLst/>
        </p:spPr>
        <p:txBody>
          <a:bodyPr wrap="none" anchor="ctr"/>
          <a:lstStyle/>
          <a:p>
            <a:endParaRPr lang="es-PE"/>
          </a:p>
        </p:txBody>
      </p:sp>
      <p:graphicFrame>
        <p:nvGraphicFramePr>
          <p:cNvPr id="40966" name="Object 6"/>
          <p:cNvGraphicFramePr>
            <a:graphicFrameLocks/>
          </p:cNvGraphicFramePr>
          <p:nvPr/>
        </p:nvGraphicFramePr>
        <p:xfrm>
          <a:off x="4953000" y="2286000"/>
          <a:ext cx="3962400" cy="2057400"/>
        </p:xfrm>
        <a:graphic>
          <a:graphicData uri="http://schemas.openxmlformats.org/presentationml/2006/ole">
            <mc:AlternateContent xmlns:mc="http://schemas.openxmlformats.org/markup-compatibility/2006">
              <mc:Choice xmlns:v="urn:schemas-microsoft-com:vml" Requires="v">
                <p:oleObj spid="_x0000_s1028" name="Photo Editor Photo" r:id="rId4" imgW="7621064" imgH="5057143" progId="">
                  <p:embed/>
                </p:oleObj>
              </mc:Choice>
              <mc:Fallback>
                <p:oleObj name="Photo Editor Photo" r:id="rId4" imgW="7621064" imgH="5057143"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86000"/>
                        <a:ext cx="3962400" cy="20574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7" name="Rectangle 7"/>
          <p:cNvSpPr>
            <a:spLocks noChangeArrowheads="1"/>
          </p:cNvSpPr>
          <p:nvPr/>
        </p:nvSpPr>
        <p:spPr bwMode="auto">
          <a:xfrm>
            <a:off x="457200" y="980729"/>
            <a:ext cx="8123238" cy="864096"/>
          </a:xfrm>
          <a:prstGeom prst="rect">
            <a:avLst/>
          </a:prstGeom>
          <a:noFill/>
          <a:ln w="9525" algn="ctr">
            <a:noFill/>
            <a:miter lim="800000"/>
            <a:headEnd/>
            <a:tailEnd/>
          </a:ln>
          <a:effectLst/>
        </p:spPr>
        <p:txBody>
          <a:bodyPr lIns="92075" tIns="46038" rIns="92075" bIns="46038" anchor="ctr"/>
          <a:lstStyle/>
          <a:p>
            <a:r>
              <a:rPr lang="es-ES" sz="2400" dirty="0"/>
              <a:t>Las fibras de vidrio utilizadas son sumamente delgadas</a:t>
            </a:r>
          </a:p>
        </p:txBody>
      </p:sp>
      <p:pic>
        <p:nvPicPr>
          <p:cNvPr id="40969" name="Picture 9"/>
          <p:cNvPicPr>
            <a:picLocks noChangeAspect="1" noChangeArrowheads="1"/>
          </p:cNvPicPr>
          <p:nvPr/>
        </p:nvPicPr>
        <p:blipFill>
          <a:blip r:embed="rId6" cstate="print"/>
          <a:srcRect/>
          <a:stretch>
            <a:fillRect/>
          </a:stretch>
        </p:blipFill>
        <p:spPr bwMode="auto">
          <a:xfrm>
            <a:off x="395536" y="3573016"/>
            <a:ext cx="3962400" cy="3082925"/>
          </a:xfrm>
          <a:prstGeom prst="rect">
            <a:avLst/>
          </a:prstGeom>
          <a:noFill/>
          <a:ln w="9525">
            <a:noFill/>
            <a:miter lim="800000"/>
            <a:headEnd/>
            <a:tailEnd/>
          </a:ln>
          <a:effectLst>
            <a:outerShdw dist="107763" dir="2700000" algn="ctr" rotWithShape="0">
              <a:srgbClr val="B2B2B2"/>
            </a:outerShdw>
          </a:effectLst>
        </p:spPr>
      </p:pic>
      <p:sp>
        <p:nvSpPr>
          <p:cNvPr id="40972" name="Text Box 12"/>
          <p:cNvSpPr txBox="1">
            <a:spLocks noChangeArrowheads="1"/>
          </p:cNvSpPr>
          <p:nvPr/>
        </p:nvSpPr>
        <p:spPr bwMode="auto">
          <a:xfrm>
            <a:off x="457200" y="2514600"/>
            <a:ext cx="3482975" cy="650875"/>
          </a:xfrm>
          <a:prstGeom prst="rect">
            <a:avLst/>
          </a:prstGeom>
          <a:noFill/>
          <a:ln w="9525">
            <a:solidFill>
              <a:schemeClr val="tx2">
                <a:lumMod val="50000"/>
              </a:schemeClr>
            </a:solidFill>
            <a:miter lim="800000"/>
            <a:headEnd/>
            <a:tailEnd/>
          </a:ln>
          <a:effectLst/>
        </p:spPr>
        <p:txBody>
          <a:bodyPr wrap="none">
            <a:spAutoFit/>
          </a:bodyPr>
          <a:lstStyle/>
          <a:p>
            <a:r>
              <a:rPr kumimoji="1" lang="es-ES" altLang="zh-TW" sz="3200" b="1">
                <a:latin typeface="Arial Black" pitchFamily="34" charset="0"/>
                <a:ea typeface="中國龍簡粗圓" pitchFamily="49" charset="-120"/>
              </a:rPr>
              <a:t>Cabello </a:t>
            </a:r>
            <a:r>
              <a:rPr kumimoji="1" lang="es-ES" altLang="zh-TW" sz="3200" b="1">
                <a:latin typeface="Arial Black" pitchFamily="34" charset="0"/>
                <a:ea typeface="PMingLiU" pitchFamily="18" charset="-120"/>
              </a:rPr>
              <a:t>~70</a:t>
            </a:r>
            <a:r>
              <a:rPr kumimoji="1" lang="es-ES" altLang="zh-TW" sz="3600">
                <a:latin typeface="Symbol" pitchFamily="18" charset="2"/>
                <a:ea typeface="PMingLiU" pitchFamily="18" charset="-120"/>
              </a:rPr>
              <a:t>m</a:t>
            </a:r>
            <a:r>
              <a:rPr kumimoji="1" lang="es-ES" altLang="zh-TW" sz="3200" b="1">
                <a:latin typeface="Arial Black" pitchFamily="34" charset="0"/>
                <a:ea typeface="PMingLiU" pitchFamily="18" charset="-120"/>
              </a:rPr>
              <a:t>m</a:t>
            </a:r>
          </a:p>
        </p:txBody>
      </p:sp>
      <p:sp>
        <p:nvSpPr>
          <p:cNvPr id="40973" name="Text Box 13"/>
          <p:cNvSpPr txBox="1">
            <a:spLocks noChangeArrowheads="1"/>
          </p:cNvSpPr>
          <p:nvPr/>
        </p:nvSpPr>
        <p:spPr bwMode="auto">
          <a:xfrm>
            <a:off x="5181600" y="5029200"/>
            <a:ext cx="2927350" cy="1138238"/>
          </a:xfrm>
          <a:prstGeom prst="rect">
            <a:avLst/>
          </a:prstGeom>
          <a:noFill/>
          <a:ln w="9525">
            <a:solidFill>
              <a:srgbClr val="FF0000"/>
            </a:solidFill>
            <a:miter lim="800000"/>
            <a:headEnd/>
            <a:tailEnd/>
          </a:ln>
          <a:effectLst/>
        </p:spPr>
        <p:txBody>
          <a:bodyPr wrap="none">
            <a:spAutoFit/>
          </a:bodyPr>
          <a:lstStyle/>
          <a:p>
            <a:r>
              <a:rPr kumimoji="1" lang="es-ES" altLang="zh-TW" sz="3200" dirty="0">
                <a:latin typeface="Arial Black" pitchFamily="34" charset="0"/>
                <a:ea typeface="中國龍簡粗圓" pitchFamily="49" charset="-120"/>
              </a:rPr>
              <a:t>Fibra Óptica</a:t>
            </a:r>
          </a:p>
          <a:p>
            <a:r>
              <a:rPr kumimoji="1" lang="es-ES" altLang="zh-TW" sz="3200" dirty="0">
                <a:latin typeface="Arial Black" pitchFamily="34" charset="0"/>
                <a:ea typeface="中國龍簡粗圓" pitchFamily="49" charset="-120"/>
              </a:rPr>
              <a:t> </a:t>
            </a:r>
            <a:r>
              <a:rPr kumimoji="1" lang="es-ES" altLang="zh-TW" sz="3200" dirty="0">
                <a:latin typeface="Arial Black" pitchFamily="34" charset="0"/>
                <a:ea typeface="PMingLiU" pitchFamily="18" charset="-120"/>
              </a:rPr>
              <a:t>~7-12</a:t>
            </a:r>
            <a:r>
              <a:rPr kumimoji="1" lang="es-ES" altLang="zh-TW" sz="3600" dirty="0">
                <a:latin typeface="Symbol" pitchFamily="18" charset="2"/>
                <a:ea typeface="PMingLiU" pitchFamily="18" charset="-120"/>
              </a:rPr>
              <a:t>m</a:t>
            </a:r>
            <a:r>
              <a:rPr kumimoji="1" lang="es-ES" altLang="zh-TW" sz="3200" dirty="0">
                <a:latin typeface="Arial Black" pitchFamily="34" charset="0"/>
                <a:ea typeface="PMingLiU" pitchFamily="18" charset="-120"/>
              </a:rPr>
              <a:t>m</a:t>
            </a:r>
          </a:p>
        </p:txBody>
      </p:sp>
      <p:sp>
        <p:nvSpPr>
          <p:cNvPr id="16" name="4 Título"/>
          <p:cNvSpPr txBox="1">
            <a:spLocks/>
          </p:cNvSpPr>
          <p:nvPr/>
        </p:nvSpPr>
        <p:spPr>
          <a:xfrm>
            <a:off x="467544" y="116632"/>
            <a:ext cx="7772400" cy="9144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PE" sz="4000" b="0" i="0" u="none" strike="noStrike" kern="1200" cap="none" spc="-100" normalizeH="0" baseline="0" noProof="0" smtClean="0">
                <a:ln>
                  <a:noFill/>
                </a:ln>
                <a:solidFill>
                  <a:srgbClr val="FFFF00"/>
                </a:solidFill>
                <a:effectLst/>
                <a:uLnTx/>
                <a:uFillTx/>
                <a:latin typeface="+mj-lt"/>
                <a:ea typeface="+mj-ea"/>
                <a:cs typeface="+mj-cs"/>
              </a:rPr>
              <a:t>FIBRA OPTICA</a:t>
            </a:r>
            <a:endParaRPr kumimoji="0" lang="es-PE" sz="4000" b="0" i="0" u="none" strike="noStrike" kern="1200" cap="none" spc="-100" normalizeH="0" baseline="0" noProof="0" dirty="0">
              <a:ln>
                <a:noFill/>
              </a:ln>
              <a:solidFill>
                <a:srgbClr val="FFFF00"/>
              </a:solidFill>
              <a:effectLst/>
              <a:uLnTx/>
              <a:uFillTx/>
              <a:latin typeface="+mj-lt"/>
              <a:ea typeface="+mj-ea"/>
              <a:cs typeface="+mj-cs"/>
            </a:endParaRPr>
          </a:p>
        </p:txBody>
      </p:sp>
      <p:cxnSp>
        <p:nvCxnSpPr>
          <p:cNvPr id="18" name="17 Conector recto de flecha"/>
          <p:cNvCxnSpPr>
            <a:stCxn id="40972" idx="2"/>
          </p:cNvCxnSpPr>
          <p:nvPr/>
        </p:nvCxnSpPr>
        <p:spPr>
          <a:xfrm flipH="1">
            <a:off x="2195736" y="3165475"/>
            <a:ext cx="2952" cy="911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40972" idx="3"/>
          </p:cNvCxnSpPr>
          <p:nvPr/>
        </p:nvCxnSpPr>
        <p:spPr>
          <a:xfrm>
            <a:off x="3940175" y="2840038"/>
            <a:ext cx="2288009" cy="6609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40973" idx="1"/>
          </p:cNvCxnSpPr>
          <p:nvPr/>
        </p:nvCxnSpPr>
        <p:spPr>
          <a:xfrm flipH="1">
            <a:off x="3779912" y="5598319"/>
            <a:ext cx="1401688" cy="629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40973" idx="0"/>
          </p:cNvCxnSpPr>
          <p:nvPr/>
        </p:nvCxnSpPr>
        <p:spPr>
          <a:xfrm flipV="1">
            <a:off x="6645275" y="3356992"/>
            <a:ext cx="1527125" cy="16722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124744"/>
            <a:ext cx="9144000" cy="2088231"/>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0" y="3573016"/>
            <a:ext cx="9144000" cy="1584176"/>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0" y="5157192"/>
            <a:ext cx="9144000" cy="703919"/>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1520" y="260648"/>
            <a:ext cx="7772400" cy="914400"/>
          </a:xfrm>
        </p:spPr>
        <p:txBody>
          <a:bodyPr>
            <a:normAutofit/>
          </a:bodyPr>
          <a:lstStyle/>
          <a:p>
            <a:pPr fontAlgn="auto">
              <a:spcAft>
                <a:spcPts val="0"/>
              </a:spcAft>
              <a:defRPr/>
            </a:pPr>
            <a:r>
              <a:rPr lang="es-PE" dirty="0" smtClean="0">
                <a:solidFill>
                  <a:srgbClr val="FFFF00"/>
                </a:solidFill>
              </a:rPr>
              <a:t>Extracción cuerpos extraños</a:t>
            </a:r>
            <a:endParaRPr lang="es-PE" dirty="0">
              <a:solidFill>
                <a:srgbClr val="FFFF00"/>
              </a:solidFill>
            </a:endParaRPr>
          </a:p>
        </p:txBody>
      </p:sp>
      <p:pic>
        <p:nvPicPr>
          <p:cNvPr id="45059" name="Picture 4"/>
          <p:cNvPicPr>
            <a:picLocks noChangeAspect="1" noChangeArrowheads="1"/>
          </p:cNvPicPr>
          <p:nvPr/>
        </p:nvPicPr>
        <p:blipFill>
          <a:blip r:embed="rId2" cstate="print"/>
          <a:srcRect/>
          <a:stretch>
            <a:fillRect/>
          </a:stretch>
        </p:blipFill>
        <p:spPr bwMode="auto">
          <a:xfrm>
            <a:off x="857250" y="4643438"/>
            <a:ext cx="3429000" cy="1943100"/>
          </a:xfrm>
          <a:prstGeom prst="rect">
            <a:avLst/>
          </a:prstGeom>
          <a:noFill/>
          <a:ln w="9525">
            <a:noFill/>
            <a:miter lim="800000"/>
            <a:headEnd/>
            <a:tailEnd/>
          </a:ln>
        </p:spPr>
      </p:pic>
      <p:pic>
        <p:nvPicPr>
          <p:cNvPr id="5125" name="Picture 5" descr="C:\Users\ALBERTO\Pictures\VARIOS\Imagen2.jpg"/>
          <p:cNvPicPr>
            <a:picLocks noChangeAspect="1" noChangeArrowheads="1"/>
          </p:cNvPicPr>
          <p:nvPr/>
        </p:nvPicPr>
        <p:blipFill>
          <a:blip r:embed="rId3" cstate="print"/>
          <a:srcRect/>
          <a:stretch>
            <a:fillRect/>
          </a:stretch>
        </p:blipFill>
        <p:spPr bwMode="auto">
          <a:xfrm>
            <a:off x="857223" y="1196752"/>
            <a:ext cx="3549851" cy="3268497"/>
          </a:xfrm>
          <a:prstGeom prst="rect">
            <a:avLst/>
          </a:prstGeom>
          <a:ln>
            <a:noFill/>
          </a:ln>
          <a:effectLst>
            <a:softEdge rad="112500"/>
          </a:effectLst>
        </p:spPr>
      </p:pic>
      <p:pic>
        <p:nvPicPr>
          <p:cNvPr id="5126" name="Picture 6" descr="C:\Users\ALBERTO\Pictures\VARIOS\Imagen3.jpg"/>
          <p:cNvPicPr>
            <a:picLocks noChangeAspect="1" noChangeArrowheads="1"/>
          </p:cNvPicPr>
          <p:nvPr/>
        </p:nvPicPr>
        <p:blipFill>
          <a:blip r:embed="rId4" cstate="print"/>
          <a:srcRect/>
          <a:stretch>
            <a:fillRect/>
          </a:stretch>
        </p:blipFill>
        <p:spPr bwMode="auto">
          <a:xfrm>
            <a:off x="4860032" y="1256093"/>
            <a:ext cx="3744986" cy="5601907"/>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8229600" cy="914400"/>
          </a:xfrm>
        </p:spPr>
        <p:txBody>
          <a:bodyPr/>
          <a:lstStyle/>
          <a:p>
            <a:pPr fontAlgn="auto">
              <a:spcAft>
                <a:spcPts val="0"/>
              </a:spcAft>
              <a:defRPr/>
            </a:pPr>
            <a:r>
              <a:rPr lang="es-PE" dirty="0" smtClean="0">
                <a:solidFill>
                  <a:srgbClr val="FFFF00"/>
                </a:solidFill>
                <a:latin typeface="Arial" pitchFamily="34" charset="0"/>
                <a:cs typeface="Arial" pitchFamily="34" charset="0"/>
              </a:rPr>
              <a:t>Extracción de cuerpos extraños</a:t>
            </a:r>
            <a:endParaRPr lang="es-PE" dirty="0">
              <a:solidFill>
                <a:srgbClr val="FFFF00"/>
              </a:solidFill>
              <a:latin typeface="Arial" pitchFamily="34" charset="0"/>
              <a:cs typeface="Arial" pitchFamily="34" charset="0"/>
            </a:endParaRPr>
          </a:p>
        </p:txBody>
      </p:sp>
      <p:sp>
        <p:nvSpPr>
          <p:cNvPr id="8" name="7 Marcador de contenido"/>
          <p:cNvSpPr>
            <a:spLocks noGrp="1"/>
          </p:cNvSpPr>
          <p:nvPr>
            <p:ph sz="half" idx="1"/>
          </p:nvPr>
        </p:nvSpPr>
        <p:spPr>
          <a:xfrm>
            <a:off x="179512" y="1556792"/>
            <a:ext cx="3960440" cy="4824535"/>
          </a:xfrm>
          <a:ln>
            <a:solidFill>
              <a:srgbClr val="0070C0"/>
            </a:solidFill>
          </a:ln>
        </p:spPr>
        <p:txBody>
          <a:bodyPr>
            <a:normAutofit fontScale="92500" lnSpcReduction="10000"/>
          </a:bodyPr>
          <a:lstStyle/>
          <a:p>
            <a:pPr marL="274320" indent="-274320" fontAlgn="auto">
              <a:spcAft>
                <a:spcPts val="0"/>
              </a:spcAft>
              <a:buFont typeface="Wingdings 2"/>
              <a:buChar char=""/>
              <a:defRPr/>
            </a:pPr>
            <a:r>
              <a:rPr lang="es-PE" dirty="0" smtClean="0"/>
              <a:t>En adultos:</a:t>
            </a:r>
          </a:p>
          <a:p>
            <a:pPr marL="603504" lvl="1" indent="-274320">
              <a:buFont typeface="Wingdings 2"/>
              <a:buChar char=""/>
              <a:defRPr/>
            </a:pPr>
            <a:r>
              <a:rPr lang="es-PE" dirty="0" smtClean="0"/>
              <a:t> más frecuentes los de </a:t>
            </a:r>
            <a:r>
              <a:rPr lang="es-PE" dirty="0" err="1" smtClean="0"/>
              <a:t>orígen</a:t>
            </a:r>
            <a:r>
              <a:rPr lang="es-PE" dirty="0" smtClean="0"/>
              <a:t> alimentario</a:t>
            </a:r>
          </a:p>
          <a:p>
            <a:pPr marL="603504" lvl="1" indent="-274320">
              <a:buFont typeface="Wingdings 2"/>
              <a:buChar char=""/>
              <a:defRPr/>
            </a:pPr>
            <a:r>
              <a:rPr lang="es-PE" dirty="0" smtClean="0"/>
              <a:t> espinas, semillas, granos.</a:t>
            </a:r>
          </a:p>
          <a:p>
            <a:pPr marL="274320" indent="-274320">
              <a:buFont typeface="Wingdings 2"/>
              <a:buChar char=""/>
              <a:defRPr/>
            </a:pPr>
            <a:r>
              <a:rPr lang="es-PE" dirty="0" smtClean="0"/>
              <a:t>Niños:</a:t>
            </a:r>
          </a:p>
          <a:p>
            <a:pPr marL="603504" lvl="1" indent="-274320">
              <a:buFont typeface="Wingdings 2"/>
              <a:buChar char=""/>
              <a:defRPr/>
            </a:pPr>
            <a:r>
              <a:rPr lang="es-PE" dirty="0" smtClean="0"/>
              <a:t>Monedas, pilas, globos, </a:t>
            </a:r>
            <a:r>
              <a:rPr lang="es-PE" dirty="0" err="1" smtClean="0"/>
              <a:t>etc</a:t>
            </a:r>
            <a:endParaRPr lang="es-PE" dirty="0" smtClean="0"/>
          </a:p>
          <a:p>
            <a:pPr marL="274320" indent="-274320" fontAlgn="auto">
              <a:spcAft>
                <a:spcPts val="0"/>
              </a:spcAft>
              <a:buFont typeface="Wingdings 2"/>
              <a:buChar char=""/>
              <a:defRPr/>
            </a:pPr>
            <a:r>
              <a:rPr lang="es-PE" dirty="0" smtClean="0"/>
              <a:t>Riesgo de </a:t>
            </a:r>
            <a:r>
              <a:rPr lang="es-PE" dirty="0" err="1" smtClean="0"/>
              <a:t>atelectasia</a:t>
            </a:r>
            <a:r>
              <a:rPr lang="es-PE" dirty="0" smtClean="0"/>
              <a:t> e Infección</a:t>
            </a:r>
          </a:p>
          <a:p>
            <a:pPr marL="274320" indent="-274320" fontAlgn="auto">
              <a:spcAft>
                <a:spcPts val="0"/>
              </a:spcAft>
              <a:buFont typeface="Wingdings 2"/>
              <a:buChar char=""/>
              <a:defRPr/>
            </a:pPr>
            <a:r>
              <a:rPr lang="es-PE" dirty="0" smtClean="0"/>
              <a:t>Primera alternativa FBC</a:t>
            </a:r>
          </a:p>
          <a:p>
            <a:pPr marL="274320" indent="-274320" fontAlgn="auto">
              <a:spcAft>
                <a:spcPts val="0"/>
              </a:spcAft>
              <a:buFont typeface="Wingdings 2"/>
              <a:buChar char=""/>
              <a:defRPr/>
            </a:pPr>
            <a:r>
              <a:rPr lang="es-PE" dirty="0" smtClean="0"/>
              <a:t>Broncoscopía rígida:</a:t>
            </a:r>
          </a:p>
          <a:p>
            <a:pPr marL="603504" lvl="1" indent="-274320">
              <a:buFont typeface="Wingdings 2"/>
              <a:buChar char=""/>
              <a:defRPr/>
            </a:pPr>
            <a:r>
              <a:rPr lang="es-PE" dirty="0" smtClean="0"/>
              <a:t> en cuerpos extraños traqueales</a:t>
            </a:r>
          </a:p>
          <a:p>
            <a:pPr marL="274320" indent="-274320" fontAlgn="auto">
              <a:spcAft>
                <a:spcPts val="0"/>
              </a:spcAft>
              <a:buFont typeface="Wingdings 2"/>
              <a:buChar char=""/>
              <a:defRPr/>
            </a:pPr>
            <a:endParaRPr lang="es-PE" dirty="0" smtClean="0"/>
          </a:p>
          <a:p>
            <a:pPr marL="274320" indent="-274320" fontAlgn="auto">
              <a:spcAft>
                <a:spcPts val="0"/>
              </a:spcAft>
              <a:buFont typeface="Wingdings 2"/>
              <a:buChar char=""/>
              <a:defRPr/>
            </a:pPr>
            <a:endParaRPr lang="es-PE" dirty="0"/>
          </a:p>
        </p:txBody>
      </p:sp>
      <p:pic>
        <p:nvPicPr>
          <p:cNvPr id="40964" name="Picture 2"/>
          <p:cNvPicPr>
            <a:picLocks noChangeAspect="1" noChangeArrowheads="1"/>
          </p:cNvPicPr>
          <p:nvPr/>
        </p:nvPicPr>
        <p:blipFill>
          <a:blip r:embed="rId2" cstate="print"/>
          <a:srcRect/>
          <a:stretch>
            <a:fillRect/>
          </a:stretch>
        </p:blipFill>
        <p:spPr bwMode="auto">
          <a:xfrm>
            <a:off x="4235450" y="1556792"/>
            <a:ext cx="2336800" cy="2336800"/>
          </a:xfrm>
          <a:prstGeom prst="rect">
            <a:avLst/>
          </a:prstGeom>
          <a:noFill/>
          <a:ln w="9525">
            <a:noFill/>
            <a:miter lim="800000"/>
            <a:headEnd/>
            <a:tailEnd/>
          </a:ln>
        </p:spPr>
      </p:pic>
      <p:pic>
        <p:nvPicPr>
          <p:cNvPr id="40965" name="Picture 3"/>
          <p:cNvPicPr>
            <a:picLocks noChangeAspect="1" noChangeArrowheads="1"/>
          </p:cNvPicPr>
          <p:nvPr/>
        </p:nvPicPr>
        <p:blipFill>
          <a:blip r:embed="rId3" cstate="print"/>
          <a:srcRect/>
          <a:stretch>
            <a:fillRect/>
          </a:stretch>
        </p:blipFill>
        <p:spPr bwMode="auto">
          <a:xfrm>
            <a:off x="6807200" y="1556792"/>
            <a:ext cx="2336800" cy="2336800"/>
          </a:xfrm>
          <a:prstGeom prst="rect">
            <a:avLst/>
          </a:prstGeom>
          <a:noFill/>
          <a:ln w="9525">
            <a:noFill/>
            <a:miter lim="800000"/>
            <a:headEnd/>
            <a:tailEnd/>
          </a:ln>
        </p:spPr>
      </p:pic>
      <p:pic>
        <p:nvPicPr>
          <p:cNvPr id="40966" name="Picture 4"/>
          <p:cNvPicPr>
            <a:picLocks noChangeAspect="1" noChangeArrowheads="1"/>
          </p:cNvPicPr>
          <p:nvPr/>
        </p:nvPicPr>
        <p:blipFill>
          <a:blip r:embed="rId4" cstate="print"/>
          <a:srcRect/>
          <a:stretch>
            <a:fillRect/>
          </a:stretch>
        </p:blipFill>
        <p:spPr bwMode="auto">
          <a:xfrm>
            <a:off x="4235450" y="4057105"/>
            <a:ext cx="2336800" cy="2336800"/>
          </a:xfrm>
          <a:prstGeom prst="rect">
            <a:avLst/>
          </a:prstGeom>
          <a:noFill/>
          <a:ln w="9525">
            <a:noFill/>
            <a:miter lim="800000"/>
            <a:headEnd/>
            <a:tailEnd/>
          </a:ln>
        </p:spPr>
      </p:pic>
      <p:pic>
        <p:nvPicPr>
          <p:cNvPr id="40967" name="Picture 5"/>
          <p:cNvPicPr>
            <a:picLocks noChangeAspect="1" noChangeArrowheads="1"/>
          </p:cNvPicPr>
          <p:nvPr/>
        </p:nvPicPr>
        <p:blipFill>
          <a:blip r:embed="rId5" cstate="print"/>
          <a:srcRect/>
          <a:stretch>
            <a:fillRect/>
          </a:stretch>
        </p:blipFill>
        <p:spPr bwMode="auto">
          <a:xfrm>
            <a:off x="6807200" y="4057105"/>
            <a:ext cx="2336800" cy="2336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229600" cy="914400"/>
          </a:xfrm>
        </p:spPr>
        <p:txBody>
          <a:bodyPr/>
          <a:lstStyle/>
          <a:p>
            <a:pPr fontAlgn="auto">
              <a:spcAft>
                <a:spcPts val="0"/>
              </a:spcAft>
              <a:defRPr/>
            </a:pPr>
            <a:r>
              <a:rPr lang="es-PE" dirty="0" err="1" smtClean="0">
                <a:solidFill>
                  <a:srgbClr val="FFFF00"/>
                </a:solidFill>
              </a:rPr>
              <a:t>Dx.</a:t>
            </a:r>
            <a:r>
              <a:rPr lang="es-PE" dirty="0" smtClean="0">
                <a:solidFill>
                  <a:srgbClr val="FFFF00"/>
                </a:solidFill>
              </a:rPr>
              <a:t> y </a:t>
            </a:r>
            <a:r>
              <a:rPr lang="es-PE" dirty="0" err="1" smtClean="0">
                <a:solidFill>
                  <a:srgbClr val="FFFF00"/>
                </a:solidFill>
              </a:rPr>
              <a:t>Tto</a:t>
            </a:r>
            <a:r>
              <a:rPr lang="es-PE" dirty="0" smtClean="0">
                <a:solidFill>
                  <a:srgbClr val="FFFF00"/>
                </a:solidFill>
              </a:rPr>
              <a:t>. HEMOPTISIS</a:t>
            </a:r>
            <a:endParaRPr lang="es-PE" dirty="0">
              <a:solidFill>
                <a:srgbClr val="FFFF00"/>
              </a:solidFill>
            </a:endParaRPr>
          </a:p>
        </p:txBody>
      </p:sp>
      <p:sp>
        <p:nvSpPr>
          <p:cNvPr id="10" name="9 Marcador de contenido"/>
          <p:cNvSpPr>
            <a:spLocks noGrp="1"/>
          </p:cNvSpPr>
          <p:nvPr>
            <p:ph sz="half" idx="1"/>
          </p:nvPr>
        </p:nvSpPr>
        <p:spPr>
          <a:xfrm>
            <a:off x="4929188" y="1412777"/>
            <a:ext cx="4035300" cy="4968551"/>
          </a:xfrm>
          <a:ln>
            <a:solidFill>
              <a:srgbClr val="0070C0"/>
            </a:solidFill>
          </a:ln>
        </p:spPr>
        <p:txBody>
          <a:bodyPr>
            <a:normAutofit/>
          </a:bodyPr>
          <a:lstStyle/>
          <a:p>
            <a:pPr marL="274320" indent="-274320" fontAlgn="auto">
              <a:spcAft>
                <a:spcPts val="0"/>
              </a:spcAft>
              <a:buFont typeface="Wingdings 2"/>
              <a:buChar char=""/>
              <a:defRPr/>
            </a:pPr>
            <a:r>
              <a:rPr lang="es-PE" dirty="0" smtClean="0"/>
              <a:t>No diferir el procedimiento aún en presencia de </a:t>
            </a:r>
            <a:r>
              <a:rPr lang="es-PE" dirty="0" err="1" smtClean="0"/>
              <a:t>hipoxemia</a:t>
            </a:r>
            <a:endParaRPr lang="es-PE" dirty="0" smtClean="0"/>
          </a:p>
          <a:p>
            <a:pPr marL="274320" indent="-274320" fontAlgn="auto">
              <a:spcAft>
                <a:spcPts val="0"/>
              </a:spcAft>
              <a:buFont typeface="Wingdings 2"/>
              <a:buChar char=""/>
              <a:defRPr/>
            </a:pPr>
            <a:r>
              <a:rPr lang="es-PE" dirty="0" err="1" smtClean="0"/>
              <a:t>Correción</a:t>
            </a:r>
            <a:r>
              <a:rPr lang="es-PE" dirty="0" smtClean="0"/>
              <a:t> simultánea </a:t>
            </a:r>
            <a:r>
              <a:rPr lang="es-PE" dirty="0" err="1" smtClean="0"/>
              <a:t>coagulopatia</a:t>
            </a:r>
            <a:endParaRPr lang="es-PE" dirty="0" smtClean="0"/>
          </a:p>
          <a:p>
            <a:pPr marL="274320" indent="-274320" fontAlgn="auto">
              <a:spcAft>
                <a:spcPts val="0"/>
              </a:spcAft>
              <a:buFont typeface="Wingdings 2"/>
              <a:buChar char=""/>
              <a:defRPr/>
            </a:pPr>
            <a:r>
              <a:rPr lang="es-PE" dirty="0" smtClean="0"/>
              <a:t>FBC flexible mayor utilidad que rígida</a:t>
            </a:r>
          </a:p>
          <a:p>
            <a:pPr marL="274320" indent="-274320" fontAlgn="auto">
              <a:spcAft>
                <a:spcPts val="0"/>
              </a:spcAft>
              <a:buFont typeface="Wingdings 2"/>
              <a:buChar char=""/>
              <a:defRPr/>
            </a:pPr>
            <a:r>
              <a:rPr lang="es-PE" dirty="0" smtClean="0"/>
              <a:t>En origen traqueal ó </a:t>
            </a:r>
            <a:r>
              <a:rPr lang="es-PE" dirty="0" err="1" smtClean="0"/>
              <a:t>coagulos</a:t>
            </a:r>
            <a:r>
              <a:rPr lang="es-PE" dirty="0" smtClean="0"/>
              <a:t> muy grandes: FBC rígida</a:t>
            </a:r>
            <a:endParaRPr lang="es-PE" dirty="0"/>
          </a:p>
        </p:txBody>
      </p:sp>
      <p:pic>
        <p:nvPicPr>
          <p:cNvPr id="41987" name="Picture 2"/>
          <p:cNvPicPr>
            <a:picLocks noChangeAspect="1" noChangeArrowheads="1"/>
          </p:cNvPicPr>
          <p:nvPr/>
        </p:nvPicPr>
        <p:blipFill>
          <a:blip r:embed="rId2" cstate="print"/>
          <a:srcRect/>
          <a:stretch>
            <a:fillRect/>
          </a:stretch>
        </p:blipFill>
        <p:spPr bwMode="auto">
          <a:xfrm>
            <a:off x="2411760" y="3933056"/>
            <a:ext cx="2428875" cy="2428875"/>
          </a:xfrm>
          <a:prstGeom prst="rect">
            <a:avLst/>
          </a:prstGeom>
          <a:noFill/>
          <a:ln w="9525">
            <a:noFill/>
            <a:miter lim="800000"/>
            <a:headEnd/>
            <a:tailEnd/>
          </a:ln>
        </p:spPr>
      </p:pic>
      <p:pic>
        <p:nvPicPr>
          <p:cNvPr id="41988" name="Picture 3"/>
          <p:cNvPicPr>
            <a:picLocks noChangeAspect="1" noChangeArrowheads="1"/>
          </p:cNvPicPr>
          <p:nvPr/>
        </p:nvPicPr>
        <p:blipFill>
          <a:blip r:embed="rId3" cstate="print"/>
          <a:srcRect/>
          <a:stretch>
            <a:fillRect/>
          </a:stretch>
        </p:blipFill>
        <p:spPr bwMode="auto">
          <a:xfrm>
            <a:off x="0" y="1412776"/>
            <a:ext cx="2336800" cy="23368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0" y="3933056"/>
            <a:ext cx="2286000" cy="24288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fontAlgn="auto">
              <a:spcAft>
                <a:spcPts val="0"/>
              </a:spcAft>
              <a:defRPr/>
            </a:pPr>
            <a:r>
              <a:rPr lang="es-PE" dirty="0" smtClean="0">
                <a:solidFill>
                  <a:srgbClr val="FFFF00"/>
                </a:solidFill>
              </a:rPr>
              <a:t>hemoptisis</a:t>
            </a:r>
            <a:endParaRPr lang="es-PE" dirty="0">
              <a:solidFill>
                <a:srgbClr val="FFFF00"/>
              </a:solidFill>
            </a:endParaRPr>
          </a:p>
        </p:txBody>
      </p:sp>
      <p:sp>
        <p:nvSpPr>
          <p:cNvPr id="43011" name="8 Marcador de texto"/>
          <p:cNvSpPr>
            <a:spLocks noGrp="1"/>
          </p:cNvSpPr>
          <p:nvPr>
            <p:ph type="body" idx="1"/>
          </p:nvPr>
        </p:nvSpPr>
        <p:spPr>
          <a:xfrm>
            <a:off x="251520" y="1628800"/>
            <a:ext cx="4248472" cy="639762"/>
          </a:xfrm>
          <a:ln>
            <a:solidFill>
              <a:srgbClr val="0070C0"/>
            </a:solidFill>
          </a:ln>
        </p:spPr>
        <p:txBody>
          <a:bodyPr/>
          <a:lstStyle/>
          <a:p>
            <a:pPr algn="ctr"/>
            <a:r>
              <a:rPr lang="es-PE" dirty="0" smtClean="0"/>
              <a:t>Tratamiento endoscópico </a:t>
            </a:r>
          </a:p>
        </p:txBody>
      </p:sp>
      <p:sp>
        <p:nvSpPr>
          <p:cNvPr id="43015" name="9 Marcador de contenido"/>
          <p:cNvSpPr>
            <a:spLocks noGrp="1"/>
          </p:cNvSpPr>
          <p:nvPr>
            <p:ph sz="quarter" idx="2"/>
          </p:nvPr>
        </p:nvSpPr>
        <p:spPr>
          <a:xfrm>
            <a:off x="251520" y="2348880"/>
            <a:ext cx="4245868" cy="4248472"/>
          </a:xfrm>
          <a:ln>
            <a:solidFill>
              <a:srgbClr val="0070C0"/>
            </a:solidFill>
          </a:ln>
        </p:spPr>
        <p:txBody>
          <a:bodyPr/>
          <a:lstStyle/>
          <a:p>
            <a:r>
              <a:rPr lang="es-PE" dirty="0" err="1" smtClean="0">
                <a:effectLst>
                  <a:outerShdw blurRad="38100" dist="38100" dir="2700000" algn="tl">
                    <a:srgbClr val="000000">
                      <a:alpha val="43137"/>
                    </a:srgbClr>
                  </a:outerShdw>
                </a:effectLst>
              </a:rPr>
              <a:t>Posicion</a:t>
            </a:r>
            <a:r>
              <a:rPr lang="es-PE" dirty="0" smtClean="0">
                <a:effectLst>
                  <a:outerShdw blurRad="38100" dist="38100" dir="2700000" algn="tl">
                    <a:srgbClr val="000000">
                      <a:alpha val="43137"/>
                    </a:srgbClr>
                  </a:outerShdw>
                </a:effectLst>
              </a:rPr>
              <a:t> decúbito lateral</a:t>
            </a:r>
          </a:p>
          <a:p>
            <a:r>
              <a:rPr lang="es-PE" dirty="0" smtClean="0">
                <a:effectLst>
                  <a:outerShdw blurRad="38100" dist="38100" dir="2700000" algn="tl">
                    <a:srgbClr val="000000">
                      <a:alpha val="43137"/>
                    </a:srgbClr>
                  </a:outerShdw>
                </a:effectLst>
              </a:rPr>
              <a:t>Inducir </a:t>
            </a:r>
            <a:r>
              <a:rPr lang="es-PE" dirty="0" err="1" smtClean="0">
                <a:effectLst>
                  <a:outerShdw blurRad="38100" dist="38100" dir="2700000" algn="tl">
                    <a:srgbClr val="000000">
                      <a:alpha val="43137"/>
                    </a:srgbClr>
                  </a:outerShdw>
                </a:effectLst>
              </a:rPr>
              <a:t>atelectasias</a:t>
            </a:r>
            <a:r>
              <a:rPr lang="es-PE" dirty="0" smtClean="0">
                <a:effectLst>
                  <a:outerShdw blurRad="38100" dist="38100" dir="2700000" algn="tl">
                    <a:srgbClr val="000000">
                      <a:alpha val="43137"/>
                    </a:srgbClr>
                  </a:outerShdw>
                </a:effectLst>
              </a:rPr>
              <a:t> segmentarias – aislar </a:t>
            </a:r>
          </a:p>
          <a:p>
            <a:pPr lvl="1"/>
            <a:r>
              <a:rPr lang="es-PE" dirty="0" smtClean="0">
                <a:effectLst>
                  <a:outerShdw blurRad="38100" dist="38100" dir="2700000" algn="tl">
                    <a:srgbClr val="000000">
                      <a:alpha val="43137"/>
                    </a:srgbClr>
                  </a:outerShdw>
                </a:effectLst>
              </a:rPr>
              <a:t>Bloqueadores bronquiales</a:t>
            </a:r>
          </a:p>
          <a:p>
            <a:pPr lvl="1"/>
            <a:r>
              <a:rPr lang="es-PE" dirty="0" err="1" smtClean="0">
                <a:effectLst>
                  <a:outerShdw blurRad="38100" dist="38100" dir="2700000" algn="tl">
                    <a:srgbClr val="000000">
                      <a:alpha val="43137"/>
                    </a:srgbClr>
                  </a:outerShdw>
                </a:effectLst>
              </a:rPr>
              <a:t>Fogarty</a:t>
            </a:r>
            <a:r>
              <a:rPr lang="es-PE" dirty="0" smtClean="0">
                <a:effectLst>
                  <a:outerShdw blurRad="38100" dist="38100" dir="2700000" algn="tl">
                    <a:srgbClr val="000000">
                      <a:alpha val="43137"/>
                    </a:srgbClr>
                  </a:outerShdw>
                </a:effectLst>
              </a:rPr>
              <a:t> -</a:t>
            </a:r>
            <a:r>
              <a:rPr lang="es-PE" dirty="0" err="1" smtClean="0">
                <a:effectLst>
                  <a:outerShdw blurRad="38100" dist="38100" dir="2700000" algn="tl">
                    <a:srgbClr val="000000">
                      <a:alpha val="43137"/>
                    </a:srgbClr>
                  </a:outerShdw>
                </a:effectLst>
              </a:rPr>
              <a:t>Swan</a:t>
            </a:r>
            <a:endParaRPr lang="es-PE" dirty="0" smtClean="0">
              <a:effectLst>
                <a:outerShdw blurRad="38100" dist="38100" dir="2700000" algn="tl">
                  <a:srgbClr val="000000">
                    <a:alpha val="43137"/>
                  </a:srgbClr>
                </a:outerShdw>
              </a:effectLst>
            </a:endParaRPr>
          </a:p>
          <a:p>
            <a:r>
              <a:rPr lang="es-PE" dirty="0" smtClean="0">
                <a:effectLst>
                  <a:outerShdw blurRad="38100" dist="38100" dir="2700000" algn="tl">
                    <a:srgbClr val="000000">
                      <a:alpha val="43137"/>
                    </a:srgbClr>
                  </a:outerShdw>
                </a:effectLst>
              </a:rPr>
              <a:t>Instilación adrenalina</a:t>
            </a:r>
          </a:p>
          <a:p>
            <a:r>
              <a:rPr lang="es-PE" dirty="0" smtClean="0">
                <a:effectLst>
                  <a:outerShdw blurRad="38100" dist="38100" dir="2700000" algn="tl">
                    <a:srgbClr val="000000">
                      <a:alpha val="43137"/>
                    </a:srgbClr>
                  </a:outerShdw>
                </a:effectLst>
              </a:rPr>
              <a:t>Irrigación con SS frio</a:t>
            </a:r>
          </a:p>
          <a:p>
            <a:r>
              <a:rPr lang="es-PE" dirty="0" smtClean="0">
                <a:effectLst>
                  <a:outerShdw blurRad="38100" dist="38100" dir="2700000" algn="tl">
                    <a:srgbClr val="000000">
                      <a:alpha val="43137"/>
                    </a:srgbClr>
                  </a:outerShdw>
                </a:effectLst>
              </a:rPr>
              <a:t>Fotocoagulación: láser YAG</a:t>
            </a:r>
          </a:p>
          <a:p>
            <a:r>
              <a:rPr lang="es-PE" dirty="0" smtClean="0">
                <a:effectLst>
                  <a:outerShdw blurRad="38100" dist="38100" dir="2700000" algn="tl">
                    <a:srgbClr val="000000">
                      <a:alpha val="43137"/>
                    </a:srgbClr>
                  </a:outerShdw>
                </a:effectLst>
              </a:rPr>
              <a:t>Gas argón</a:t>
            </a:r>
          </a:p>
        </p:txBody>
      </p:sp>
      <p:pic>
        <p:nvPicPr>
          <p:cNvPr id="43013" name="Picture 4"/>
          <p:cNvPicPr>
            <a:picLocks noChangeAspect="1" noChangeArrowheads="1"/>
          </p:cNvPicPr>
          <p:nvPr/>
        </p:nvPicPr>
        <p:blipFill>
          <a:blip r:embed="rId2" cstate="print"/>
          <a:srcRect/>
          <a:stretch>
            <a:fillRect/>
          </a:stretch>
        </p:blipFill>
        <p:spPr bwMode="auto">
          <a:xfrm>
            <a:off x="5652120" y="1268760"/>
            <a:ext cx="2898602" cy="2898602"/>
          </a:xfrm>
          <a:prstGeom prst="rect">
            <a:avLst/>
          </a:prstGeom>
          <a:noFill/>
          <a:ln w="9525">
            <a:noFill/>
            <a:miter lim="800000"/>
            <a:headEnd/>
            <a:tailEnd/>
          </a:ln>
        </p:spPr>
      </p:pic>
      <p:pic>
        <p:nvPicPr>
          <p:cNvPr id="43014" name="Picture 6"/>
          <p:cNvPicPr>
            <a:picLocks noChangeAspect="1" noChangeArrowheads="1"/>
          </p:cNvPicPr>
          <p:nvPr/>
        </p:nvPicPr>
        <p:blipFill>
          <a:blip r:embed="rId3" cstate="print"/>
          <a:srcRect/>
          <a:stretch>
            <a:fillRect/>
          </a:stretch>
        </p:blipFill>
        <p:spPr bwMode="auto">
          <a:xfrm>
            <a:off x="4932040" y="4318000"/>
            <a:ext cx="4211960" cy="233916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7544" y="260648"/>
            <a:ext cx="8208912" cy="914400"/>
          </a:xfrm>
        </p:spPr>
        <p:txBody>
          <a:bodyPr/>
          <a:lstStyle/>
          <a:p>
            <a:pPr fontAlgn="auto">
              <a:spcAft>
                <a:spcPts val="0"/>
              </a:spcAft>
              <a:defRPr/>
            </a:pPr>
            <a:r>
              <a:rPr lang="es-PE" dirty="0" smtClean="0">
                <a:solidFill>
                  <a:srgbClr val="FFFF00"/>
                </a:solidFill>
              </a:rPr>
              <a:t>Colocación- revisión </a:t>
            </a:r>
            <a:r>
              <a:rPr lang="es-PE" dirty="0" err="1" smtClean="0">
                <a:solidFill>
                  <a:srgbClr val="FFFF00"/>
                </a:solidFill>
              </a:rPr>
              <a:t>protesis</a:t>
            </a:r>
            <a:r>
              <a:rPr lang="es-PE" dirty="0" smtClean="0">
                <a:solidFill>
                  <a:srgbClr val="FFFF00"/>
                </a:solidFill>
              </a:rPr>
              <a:t> traqueales/bronquiales</a:t>
            </a:r>
            <a:endParaRPr lang="es-PE" dirty="0">
              <a:solidFill>
                <a:srgbClr val="FFFF00"/>
              </a:solidFill>
            </a:endParaRPr>
          </a:p>
        </p:txBody>
      </p:sp>
      <p:pic>
        <p:nvPicPr>
          <p:cNvPr id="44035" name="Picture 2"/>
          <p:cNvPicPr>
            <a:picLocks noChangeAspect="1" noChangeArrowheads="1"/>
          </p:cNvPicPr>
          <p:nvPr/>
        </p:nvPicPr>
        <p:blipFill>
          <a:blip r:embed="rId2" cstate="print"/>
          <a:srcRect/>
          <a:stretch>
            <a:fillRect/>
          </a:stretch>
        </p:blipFill>
        <p:spPr bwMode="auto">
          <a:xfrm>
            <a:off x="3059832" y="2132856"/>
            <a:ext cx="3024336" cy="3024336"/>
          </a:xfrm>
          <a:prstGeom prst="rect">
            <a:avLst/>
          </a:prstGeom>
          <a:noFill/>
          <a:ln w="9525">
            <a:noFill/>
            <a:miter lim="800000"/>
            <a:headEnd/>
            <a:tailEnd/>
          </a:ln>
        </p:spPr>
      </p:pic>
      <p:pic>
        <p:nvPicPr>
          <p:cNvPr id="44036" name="Picture 3"/>
          <p:cNvPicPr>
            <a:picLocks noChangeAspect="1" noChangeArrowheads="1"/>
          </p:cNvPicPr>
          <p:nvPr/>
        </p:nvPicPr>
        <p:blipFill>
          <a:blip r:embed="rId3" cstate="print"/>
          <a:srcRect/>
          <a:stretch>
            <a:fillRect/>
          </a:stretch>
        </p:blipFill>
        <p:spPr bwMode="auto">
          <a:xfrm>
            <a:off x="1" y="2132857"/>
            <a:ext cx="3024336" cy="3024336"/>
          </a:xfrm>
          <a:prstGeom prst="rect">
            <a:avLst/>
          </a:prstGeom>
          <a:noFill/>
          <a:ln w="9525">
            <a:noFill/>
            <a:miter lim="800000"/>
            <a:headEnd/>
            <a:tailEnd/>
          </a:ln>
        </p:spPr>
      </p:pic>
      <p:pic>
        <p:nvPicPr>
          <p:cNvPr id="44037" name="Picture 4"/>
          <p:cNvPicPr>
            <a:picLocks noChangeAspect="1" noChangeArrowheads="1"/>
          </p:cNvPicPr>
          <p:nvPr/>
        </p:nvPicPr>
        <p:blipFill>
          <a:blip r:embed="rId4" cstate="print"/>
          <a:srcRect/>
          <a:stretch>
            <a:fillRect/>
          </a:stretch>
        </p:blipFill>
        <p:spPr bwMode="auto">
          <a:xfrm>
            <a:off x="6119664" y="2132856"/>
            <a:ext cx="3024336" cy="3024336"/>
          </a:xfrm>
          <a:prstGeom prst="rect">
            <a:avLst/>
          </a:prstGeom>
          <a:noFill/>
          <a:ln w="9525">
            <a:noFill/>
            <a:miter lim="800000"/>
            <a:headEnd/>
            <a:tailEnd/>
          </a:ln>
        </p:spPr>
      </p:pic>
      <p:sp>
        <p:nvSpPr>
          <p:cNvPr id="44038" name="5 CuadroTexto"/>
          <p:cNvSpPr txBox="1">
            <a:spLocks noChangeArrowheads="1"/>
          </p:cNvSpPr>
          <p:nvPr/>
        </p:nvSpPr>
        <p:spPr bwMode="auto">
          <a:xfrm>
            <a:off x="2987824" y="5661249"/>
            <a:ext cx="3663182" cy="830997"/>
          </a:xfrm>
          <a:prstGeom prst="rect">
            <a:avLst/>
          </a:prstGeom>
          <a:noFill/>
          <a:ln w="9525">
            <a:noFill/>
            <a:miter lim="800000"/>
            <a:headEnd/>
            <a:tailEnd/>
          </a:ln>
        </p:spPr>
        <p:txBody>
          <a:bodyPr wrap="square">
            <a:spAutoFit/>
          </a:bodyPr>
          <a:lstStyle/>
          <a:p>
            <a:r>
              <a:rPr lang="es-PE" sz="2400" dirty="0">
                <a:effectLst>
                  <a:outerShdw blurRad="38100" dist="38100" dir="2700000" algn="tl">
                    <a:srgbClr val="000000">
                      <a:alpha val="43137"/>
                    </a:srgbClr>
                  </a:outerShdw>
                </a:effectLst>
              </a:rPr>
              <a:t>Colocación</a:t>
            </a:r>
          </a:p>
          <a:p>
            <a:r>
              <a:rPr lang="es-PE" sz="2400" dirty="0">
                <a:effectLst>
                  <a:outerShdw blurRad="38100" dist="38100" dir="2700000" algn="tl">
                    <a:srgbClr val="000000">
                      <a:alpha val="43137"/>
                    </a:srgbClr>
                  </a:outerShdw>
                </a:effectLst>
              </a:rPr>
              <a:t>Revisión de posición final</a:t>
            </a:r>
          </a:p>
        </p:txBody>
      </p:sp>
    </p:spTree>
  </p:cSld>
  <p:clrMapOvr>
    <a:masterClrMapping/>
  </p:clrMapOvr>
  <p:transition>
    <p:fade thruBlk="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373616" cy="914400"/>
          </a:xfrm>
        </p:spPr>
        <p:txBody>
          <a:bodyPr/>
          <a:lstStyle/>
          <a:p>
            <a:pPr algn="ctr" fontAlgn="auto">
              <a:spcAft>
                <a:spcPts val="0"/>
              </a:spcAft>
              <a:defRPr/>
            </a:pPr>
            <a:r>
              <a:rPr lang="es-PE" dirty="0" smtClean="0">
                <a:solidFill>
                  <a:srgbClr val="FFFF00"/>
                </a:solidFill>
              </a:rPr>
              <a:t>TRATAMIENTO DE ATELECTASIAS</a:t>
            </a:r>
            <a:endParaRPr lang="es-PE" dirty="0">
              <a:solidFill>
                <a:srgbClr val="FFFF00"/>
              </a:solidFill>
            </a:endParaRPr>
          </a:p>
        </p:txBody>
      </p:sp>
      <p:pic>
        <p:nvPicPr>
          <p:cNvPr id="46083" name="Picture 6" descr="C:\WINNT\Profiles\vhawaslud.000\Desktop\untitled10.jpg"/>
          <p:cNvPicPr>
            <a:picLocks noGrp="1" noChangeAspect="1" noChangeArrowheads="1"/>
          </p:cNvPicPr>
          <p:nvPr>
            <p:ph sz="half" idx="1"/>
          </p:nvPr>
        </p:nvPicPr>
        <p:blipFill>
          <a:blip r:embed="rId2" cstate="print"/>
          <a:srcRect/>
          <a:stretch>
            <a:fillRect/>
          </a:stretch>
        </p:blipFill>
        <p:spPr>
          <a:xfrm>
            <a:off x="2428874" y="1249964"/>
            <a:ext cx="4375374" cy="5645239"/>
          </a:xfrm>
        </p:spPr>
      </p:pic>
    </p:spTree>
  </p:cSld>
  <p:clrMapOvr>
    <a:masterClrMapping/>
  </p:clrMapOvr>
  <p:transition>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323528" y="1628800"/>
            <a:ext cx="5718175" cy="977900"/>
          </a:xfrm>
        </p:spPr>
        <p:txBody>
          <a:bodyPr/>
          <a:lstStyle/>
          <a:p>
            <a:r>
              <a:rPr lang="es-PE" dirty="0" err="1" smtClean="0"/>
              <a:t>Clasificacion</a:t>
            </a:r>
            <a:r>
              <a:rPr lang="es-PE" dirty="0" smtClean="0"/>
              <a:t> </a:t>
            </a:r>
            <a:endParaRPr lang="es-PE" dirty="0"/>
          </a:p>
        </p:txBody>
      </p:sp>
      <p:sp>
        <p:nvSpPr>
          <p:cNvPr id="2" name="1 Título"/>
          <p:cNvSpPr>
            <a:spLocks noGrp="1"/>
          </p:cNvSpPr>
          <p:nvPr>
            <p:ph type="title" idx="4294967295"/>
          </p:nvPr>
        </p:nvSpPr>
        <p:spPr>
          <a:xfrm>
            <a:off x="539552" y="188640"/>
            <a:ext cx="8156575" cy="776287"/>
          </a:xfrm>
        </p:spPr>
        <p:txBody>
          <a:bodyPr>
            <a:normAutofit fontScale="90000"/>
          </a:bodyPr>
          <a:lstStyle/>
          <a:p>
            <a:r>
              <a:rPr lang="es-PE" dirty="0" smtClean="0">
                <a:solidFill>
                  <a:srgbClr val="FFFF00"/>
                </a:solidFill>
              </a:rPr>
              <a:t>Por su mecanismo </a:t>
            </a:r>
            <a:r>
              <a:rPr lang="es-PE" dirty="0" err="1" smtClean="0">
                <a:solidFill>
                  <a:srgbClr val="FFFF00"/>
                </a:solidFill>
              </a:rPr>
              <a:t>basico</a:t>
            </a:r>
            <a:r>
              <a:rPr lang="es-PE" dirty="0" smtClean="0">
                <a:solidFill>
                  <a:srgbClr val="FFFF00"/>
                </a:solidFill>
              </a:rPr>
              <a:t/>
            </a:r>
            <a:br>
              <a:rPr lang="es-PE" dirty="0" smtClean="0">
                <a:solidFill>
                  <a:srgbClr val="FFFF00"/>
                </a:solidFill>
              </a:rPr>
            </a:br>
            <a:r>
              <a:rPr lang="es-PE" dirty="0" smtClean="0">
                <a:solidFill>
                  <a:srgbClr val="FFFF00"/>
                </a:solidFill>
              </a:rPr>
              <a:t>(</a:t>
            </a:r>
            <a:r>
              <a:rPr lang="es-PE" dirty="0" err="1" smtClean="0">
                <a:solidFill>
                  <a:srgbClr val="FFFF00"/>
                </a:solidFill>
              </a:rPr>
              <a:t>fisiopatologica</a:t>
            </a:r>
            <a:r>
              <a:rPr lang="es-PE" dirty="0" smtClean="0">
                <a:solidFill>
                  <a:srgbClr val="FFFF00"/>
                </a:solidFill>
              </a:rPr>
              <a:t>)</a:t>
            </a:r>
            <a:endParaRPr lang="es-PE" dirty="0">
              <a:solidFill>
                <a:srgbClr val="FFFF00"/>
              </a:solidFill>
            </a:endParaRPr>
          </a:p>
        </p:txBody>
      </p:sp>
      <p:sp>
        <p:nvSpPr>
          <p:cNvPr id="4" name="3 CuadroTexto"/>
          <p:cNvSpPr txBox="1"/>
          <p:nvPr/>
        </p:nvSpPr>
        <p:spPr>
          <a:xfrm>
            <a:off x="3059832" y="3501008"/>
            <a:ext cx="5400600" cy="1200329"/>
          </a:xfrm>
          <a:prstGeom prst="rect">
            <a:avLst/>
          </a:prstGeom>
          <a:solidFill>
            <a:srgbClr val="FFC000"/>
          </a:solidFill>
          <a:ln w="38100">
            <a:solidFill>
              <a:srgbClr val="FFC000"/>
            </a:solidFill>
          </a:ln>
        </p:spPr>
        <p:txBody>
          <a:bodyPr wrap="square" rtlCol="0">
            <a:spAutoFit/>
          </a:bodyPr>
          <a:lstStyle/>
          <a:p>
            <a:r>
              <a:rPr lang="es-PE" sz="3600" dirty="0" smtClean="0">
                <a:solidFill>
                  <a:schemeClr val="bg1"/>
                </a:solidFill>
              </a:rPr>
              <a:t>Atelectasias no obstructivas</a:t>
            </a:r>
            <a:endParaRPr lang="es-PE" sz="3600" dirty="0">
              <a:solidFill>
                <a:schemeClr val="bg1"/>
              </a:solidFill>
            </a:endParaRPr>
          </a:p>
        </p:txBody>
      </p:sp>
      <p:sp>
        <p:nvSpPr>
          <p:cNvPr id="5" name="4 CuadroTexto"/>
          <p:cNvSpPr txBox="1"/>
          <p:nvPr/>
        </p:nvSpPr>
        <p:spPr>
          <a:xfrm>
            <a:off x="3059832" y="4941168"/>
            <a:ext cx="5429288" cy="646331"/>
          </a:xfrm>
          <a:prstGeom prst="rect">
            <a:avLst/>
          </a:prstGeom>
          <a:solidFill>
            <a:schemeClr val="tx2">
              <a:lumMod val="25000"/>
            </a:schemeClr>
          </a:solidFill>
          <a:ln w="38100">
            <a:solidFill>
              <a:schemeClr val="accent4">
                <a:lumMod val="40000"/>
                <a:lumOff val="60000"/>
              </a:schemeClr>
            </a:solidFill>
          </a:ln>
        </p:spPr>
        <p:txBody>
          <a:bodyPr wrap="square" rtlCol="0">
            <a:spAutoFit/>
          </a:bodyPr>
          <a:lstStyle/>
          <a:p>
            <a:r>
              <a:rPr lang="es-PE" sz="3600" dirty="0" smtClean="0">
                <a:effectLst>
                  <a:outerShdw blurRad="38100" dist="38100" dir="2700000" algn="tl">
                    <a:srgbClr val="000000">
                      <a:alpha val="43137"/>
                    </a:srgbClr>
                  </a:outerShdw>
                </a:effectLst>
              </a:rPr>
              <a:t>Atelectasias Obstructivas</a:t>
            </a:r>
            <a:endParaRPr lang="es-PE" sz="3600" dirty="0">
              <a:effectLst>
                <a:outerShdw blurRad="38100" dist="38100" dir="2700000" algn="tl">
                  <a:srgbClr val="000000">
                    <a:alpha val="43137"/>
                  </a:srgbClr>
                </a:outerShdw>
              </a:effectLst>
            </a:endParaRPr>
          </a:p>
        </p:txBody>
      </p:sp>
      <p:sp>
        <p:nvSpPr>
          <p:cNvPr id="6" name="5 CuadroTexto"/>
          <p:cNvSpPr txBox="1"/>
          <p:nvPr/>
        </p:nvSpPr>
        <p:spPr>
          <a:xfrm>
            <a:off x="3059832" y="2636912"/>
            <a:ext cx="2801921" cy="523220"/>
          </a:xfrm>
          <a:prstGeom prst="rect">
            <a:avLst/>
          </a:prstGeom>
          <a:solidFill>
            <a:schemeClr val="bg1"/>
          </a:solidFill>
          <a:ln>
            <a:solidFill>
              <a:srgbClr val="FFC000"/>
            </a:solidFill>
          </a:ln>
        </p:spPr>
        <p:txBody>
          <a:bodyPr wrap="none" rtlCol="0">
            <a:spAutoFit/>
          </a:bodyPr>
          <a:lstStyle/>
          <a:p>
            <a:r>
              <a:rPr lang="es-PE" sz="2800" dirty="0" smtClean="0">
                <a:effectLst>
                  <a:outerShdw blurRad="38100" dist="38100" dir="2700000" algn="tl">
                    <a:srgbClr val="000000">
                      <a:alpha val="43137"/>
                    </a:srgbClr>
                  </a:outerShdw>
                </a:effectLst>
              </a:rPr>
              <a:t>ATELECTASIAS</a:t>
            </a:r>
            <a:endParaRPr lang="es-PE" sz="28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sz="half" idx="1"/>
          </p:nvPr>
        </p:nvSpPr>
        <p:spPr>
          <a:xfrm>
            <a:off x="1142976" y="1524000"/>
            <a:ext cx="3950232" cy="4663440"/>
          </a:xfrm>
        </p:spPr>
        <p:txBody>
          <a:bodyPr>
            <a:noAutofit/>
          </a:bodyPr>
          <a:lstStyle/>
          <a:p>
            <a:r>
              <a:rPr lang="es-PE" sz="2400" dirty="0" smtClean="0"/>
              <a:t>La causa inicial no es obstrucción </a:t>
            </a:r>
            <a:r>
              <a:rPr lang="es-PE" sz="2400" dirty="0" err="1" smtClean="0"/>
              <a:t>endobronquial</a:t>
            </a:r>
            <a:endParaRPr lang="es-PE" sz="2400" dirty="0" smtClean="0"/>
          </a:p>
          <a:p>
            <a:r>
              <a:rPr lang="es-PE" sz="2400" dirty="0" smtClean="0"/>
              <a:t>Pero en su evolución puede o no presentarse esta.</a:t>
            </a:r>
          </a:p>
          <a:p>
            <a:endParaRPr lang="es-PE" sz="2400" dirty="0" smtClean="0"/>
          </a:p>
          <a:p>
            <a:r>
              <a:rPr lang="es-PE" sz="2400" dirty="0" smtClean="0"/>
              <a:t>Incluye </a:t>
            </a:r>
          </a:p>
        </p:txBody>
      </p:sp>
      <p:sp>
        <p:nvSpPr>
          <p:cNvPr id="7" name="6 Marcador de contenido"/>
          <p:cNvSpPr>
            <a:spLocks noGrp="1"/>
          </p:cNvSpPr>
          <p:nvPr>
            <p:ph sz="half" idx="2"/>
          </p:nvPr>
        </p:nvSpPr>
        <p:spPr>
          <a:xfrm>
            <a:off x="5214942" y="1785926"/>
            <a:ext cx="3657600" cy="3571900"/>
          </a:xfrm>
          <a:solidFill>
            <a:srgbClr val="FFC000"/>
          </a:solidFill>
          <a:ln>
            <a:solidFill>
              <a:srgbClr val="FFC000"/>
            </a:solidFill>
          </a:ln>
        </p:spPr>
        <p:txBody>
          <a:bodyPr>
            <a:normAutofit fontScale="70000" lnSpcReduction="20000"/>
          </a:bodyPr>
          <a:lstStyle/>
          <a:p>
            <a:r>
              <a:rPr lang="es-PE" dirty="0" smtClean="0">
                <a:solidFill>
                  <a:schemeClr val="bg1"/>
                </a:solidFill>
              </a:rPr>
              <a:t>Atelectasia pasiva</a:t>
            </a:r>
          </a:p>
          <a:p>
            <a:r>
              <a:rPr lang="es-PE" dirty="0" smtClean="0">
                <a:solidFill>
                  <a:schemeClr val="bg1"/>
                </a:solidFill>
              </a:rPr>
              <a:t>Atelectasia por compresión</a:t>
            </a:r>
          </a:p>
          <a:p>
            <a:r>
              <a:rPr lang="es-PE" dirty="0" smtClean="0">
                <a:solidFill>
                  <a:schemeClr val="bg1"/>
                </a:solidFill>
              </a:rPr>
              <a:t>Atelectasia adhesiva</a:t>
            </a:r>
          </a:p>
          <a:p>
            <a:r>
              <a:rPr lang="es-PE" dirty="0" smtClean="0">
                <a:solidFill>
                  <a:schemeClr val="bg1"/>
                </a:solidFill>
              </a:rPr>
              <a:t>Atelectasia por cicatrización</a:t>
            </a:r>
          </a:p>
          <a:p>
            <a:r>
              <a:rPr lang="es-PE" dirty="0" smtClean="0">
                <a:solidFill>
                  <a:schemeClr val="bg1"/>
                </a:solidFill>
              </a:rPr>
              <a:t>Atelectasia de reemplazo</a:t>
            </a:r>
          </a:p>
          <a:p>
            <a:r>
              <a:rPr lang="es-PE" dirty="0" err="1" smtClean="0">
                <a:solidFill>
                  <a:schemeClr val="bg1"/>
                </a:solidFill>
              </a:rPr>
              <a:t>Sindrome</a:t>
            </a:r>
            <a:r>
              <a:rPr lang="es-PE" dirty="0" smtClean="0">
                <a:solidFill>
                  <a:schemeClr val="bg1"/>
                </a:solidFill>
              </a:rPr>
              <a:t> del lóbulo medio</a:t>
            </a:r>
          </a:p>
          <a:p>
            <a:r>
              <a:rPr lang="es-PE" dirty="0" smtClean="0">
                <a:solidFill>
                  <a:schemeClr val="bg1"/>
                </a:solidFill>
              </a:rPr>
              <a:t>Atelectasia Redonda</a:t>
            </a:r>
          </a:p>
          <a:p>
            <a:r>
              <a:rPr lang="es-PE" dirty="0" smtClean="0">
                <a:solidFill>
                  <a:schemeClr val="bg1"/>
                </a:solidFill>
              </a:rPr>
              <a:t>Atelectasia de </a:t>
            </a:r>
            <a:r>
              <a:rPr lang="es-PE" dirty="0" err="1" smtClean="0">
                <a:solidFill>
                  <a:schemeClr val="bg1"/>
                </a:solidFill>
              </a:rPr>
              <a:t>Platelike</a:t>
            </a:r>
            <a:endParaRPr lang="es-PE" dirty="0" smtClean="0">
              <a:solidFill>
                <a:schemeClr val="bg1"/>
              </a:solidFill>
            </a:endParaRPr>
          </a:p>
        </p:txBody>
      </p:sp>
      <p:sp>
        <p:nvSpPr>
          <p:cNvPr id="4" name="3 CuadroTexto"/>
          <p:cNvSpPr txBox="1"/>
          <p:nvPr/>
        </p:nvSpPr>
        <p:spPr>
          <a:xfrm>
            <a:off x="571472" y="428604"/>
            <a:ext cx="5429288" cy="584775"/>
          </a:xfrm>
          <a:prstGeom prst="rect">
            <a:avLst/>
          </a:prstGeom>
          <a:solidFill>
            <a:srgbClr val="FFC000"/>
          </a:solidFill>
          <a:ln w="38100">
            <a:solidFill>
              <a:srgbClr val="FFC000"/>
            </a:solidFill>
          </a:ln>
        </p:spPr>
        <p:txBody>
          <a:bodyPr wrap="square" rtlCol="0">
            <a:spAutoFit/>
          </a:bodyPr>
          <a:lstStyle/>
          <a:p>
            <a:pPr>
              <a:buFont typeface="Arial" pitchFamily="34" charset="0"/>
              <a:buChar char="•"/>
            </a:pPr>
            <a:r>
              <a:rPr lang="es-PE" sz="3200" dirty="0" smtClean="0">
                <a:solidFill>
                  <a:schemeClr val="bg1"/>
                </a:solidFill>
              </a:rPr>
              <a:t>Atelectasias no obstructivas</a:t>
            </a:r>
            <a:endParaRPr lang="es-PE" sz="3200" dirty="0">
              <a:solidFill>
                <a:schemeClr val="bg1"/>
              </a:solidFill>
            </a:endParaRPr>
          </a:p>
        </p:txBody>
      </p:sp>
      <p:sp>
        <p:nvSpPr>
          <p:cNvPr id="5" name="4 Flecha derecha"/>
          <p:cNvSpPr/>
          <p:nvPr/>
        </p:nvSpPr>
        <p:spPr>
          <a:xfrm>
            <a:off x="3203848" y="4365104"/>
            <a:ext cx="1571636" cy="357190"/>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sz="half" idx="1"/>
          </p:nvPr>
        </p:nvSpPr>
        <p:spPr>
          <a:xfrm>
            <a:off x="1071538" y="1285860"/>
            <a:ext cx="3143272" cy="500066"/>
          </a:xfrm>
          <a:solidFill>
            <a:srgbClr val="FFC000"/>
          </a:solidFill>
          <a:ln>
            <a:solidFill>
              <a:srgbClr val="FFC000"/>
            </a:solidFill>
          </a:ln>
        </p:spPr>
        <p:txBody>
          <a:bodyPr>
            <a:normAutofit fontScale="92500"/>
          </a:bodyPr>
          <a:lstStyle/>
          <a:p>
            <a:r>
              <a:rPr lang="es-PE" dirty="0" smtClean="0">
                <a:solidFill>
                  <a:schemeClr val="bg1"/>
                </a:solidFill>
              </a:rPr>
              <a:t>Atelectasia Pasiva</a:t>
            </a:r>
          </a:p>
        </p:txBody>
      </p:sp>
      <p:sp>
        <p:nvSpPr>
          <p:cNvPr id="4" name="3 CuadroTexto"/>
          <p:cNvSpPr txBox="1"/>
          <p:nvPr/>
        </p:nvSpPr>
        <p:spPr>
          <a:xfrm>
            <a:off x="571472" y="428604"/>
            <a:ext cx="5429288" cy="584775"/>
          </a:xfrm>
          <a:prstGeom prst="rect">
            <a:avLst/>
          </a:prstGeom>
          <a:solidFill>
            <a:srgbClr val="FFC000"/>
          </a:solidFill>
          <a:ln w="38100">
            <a:solidFill>
              <a:srgbClr val="FFC000"/>
            </a:solidFill>
          </a:ln>
        </p:spPr>
        <p:txBody>
          <a:bodyPr wrap="square" rtlCol="0">
            <a:spAutoFit/>
          </a:bodyPr>
          <a:lstStyle/>
          <a:p>
            <a:pPr>
              <a:buFont typeface="Arial" pitchFamily="34" charset="0"/>
              <a:buChar char="•"/>
            </a:pPr>
            <a:r>
              <a:rPr lang="es-PE" sz="3200" dirty="0" smtClean="0">
                <a:solidFill>
                  <a:schemeClr val="bg1"/>
                </a:solidFill>
              </a:rPr>
              <a:t>Atelectasias no obstructivas</a:t>
            </a:r>
            <a:endParaRPr lang="es-PE" sz="3200" dirty="0">
              <a:solidFill>
                <a:schemeClr val="bg1"/>
              </a:solidFill>
            </a:endParaRPr>
          </a:p>
        </p:txBody>
      </p:sp>
      <p:pic>
        <p:nvPicPr>
          <p:cNvPr id="8" name="Picture 2"/>
          <p:cNvPicPr>
            <a:picLocks noChangeAspect="1" noChangeArrowheads="1"/>
          </p:cNvPicPr>
          <p:nvPr/>
        </p:nvPicPr>
        <p:blipFill>
          <a:blip r:embed="rId2" cstate="print"/>
          <a:srcRect/>
          <a:stretch>
            <a:fillRect/>
          </a:stretch>
        </p:blipFill>
        <p:spPr bwMode="auto">
          <a:xfrm>
            <a:off x="163200" y="2420888"/>
            <a:ext cx="2448054" cy="2376264"/>
          </a:xfrm>
          <a:prstGeom prst="rect">
            <a:avLst/>
          </a:prstGeom>
          <a:noFill/>
          <a:ln w="9525">
            <a:noFill/>
            <a:miter lim="800000"/>
            <a:headEnd/>
            <a:tailEnd/>
          </a:ln>
          <a:effectLst/>
        </p:spPr>
      </p:pic>
      <p:pic>
        <p:nvPicPr>
          <p:cNvPr id="110594" name="Picture 2" descr="C:\Users\ALBERTO\Documents\ATELECTASIAS\Atelectasia + BFC - pcte\Atelectasia + BFC - 0 - Previo (5).BMP"/>
          <p:cNvPicPr>
            <a:picLocks noChangeAspect="1" noChangeArrowheads="1"/>
          </p:cNvPicPr>
          <p:nvPr/>
        </p:nvPicPr>
        <p:blipFill>
          <a:blip r:embed="rId3" cstate="print"/>
          <a:srcRect/>
          <a:stretch>
            <a:fillRect/>
          </a:stretch>
        </p:blipFill>
        <p:spPr bwMode="auto">
          <a:xfrm>
            <a:off x="2811381" y="2393504"/>
            <a:ext cx="6332619" cy="446449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331640" y="0"/>
            <a:ext cx="6594775" cy="2129830"/>
          </a:xfrm>
          <a:prstGeom prst="rect">
            <a:avLst/>
          </a:prstGeom>
          <a:noFill/>
          <a:ln w="9525">
            <a:solidFill>
              <a:srgbClr val="00B0F0"/>
            </a:solidFill>
            <a:miter lim="800000"/>
            <a:headEnd/>
            <a:tailEnd/>
          </a:ln>
        </p:spPr>
      </p:pic>
      <p:sp>
        <p:nvSpPr>
          <p:cNvPr id="3" name="2 Rectángulo"/>
          <p:cNvSpPr/>
          <p:nvPr/>
        </p:nvSpPr>
        <p:spPr>
          <a:xfrm>
            <a:off x="251520" y="2276872"/>
            <a:ext cx="8640960" cy="707886"/>
          </a:xfrm>
          <a:prstGeom prst="rect">
            <a:avLst/>
          </a:prstGeom>
          <a:ln>
            <a:solidFill>
              <a:srgbClr val="00B0F0"/>
            </a:solidFill>
          </a:ln>
        </p:spPr>
        <p:txBody>
          <a:bodyPr wrap="square">
            <a:spAutoFit/>
          </a:bodyPr>
          <a:lstStyle/>
          <a:p>
            <a:r>
              <a:rPr lang="es-PE" sz="2000" dirty="0" smtClean="0"/>
              <a:t>Principio de la fibra de vidrio</a:t>
            </a:r>
          </a:p>
          <a:p>
            <a:r>
              <a:rPr lang="es-PE" sz="2000" dirty="0" smtClean="0"/>
              <a:t>trayecto y reflexión de la luz dentro de la fibra de vidrio con revestimiento</a:t>
            </a:r>
            <a:endParaRPr lang="es-PE" sz="2000" dirty="0"/>
          </a:p>
        </p:txBody>
      </p:sp>
      <p:pic>
        <p:nvPicPr>
          <p:cNvPr id="4099" name="Picture 3"/>
          <p:cNvPicPr>
            <a:picLocks noChangeAspect="1" noChangeArrowheads="1"/>
          </p:cNvPicPr>
          <p:nvPr/>
        </p:nvPicPr>
        <p:blipFill>
          <a:blip r:embed="rId3" cstate="print"/>
          <a:srcRect/>
          <a:stretch>
            <a:fillRect/>
          </a:stretch>
        </p:blipFill>
        <p:spPr bwMode="auto">
          <a:xfrm>
            <a:off x="1331640" y="3212976"/>
            <a:ext cx="6480720" cy="2491537"/>
          </a:xfrm>
          <a:prstGeom prst="rect">
            <a:avLst/>
          </a:prstGeom>
          <a:noFill/>
          <a:ln w="9525">
            <a:solidFill>
              <a:srgbClr val="00B0F0"/>
            </a:solidFill>
            <a:miter lim="800000"/>
            <a:headEnd/>
            <a:tailEnd/>
          </a:ln>
        </p:spPr>
      </p:pic>
      <p:sp>
        <p:nvSpPr>
          <p:cNvPr id="5" name="4 Rectángulo"/>
          <p:cNvSpPr/>
          <p:nvPr/>
        </p:nvSpPr>
        <p:spPr>
          <a:xfrm>
            <a:off x="251520" y="5805264"/>
            <a:ext cx="8640960" cy="1015663"/>
          </a:xfrm>
          <a:prstGeom prst="rect">
            <a:avLst/>
          </a:prstGeom>
          <a:solidFill>
            <a:schemeClr val="bg1"/>
          </a:solidFill>
          <a:ln>
            <a:solidFill>
              <a:srgbClr val="00B0F0"/>
            </a:solidFill>
          </a:ln>
        </p:spPr>
        <p:txBody>
          <a:bodyPr wrap="square">
            <a:spAutoFit/>
          </a:bodyPr>
          <a:lstStyle/>
          <a:p>
            <a:r>
              <a:rPr lang="es-PE" sz="2000" dirty="0" smtClean="0"/>
              <a:t>Principio de la fibra de vidrio:</a:t>
            </a:r>
          </a:p>
          <a:p>
            <a:r>
              <a:rPr lang="es-PE" sz="2000" dirty="0" smtClean="0"/>
              <a:t> transmisión de una imagen a través de un haz de fibra de vidrio desde el extremo proximal al distal</a:t>
            </a:r>
            <a:endParaRPr lang="es-PE" sz="2000" dirty="0"/>
          </a:p>
        </p:txBody>
      </p:sp>
    </p:spTree>
  </p:cSld>
  <p:clrMapOvr>
    <a:masterClrMapping/>
  </p:clrMapOvr>
  <p:transition>
    <p:fade thruBlk="1"/>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28604"/>
            <a:ext cx="5533216" cy="584775"/>
          </a:xfrm>
          <a:prstGeom prst="rect">
            <a:avLst/>
          </a:prstGeom>
          <a:solidFill>
            <a:schemeClr val="tx2">
              <a:lumMod val="25000"/>
            </a:schemeClr>
          </a:solidFill>
          <a:ln w="38100">
            <a:solidFill>
              <a:schemeClr val="accent4">
                <a:lumMod val="40000"/>
                <a:lumOff val="60000"/>
              </a:schemeClr>
            </a:solidFill>
          </a:ln>
        </p:spPr>
        <p:txBody>
          <a:bodyPr wrap="square" rtlCol="0">
            <a:spAutoFit/>
          </a:bodyPr>
          <a:lstStyle/>
          <a:p>
            <a:pPr>
              <a:buFont typeface="Arial" pitchFamily="34" charset="0"/>
              <a:buChar char="•"/>
            </a:pPr>
            <a:r>
              <a:rPr lang="es-PE" sz="3200" dirty="0" smtClean="0"/>
              <a:t>Atelectasias Obstructivas</a:t>
            </a:r>
            <a:endParaRPr lang="es-PE" sz="3200" dirty="0"/>
          </a:p>
        </p:txBody>
      </p:sp>
      <p:pic>
        <p:nvPicPr>
          <p:cNvPr id="76801" name="Picture 1"/>
          <p:cNvPicPr>
            <a:picLocks noChangeAspect="1" noChangeArrowheads="1"/>
          </p:cNvPicPr>
          <p:nvPr/>
        </p:nvPicPr>
        <p:blipFill>
          <a:blip r:embed="rId2" cstate="print"/>
          <a:srcRect/>
          <a:stretch>
            <a:fillRect/>
          </a:stretch>
        </p:blipFill>
        <p:spPr bwMode="auto">
          <a:xfrm>
            <a:off x="0" y="2276872"/>
            <a:ext cx="5479040" cy="3955531"/>
          </a:xfrm>
          <a:prstGeom prst="rect">
            <a:avLst/>
          </a:prstGeom>
          <a:ln>
            <a:noFill/>
          </a:ln>
          <a:effectLst>
            <a:outerShdw blurRad="292100" dist="139700" dir="2700000" algn="tl" rotWithShape="0">
              <a:srgbClr val="333333">
                <a:alpha val="65000"/>
              </a:srgbClr>
            </a:outerShdw>
          </a:effectLst>
        </p:spPr>
      </p:pic>
      <p:sp>
        <p:nvSpPr>
          <p:cNvPr id="26" name="25 CuadroTexto"/>
          <p:cNvSpPr txBox="1"/>
          <p:nvPr/>
        </p:nvSpPr>
        <p:spPr>
          <a:xfrm>
            <a:off x="5763186" y="3645024"/>
            <a:ext cx="3182281" cy="954107"/>
          </a:xfrm>
          <a:prstGeom prst="rect">
            <a:avLst/>
          </a:prstGeom>
          <a:noFill/>
        </p:spPr>
        <p:txBody>
          <a:bodyPr wrap="none" rtlCol="0">
            <a:spAutoFit/>
          </a:bodyPr>
          <a:lstStyle/>
          <a:p>
            <a:pPr algn="ctr"/>
            <a:r>
              <a:rPr lang="es-PE" sz="2800" dirty="0" smtClean="0"/>
              <a:t>Atelectasia masiva</a:t>
            </a:r>
          </a:p>
          <a:p>
            <a:pPr algn="ctr"/>
            <a:r>
              <a:rPr lang="es-PE" sz="2800" dirty="0" smtClean="0"/>
              <a:t>Pulmón Derecho</a:t>
            </a:r>
            <a:endParaRPr lang="es-PE" sz="2800" dirty="0"/>
          </a:p>
        </p:txBody>
      </p:sp>
    </p:spTree>
  </p:cSld>
  <p:clrMapOvr>
    <a:masterClrMapping/>
  </p:clrMapOvr>
  <p:transition>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28604"/>
            <a:ext cx="5533216" cy="584775"/>
          </a:xfrm>
          <a:prstGeom prst="rect">
            <a:avLst/>
          </a:prstGeom>
          <a:solidFill>
            <a:schemeClr val="tx2">
              <a:lumMod val="25000"/>
            </a:schemeClr>
          </a:solidFill>
          <a:ln w="38100">
            <a:solidFill>
              <a:schemeClr val="accent4">
                <a:lumMod val="40000"/>
                <a:lumOff val="60000"/>
              </a:schemeClr>
            </a:solidFill>
          </a:ln>
        </p:spPr>
        <p:txBody>
          <a:bodyPr wrap="square" rtlCol="0">
            <a:spAutoFit/>
          </a:bodyPr>
          <a:lstStyle/>
          <a:p>
            <a:pPr>
              <a:buFont typeface="Arial" pitchFamily="34" charset="0"/>
              <a:buChar char="•"/>
            </a:pPr>
            <a:r>
              <a:rPr lang="es-PE" sz="3200" dirty="0" smtClean="0"/>
              <a:t>Atelectasias Obstructivas</a:t>
            </a:r>
            <a:endParaRPr lang="es-PE" sz="3200" dirty="0"/>
          </a:p>
        </p:txBody>
      </p:sp>
      <p:pic>
        <p:nvPicPr>
          <p:cNvPr id="76801" name="Picture 1"/>
          <p:cNvPicPr>
            <a:picLocks noChangeAspect="1" noChangeArrowheads="1"/>
          </p:cNvPicPr>
          <p:nvPr/>
        </p:nvPicPr>
        <p:blipFill>
          <a:blip r:embed="rId2" cstate="print"/>
          <a:srcRect/>
          <a:stretch>
            <a:fillRect/>
          </a:stretch>
        </p:blipFill>
        <p:spPr bwMode="auto">
          <a:xfrm>
            <a:off x="0" y="2276872"/>
            <a:ext cx="5479040" cy="3955531"/>
          </a:xfrm>
          <a:prstGeom prst="rect">
            <a:avLst/>
          </a:prstGeom>
          <a:ln>
            <a:noFill/>
          </a:ln>
          <a:effectLst>
            <a:outerShdw blurRad="292100" dist="139700" dir="2700000" algn="tl" rotWithShape="0">
              <a:srgbClr val="333333">
                <a:alpha val="65000"/>
              </a:srgbClr>
            </a:outerShdw>
          </a:effectLst>
        </p:spPr>
      </p:pic>
      <p:pic>
        <p:nvPicPr>
          <p:cNvPr id="76802" name="Picture 2"/>
          <p:cNvPicPr>
            <a:picLocks noChangeAspect="1" noChangeArrowheads="1"/>
          </p:cNvPicPr>
          <p:nvPr/>
        </p:nvPicPr>
        <p:blipFill>
          <a:blip r:embed="rId3" cstate="print"/>
          <a:srcRect/>
          <a:stretch>
            <a:fillRect/>
          </a:stretch>
        </p:blipFill>
        <p:spPr bwMode="auto">
          <a:xfrm>
            <a:off x="5586311" y="2492896"/>
            <a:ext cx="3557689" cy="3404220"/>
          </a:xfrm>
          <a:prstGeom prst="rect">
            <a:avLst/>
          </a:prstGeom>
          <a:ln>
            <a:noFill/>
          </a:ln>
          <a:effectLst>
            <a:outerShdw blurRad="292100" dist="139700" dir="2700000" algn="tl" rotWithShape="0">
              <a:srgbClr val="333333">
                <a:alpha val="65000"/>
              </a:srgbClr>
            </a:outerShdw>
          </a:effectLst>
        </p:spPr>
      </p:pic>
      <p:cxnSp>
        <p:nvCxnSpPr>
          <p:cNvPr id="8" name="7 Conector recto de flecha"/>
          <p:cNvCxnSpPr/>
          <p:nvPr/>
        </p:nvCxnSpPr>
        <p:spPr>
          <a:xfrm flipH="1">
            <a:off x="1331640" y="4005064"/>
            <a:ext cx="360040" cy="57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2483768" y="1700808"/>
            <a:ext cx="3262432" cy="369332"/>
          </a:xfrm>
          <a:prstGeom prst="rect">
            <a:avLst/>
          </a:prstGeom>
          <a:solidFill>
            <a:schemeClr val="tx1"/>
          </a:solidFill>
          <a:ln>
            <a:solidFill>
              <a:srgbClr val="7030A0"/>
            </a:solidFill>
          </a:ln>
        </p:spPr>
        <p:txBody>
          <a:bodyPr wrap="none" rtlCol="0">
            <a:spAutoFit/>
          </a:bodyPr>
          <a:lstStyle/>
          <a:p>
            <a:r>
              <a:rPr lang="es-PE" dirty="0" smtClean="0">
                <a:solidFill>
                  <a:srgbClr val="0070C0"/>
                </a:solidFill>
              </a:rPr>
              <a:t>Bronquio izquierdo permeable</a:t>
            </a:r>
            <a:endParaRPr lang="es-PE" dirty="0">
              <a:solidFill>
                <a:srgbClr val="0070C0"/>
              </a:solidFill>
            </a:endParaRPr>
          </a:p>
        </p:txBody>
      </p:sp>
      <p:cxnSp>
        <p:nvCxnSpPr>
          <p:cNvPr id="14" name="13 Conector recto de flecha"/>
          <p:cNvCxnSpPr>
            <a:stCxn id="18" idx="0"/>
          </p:cNvCxnSpPr>
          <p:nvPr/>
        </p:nvCxnSpPr>
        <p:spPr>
          <a:xfrm flipV="1">
            <a:off x="5256076" y="4221088"/>
            <a:ext cx="2412268" cy="20882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18" idx="0"/>
          </p:cNvCxnSpPr>
          <p:nvPr/>
        </p:nvCxnSpPr>
        <p:spPr>
          <a:xfrm flipH="1" flipV="1">
            <a:off x="1691680" y="4293096"/>
            <a:ext cx="3564396" cy="201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3203848" y="6309320"/>
            <a:ext cx="4104456" cy="369332"/>
          </a:xfrm>
          <a:prstGeom prst="rect">
            <a:avLst/>
          </a:prstGeom>
          <a:solidFill>
            <a:schemeClr val="tx1"/>
          </a:solidFill>
          <a:ln>
            <a:solidFill>
              <a:srgbClr val="7030A0"/>
            </a:solidFill>
          </a:ln>
        </p:spPr>
        <p:txBody>
          <a:bodyPr wrap="square" rtlCol="0">
            <a:spAutoFit/>
          </a:bodyPr>
          <a:lstStyle/>
          <a:p>
            <a:pPr algn="ctr"/>
            <a:r>
              <a:rPr lang="es-PE" dirty="0" smtClean="0">
                <a:solidFill>
                  <a:srgbClr val="FF0000"/>
                </a:solidFill>
              </a:rPr>
              <a:t>Obstrucción  de bronquio derecho</a:t>
            </a:r>
            <a:endParaRPr lang="es-PE" dirty="0">
              <a:solidFill>
                <a:srgbClr val="FF0000"/>
              </a:solidFill>
            </a:endParaRPr>
          </a:p>
        </p:txBody>
      </p:sp>
      <p:sp>
        <p:nvSpPr>
          <p:cNvPr id="20" name="19 CuadroTexto"/>
          <p:cNvSpPr txBox="1"/>
          <p:nvPr/>
        </p:nvSpPr>
        <p:spPr>
          <a:xfrm>
            <a:off x="6228184" y="1484784"/>
            <a:ext cx="1951175" cy="707886"/>
          </a:xfrm>
          <a:prstGeom prst="rect">
            <a:avLst/>
          </a:prstGeom>
          <a:solidFill>
            <a:schemeClr val="accent1">
              <a:lumMod val="50000"/>
            </a:schemeClr>
          </a:solidFill>
        </p:spPr>
        <p:txBody>
          <a:bodyPr wrap="none" rtlCol="0">
            <a:spAutoFit/>
          </a:bodyPr>
          <a:lstStyle/>
          <a:p>
            <a:pPr algn="ctr"/>
            <a:r>
              <a:rPr lang="es-PE" sz="2000" dirty="0" smtClean="0">
                <a:effectLst>
                  <a:outerShdw blurRad="38100" dist="38100" dir="2700000" algn="tl">
                    <a:srgbClr val="000000">
                      <a:alpha val="43137"/>
                    </a:srgbClr>
                  </a:outerShdw>
                </a:effectLst>
              </a:rPr>
              <a:t>Tapón</a:t>
            </a:r>
          </a:p>
          <a:p>
            <a:pPr algn="ctr"/>
            <a:r>
              <a:rPr lang="es-PE" sz="2000" dirty="0" smtClean="0">
                <a:effectLst>
                  <a:outerShdw blurRad="38100" dist="38100" dir="2700000" algn="tl">
                    <a:srgbClr val="000000">
                      <a:alpha val="43137"/>
                    </a:srgbClr>
                  </a:outerShdw>
                </a:effectLst>
              </a:rPr>
              <a:t> </a:t>
            </a:r>
            <a:r>
              <a:rPr lang="es-PE" sz="2000" dirty="0" err="1" smtClean="0">
                <a:effectLst>
                  <a:outerShdw blurRad="38100" dist="38100" dir="2700000" algn="tl">
                    <a:srgbClr val="000000">
                      <a:alpha val="43137"/>
                    </a:srgbClr>
                  </a:outerShdw>
                </a:effectLst>
              </a:rPr>
              <a:t>mucopurulento</a:t>
            </a:r>
            <a:endParaRPr lang="es-PE" sz="2000" dirty="0">
              <a:effectLst>
                <a:outerShdw blurRad="38100" dist="38100" dir="2700000" algn="tl">
                  <a:srgbClr val="000000">
                    <a:alpha val="43137"/>
                  </a:srgbClr>
                </a:outerShdw>
              </a:effectLst>
            </a:endParaRPr>
          </a:p>
        </p:txBody>
      </p:sp>
      <p:cxnSp>
        <p:nvCxnSpPr>
          <p:cNvPr id="22" name="21 Conector recto de flecha"/>
          <p:cNvCxnSpPr>
            <a:stCxn id="9" idx="2"/>
          </p:cNvCxnSpPr>
          <p:nvPr/>
        </p:nvCxnSpPr>
        <p:spPr>
          <a:xfrm>
            <a:off x="4114984" y="2070140"/>
            <a:ext cx="2401232" cy="1646892"/>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9" idx="2"/>
          </p:cNvCxnSpPr>
          <p:nvPr/>
        </p:nvCxnSpPr>
        <p:spPr>
          <a:xfrm flipH="1">
            <a:off x="2339752" y="2070140"/>
            <a:ext cx="1775232" cy="2294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 y="0"/>
            <a:ext cx="4860032" cy="1944814"/>
          </a:xfrm>
          <a:prstGeom prst="rect">
            <a:avLst/>
          </a:prstGeom>
          <a:noFill/>
          <a:ln w="9525">
            <a:solidFill>
              <a:schemeClr val="accent1"/>
            </a:solidFill>
            <a:miter lim="800000"/>
            <a:headEnd/>
            <a:tailEnd/>
          </a:ln>
        </p:spPr>
      </p:pic>
      <p:pic>
        <p:nvPicPr>
          <p:cNvPr id="47107" name="Picture 3"/>
          <p:cNvPicPr>
            <a:picLocks noChangeAspect="1" noChangeArrowheads="1"/>
          </p:cNvPicPr>
          <p:nvPr/>
        </p:nvPicPr>
        <p:blipFill>
          <a:blip r:embed="rId3" cstate="print"/>
          <a:srcRect/>
          <a:stretch>
            <a:fillRect/>
          </a:stretch>
        </p:blipFill>
        <p:spPr bwMode="auto">
          <a:xfrm>
            <a:off x="539552" y="3429000"/>
            <a:ext cx="8076021" cy="3257674"/>
          </a:xfrm>
          <a:prstGeom prst="rect">
            <a:avLst/>
          </a:prstGeom>
          <a:noFill/>
          <a:ln w="9525">
            <a:noFill/>
            <a:miter lim="800000"/>
            <a:headEnd/>
            <a:tailEnd/>
          </a:ln>
        </p:spPr>
      </p:pic>
      <p:sp>
        <p:nvSpPr>
          <p:cNvPr id="47108" name="5 CuadroTexto"/>
          <p:cNvSpPr txBox="1">
            <a:spLocks noChangeArrowheads="1"/>
          </p:cNvSpPr>
          <p:nvPr/>
        </p:nvSpPr>
        <p:spPr bwMode="auto">
          <a:xfrm>
            <a:off x="1979712" y="2060849"/>
            <a:ext cx="5616624" cy="1200329"/>
          </a:xfrm>
          <a:prstGeom prst="rect">
            <a:avLst/>
          </a:prstGeom>
          <a:noFill/>
          <a:ln w="9525">
            <a:solidFill>
              <a:schemeClr val="accent1"/>
            </a:solidFill>
            <a:miter lim="800000"/>
            <a:headEnd/>
            <a:tailEnd/>
          </a:ln>
        </p:spPr>
        <p:txBody>
          <a:bodyPr wrap="square">
            <a:spAutoFit/>
          </a:bodyPr>
          <a:lstStyle/>
          <a:p>
            <a:r>
              <a:rPr lang="es-PE" sz="2400"/>
              <a:t>Harvard Medical School, Boston</a:t>
            </a:r>
          </a:p>
          <a:p>
            <a:r>
              <a:rPr lang="es-PE" sz="2400"/>
              <a:t>Serie 10 pacientes UCI</a:t>
            </a:r>
          </a:p>
          <a:p>
            <a:r>
              <a:rPr lang="es-PE" sz="2400"/>
              <a:t>19 FBC.</a:t>
            </a:r>
          </a:p>
        </p:txBody>
      </p:sp>
      <p:sp>
        <p:nvSpPr>
          <p:cNvPr id="7" name="6 Flecha derecha"/>
          <p:cNvSpPr/>
          <p:nvPr/>
        </p:nvSpPr>
        <p:spPr>
          <a:xfrm>
            <a:off x="4499992" y="4581128"/>
            <a:ext cx="500063"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Tree>
  </p:cSld>
  <p:clrMapOvr>
    <a:masterClrMapping/>
  </p:clrMapOvr>
  <p:transition>
    <p:fade thruBlk="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6512" y="-27384"/>
            <a:ext cx="5781675" cy="1071563"/>
          </a:xfrm>
          <a:prstGeom prst="rect">
            <a:avLst/>
          </a:prstGeom>
          <a:noFill/>
          <a:ln w="9525">
            <a:solidFill>
              <a:schemeClr val="accent1"/>
            </a:solid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2627784" y="764704"/>
            <a:ext cx="3124200" cy="247650"/>
          </a:xfrm>
          <a:prstGeom prst="rect">
            <a:avLst/>
          </a:prstGeom>
          <a:noFill/>
          <a:ln w="9525">
            <a:noFill/>
            <a:miter lim="800000"/>
            <a:headEnd/>
            <a:tailEnd/>
          </a:ln>
        </p:spPr>
      </p:pic>
      <p:sp>
        <p:nvSpPr>
          <p:cNvPr id="6" name="5 Marcador de contenido"/>
          <p:cNvSpPr>
            <a:spLocks noGrp="1"/>
          </p:cNvSpPr>
          <p:nvPr>
            <p:ph sz="half" idx="1"/>
          </p:nvPr>
        </p:nvSpPr>
        <p:spPr>
          <a:xfrm>
            <a:off x="107504" y="1770501"/>
            <a:ext cx="4038600" cy="4525963"/>
          </a:xfrm>
          <a:ln>
            <a:solidFill>
              <a:srgbClr val="00B0F0"/>
            </a:solidFill>
          </a:ln>
        </p:spPr>
        <p:txBody>
          <a:bodyPr>
            <a:normAutofit fontScale="85000" lnSpcReduction="20000"/>
          </a:bodyPr>
          <a:lstStyle/>
          <a:p>
            <a:pPr marL="274320" indent="-274320" fontAlgn="auto">
              <a:spcAft>
                <a:spcPts val="0"/>
              </a:spcAft>
              <a:buFont typeface="Wingdings 2"/>
              <a:buChar char=""/>
              <a:defRPr/>
            </a:pPr>
            <a:r>
              <a:rPr lang="es-PE" dirty="0" err="1" smtClean="0"/>
              <a:t>Atelectasia</a:t>
            </a:r>
            <a:r>
              <a:rPr lang="es-PE" dirty="0" smtClean="0"/>
              <a:t> masiva que pone en peligro vida paciente</a:t>
            </a:r>
          </a:p>
          <a:p>
            <a:pPr marL="274320" indent="-274320" fontAlgn="auto">
              <a:spcAft>
                <a:spcPts val="0"/>
              </a:spcAft>
              <a:buFont typeface="Wingdings 2"/>
              <a:buChar char=""/>
              <a:defRPr/>
            </a:pPr>
            <a:r>
              <a:rPr lang="es-PE" dirty="0" err="1" smtClean="0"/>
              <a:t>Atelectasia</a:t>
            </a:r>
            <a:r>
              <a:rPr lang="es-PE" dirty="0" smtClean="0"/>
              <a:t> lobar con </a:t>
            </a:r>
            <a:r>
              <a:rPr lang="es-PE" dirty="0" err="1" smtClean="0"/>
              <a:t>broncograma</a:t>
            </a:r>
            <a:endParaRPr lang="es-PE" dirty="0" smtClean="0"/>
          </a:p>
          <a:p>
            <a:pPr marL="274320" indent="-274320" fontAlgn="auto">
              <a:spcAft>
                <a:spcPts val="0"/>
              </a:spcAft>
              <a:buFont typeface="Wingdings 2"/>
              <a:buChar char=""/>
              <a:defRPr/>
            </a:pPr>
            <a:r>
              <a:rPr lang="es-PE" dirty="0" smtClean="0"/>
              <a:t>Tapones mucosos en los cuales falla succión convencional y fisioterapia</a:t>
            </a:r>
          </a:p>
          <a:p>
            <a:pPr marL="274320" indent="-274320" fontAlgn="auto">
              <a:spcAft>
                <a:spcPts val="0"/>
              </a:spcAft>
              <a:buFont typeface="Wingdings 2"/>
              <a:buChar char=""/>
              <a:defRPr/>
            </a:pPr>
            <a:r>
              <a:rPr lang="es-PE" dirty="0" err="1" smtClean="0"/>
              <a:t>Atelectasia</a:t>
            </a:r>
            <a:r>
              <a:rPr lang="es-PE" dirty="0" smtClean="0"/>
              <a:t> en pacientes con:</a:t>
            </a:r>
          </a:p>
          <a:p>
            <a:pPr marL="521208" lvl="1" fontAlgn="auto">
              <a:spcAft>
                <a:spcPts val="0"/>
              </a:spcAft>
              <a:buClr>
                <a:schemeClr val="accent4"/>
              </a:buClr>
              <a:buFont typeface="Wingdings 2"/>
              <a:buChar char=""/>
              <a:defRPr/>
            </a:pPr>
            <a:r>
              <a:rPr lang="es-PE" dirty="0" smtClean="0">
                <a:solidFill>
                  <a:schemeClr val="tx1">
                    <a:tint val="85000"/>
                  </a:schemeClr>
                </a:solidFill>
              </a:rPr>
              <a:t>Trauma tórax</a:t>
            </a:r>
          </a:p>
          <a:p>
            <a:pPr marL="521208" lvl="1" fontAlgn="auto">
              <a:spcAft>
                <a:spcPts val="0"/>
              </a:spcAft>
              <a:buClr>
                <a:schemeClr val="accent4"/>
              </a:buClr>
              <a:buFont typeface="Wingdings 2"/>
              <a:buChar char=""/>
              <a:defRPr/>
            </a:pPr>
            <a:r>
              <a:rPr lang="es-PE" dirty="0" smtClean="0">
                <a:solidFill>
                  <a:schemeClr val="tx1">
                    <a:tint val="85000"/>
                  </a:schemeClr>
                </a:solidFill>
              </a:rPr>
              <a:t>Quemaduras </a:t>
            </a:r>
          </a:p>
          <a:p>
            <a:pPr marL="521208" lvl="1" fontAlgn="auto">
              <a:spcAft>
                <a:spcPts val="0"/>
              </a:spcAft>
              <a:buClr>
                <a:schemeClr val="accent4"/>
              </a:buClr>
              <a:buFont typeface="Wingdings 2"/>
              <a:buChar char=""/>
              <a:defRPr/>
            </a:pPr>
            <a:r>
              <a:rPr lang="es-PE" dirty="0" smtClean="0">
                <a:solidFill>
                  <a:schemeClr val="tx1">
                    <a:tint val="85000"/>
                  </a:schemeClr>
                </a:solidFill>
              </a:rPr>
              <a:t>fracturas espinales</a:t>
            </a:r>
          </a:p>
          <a:p>
            <a:pPr marL="521208" lvl="1" fontAlgn="auto">
              <a:spcAft>
                <a:spcPts val="0"/>
              </a:spcAft>
              <a:buClr>
                <a:schemeClr val="accent4"/>
              </a:buClr>
              <a:buFont typeface="Wingdings 2"/>
              <a:buChar char=""/>
              <a:defRPr/>
            </a:pPr>
            <a:r>
              <a:rPr lang="es-PE" dirty="0" smtClean="0">
                <a:solidFill>
                  <a:schemeClr val="tx1">
                    <a:tint val="85000"/>
                  </a:schemeClr>
                </a:solidFill>
              </a:rPr>
              <a:t>TEC severo </a:t>
            </a:r>
          </a:p>
        </p:txBody>
      </p:sp>
      <p:sp>
        <p:nvSpPr>
          <p:cNvPr id="7" name="6 Marcador de contenido"/>
          <p:cNvSpPr>
            <a:spLocks noGrp="1"/>
          </p:cNvSpPr>
          <p:nvPr>
            <p:ph sz="half" idx="2"/>
          </p:nvPr>
        </p:nvSpPr>
        <p:spPr>
          <a:xfrm>
            <a:off x="4655344" y="2492896"/>
            <a:ext cx="4038600" cy="3803568"/>
          </a:xfrm>
          <a:ln>
            <a:solidFill>
              <a:srgbClr val="00B0F0"/>
            </a:solidFill>
          </a:ln>
        </p:spPr>
        <p:txBody>
          <a:bodyPr>
            <a:normAutofit fontScale="85000" lnSpcReduction="20000"/>
          </a:bodyPr>
          <a:lstStyle/>
          <a:p>
            <a:pPr marL="274320" indent="-274320" fontAlgn="auto">
              <a:spcAft>
                <a:spcPts val="0"/>
              </a:spcAft>
              <a:buFont typeface="Wingdings 2"/>
              <a:buChar char=""/>
              <a:defRPr/>
            </a:pPr>
            <a:endParaRPr lang="es-PE" dirty="0" smtClean="0"/>
          </a:p>
          <a:p>
            <a:pPr marL="274320" indent="-274320" fontAlgn="auto">
              <a:spcAft>
                <a:spcPts val="0"/>
              </a:spcAft>
              <a:buFont typeface="Wingdings 2"/>
              <a:buChar char=""/>
              <a:defRPr/>
            </a:pPr>
            <a:r>
              <a:rPr lang="es-PE" dirty="0" smtClean="0"/>
              <a:t>Fibrosis quística , bronquiectasias : secreciones copiosas</a:t>
            </a:r>
          </a:p>
          <a:p>
            <a:pPr marL="274320" indent="-274320" fontAlgn="auto">
              <a:spcAft>
                <a:spcPts val="0"/>
              </a:spcAft>
              <a:buFont typeface="Wingdings 2"/>
              <a:buChar char=""/>
              <a:defRPr/>
            </a:pPr>
            <a:r>
              <a:rPr lang="es-PE" dirty="0" smtClean="0"/>
              <a:t>Status </a:t>
            </a:r>
            <a:r>
              <a:rPr lang="es-PE" dirty="0" err="1" smtClean="0"/>
              <a:t>asmatico</a:t>
            </a:r>
            <a:r>
              <a:rPr lang="es-PE" dirty="0" smtClean="0"/>
              <a:t> y dificultad para destetar de VM (para remoción de mucus </a:t>
            </a:r>
            <a:r>
              <a:rPr lang="es-PE" dirty="0" err="1" smtClean="0"/>
              <a:t>endobronquial</a:t>
            </a:r>
            <a:r>
              <a:rPr lang="es-PE" dirty="0" smtClean="0"/>
              <a:t>)</a:t>
            </a:r>
          </a:p>
          <a:p>
            <a:pPr marL="274320" indent="-274320" fontAlgn="auto">
              <a:spcAft>
                <a:spcPts val="0"/>
              </a:spcAft>
              <a:buFont typeface="Wingdings 2"/>
              <a:buChar char=""/>
              <a:defRPr/>
            </a:pPr>
            <a:r>
              <a:rPr lang="es-PE" dirty="0" err="1" smtClean="0"/>
              <a:t>Postoperados</a:t>
            </a:r>
            <a:r>
              <a:rPr lang="es-PE" dirty="0" smtClean="0"/>
              <a:t> pulmón, con secreción de aspecto necrótico</a:t>
            </a:r>
            <a:endParaRPr lang="es-PE" dirty="0"/>
          </a:p>
        </p:txBody>
      </p:sp>
      <p:pic>
        <p:nvPicPr>
          <p:cNvPr id="31750" name="Picture 6"/>
          <p:cNvPicPr>
            <a:picLocks noChangeAspect="1" noChangeArrowheads="1"/>
          </p:cNvPicPr>
          <p:nvPr/>
        </p:nvPicPr>
        <p:blipFill>
          <a:blip r:embed="rId4" cstate="print"/>
          <a:srcRect/>
          <a:stretch>
            <a:fillRect/>
          </a:stretch>
        </p:blipFill>
        <p:spPr bwMode="auto">
          <a:xfrm>
            <a:off x="4275895" y="1196752"/>
            <a:ext cx="4688593" cy="1000132"/>
          </a:xfrm>
          <a:prstGeom prst="rect">
            <a:avLst/>
          </a:prstGeom>
          <a:noFill/>
          <a:ln w="34925">
            <a:noFill/>
            <a:miter lim="800000"/>
            <a:headEnd/>
            <a:tailEnd/>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pic>
    </p:spTree>
  </p:cSld>
  <p:clrMapOvr>
    <a:masterClrMapping/>
  </p:clrMapOvr>
  <p:transition>
    <p:fade thruBlk="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p:cNvPicPr>
            <a:picLocks noChangeAspect="1" noChangeArrowheads="1"/>
          </p:cNvPicPr>
          <p:nvPr/>
        </p:nvPicPr>
        <p:blipFill>
          <a:blip r:embed="rId2" cstate="print"/>
          <a:srcRect/>
          <a:stretch>
            <a:fillRect/>
          </a:stretch>
        </p:blipFill>
        <p:spPr bwMode="auto">
          <a:xfrm>
            <a:off x="179512" y="188640"/>
            <a:ext cx="7343775" cy="2143125"/>
          </a:xfrm>
          <a:prstGeom prst="rect">
            <a:avLst/>
          </a:prstGeom>
          <a:noFill/>
          <a:ln w="9525">
            <a:solidFill>
              <a:schemeClr val="accent1"/>
            </a:solidFill>
            <a:miter lim="800000"/>
            <a:headEnd/>
            <a:tailEnd/>
          </a:ln>
        </p:spPr>
      </p:pic>
      <p:pic>
        <p:nvPicPr>
          <p:cNvPr id="49156" name="Picture 3"/>
          <p:cNvPicPr>
            <a:picLocks noChangeAspect="1" noChangeArrowheads="1"/>
          </p:cNvPicPr>
          <p:nvPr/>
        </p:nvPicPr>
        <p:blipFill>
          <a:blip r:embed="rId3" cstate="print"/>
          <a:srcRect/>
          <a:stretch>
            <a:fillRect/>
          </a:stretch>
        </p:blipFill>
        <p:spPr bwMode="auto">
          <a:xfrm>
            <a:off x="1979712" y="404664"/>
            <a:ext cx="5086350" cy="342900"/>
          </a:xfrm>
          <a:prstGeom prst="rect">
            <a:avLst/>
          </a:prstGeom>
          <a:noFill/>
          <a:ln w="9525">
            <a:noFill/>
            <a:miter lim="800000"/>
            <a:headEnd/>
            <a:tailEnd/>
          </a:ln>
        </p:spPr>
      </p:pic>
      <p:pic>
        <p:nvPicPr>
          <p:cNvPr id="49157" name="Picture 4"/>
          <p:cNvPicPr>
            <a:picLocks noChangeAspect="1" noChangeArrowheads="1"/>
          </p:cNvPicPr>
          <p:nvPr/>
        </p:nvPicPr>
        <p:blipFill>
          <a:blip r:embed="rId4" cstate="print"/>
          <a:srcRect/>
          <a:stretch>
            <a:fillRect/>
          </a:stretch>
        </p:blipFill>
        <p:spPr bwMode="auto">
          <a:xfrm>
            <a:off x="4788024" y="1988840"/>
            <a:ext cx="2448272" cy="225241"/>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1979712" y="2708920"/>
            <a:ext cx="5975611" cy="833805"/>
          </a:xfrm>
          <a:prstGeom prst="rect">
            <a:avLst/>
          </a:prstGeom>
          <a:solidFill>
            <a:srgbClr val="FFFFFF">
              <a:shade val="85000"/>
            </a:srgbClr>
          </a:solidFill>
          <a:ln w="190500" cap="sq">
            <a:solidFill>
              <a:schemeClr val="tx2">
                <a:lumMod val="75000"/>
              </a:schemeClr>
            </a:solidFill>
            <a:miter lim="800000"/>
          </a:ln>
          <a:effectLst>
            <a:outerShdw blurRad="225425" dist="50800" dir="5220000" algn="ctr">
              <a:srgbClr val="000000">
                <a:alpha val="33000"/>
              </a:srgbClr>
            </a:outerShdw>
          </a:effectLst>
        </p:spPr>
      </p:pic>
      <p:pic>
        <p:nvPicPr>
          <p:cNvPr id="11272" name="Picture 8"/>
          <p:cNvPicPr>
            <a:picLocks noChangeAspect="1" noChangeArrowheads="1"/>
          </p:cNvPicPr>
          <p:nvPr/>
        </p:nvPicPr>
        <p:blipFill>
          <a:blip r:embed="rId6" cstate="print"/>
          <a:srcRect/>
          <a:stretch>
            <a:fillRect/>
          </a:stretch>
        </p:blipFill>
        <p:spPr bwMode="auto">
          <a:xfrm>
            <a:off x="179512" y="4005064"/>
            <a:ext cx="7592760" cy="1084680"/>
          </a:xfrm>
          <a:prstGeom prst="rect">
            <a:avLst/>
          </a:prstGeom>
          <a:noFill/>
          <a:ln w="76200">
            <a:solidFill>
              <a:schemeClr val="accent4">
                <a:lumMod val="60000"/>
                <a:lumOff val="40000"/>
              </a:schemeClr>
            </a:solidFill>
            <a:miter lim="800000"/>
            <a:headEnd/>
            <a:tailEnd/>
          </a:ln>
          <a:effectLst>
            <a:outerShdw blurRad="225425" dist="50800" dir="5220000" algn="ctr">
              <a:srgbClr val="000000">
                <a:alpha val="33000"/>
              </a:srgbClr>
            </a:outerShdw>
          </a:effectLst>
        </p:spPr>
      </p:pic>
      <p:pic>
        <p:nvPicPr>
          <p:cNvPr id="11273" name="Picture 9"/>
          <p:cNvPicPr>
            <a:picLocks noChangeAspect="1" noChangeArrowheads="1"/>
          </p:cNvPicPr>
          <p:nvPr/>
        </p:nvPicPr>
        <p:blipFill>
          <a:blip r:embed="rId7" cstate="print"/>
          <a:srcRect/>
          <a:stretch>
            <a:fillRect/>
          </a:stretch>
        </p:blipFill>
        <p:spPr bwMode="auto">
          <a:xfrm>
            <a:off x="1403648" y="5373216"/>
            <a:ext cx="7547192" cy="1309254"/>
          </a:xfrm>
          <a:prstGeom prst="rect">
            <a:avLst/>
          </a:prstGeom>
          <a:noFill/>
          <a:ln w="76200">
            <a:solidFill>
              <a:srgbClr val="92D050"/>
            </a:solidFill>
            <a:miter lim="800000"/>
            <a:headEnd/>
            <a:tailEnd/>
          </a:ln>
          <a:effectLst>
            <a:outerShdw blurRad="225425" dist="50800" dir="5220000" algn="ctr">
              <a:srgbClr val="000000">
                <a:alpha val="33000"/>
              </a:srgbClr>
            </a:outerShdw>
          </a:effectLst>
        </p:spPr>
      </p:pic>
    </p:spTree>
  </p:cSld>
  <p:clrMapOvr>
    <a:masterClrMapping/>
  </p:clrMapOvr>
  <p:transition>
    <p:fade thruBlk="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p:cNvPicPr>
            <a:picLocks noChangeAspect="1" noChangeArrowheads="1"/>
          </p:cNvPicPr>
          <p:nvPr/>
        </p:nvPicPr>
        <p:blipFill>
          <a:blip r:embed="rId2" cstate="print"/>
          <a:srcRect/>
          <a:stretch>
            <a:fillRect/>
          </a:stretch>
        </p:blipFill>
        <p:spPr bwMode="auto">
          <a:xfrm>
            <a:off x="1043608" y="2060848"/>
            <a:ext cx="7485030" cy="1069290"/>
          </a:xfrm>
          <a:prstGeom prst="rect">
            <a:avLst/>
          </a:prstGeom>
          <a:noFill/>
          <a:ln w="9525">
            <a:solidFill>
              <a:schemeClr val="accent5"/>
            </a:solidFill>
            <a:miter lim="800000"/>
            <a:headEnd/>
            <a:tailEnd/>
          </a:ln>
          <a:effectLst>
            <a:outerShdw blurRad="225425" dist="50800" dir="5220000" algn="ctr">
              <a:srgbClr val="000000">
                <a:alpha val="33000"/>
              </a:srgbClr>
            </a:outerShdw>
          </a:effectLst>
        </p:spPr>
      </p:pic>
      <p:grpSp>
        <p:nvGrpSpPr>
          <p:cNvPr id="2" name="8 Grupo"/>
          <p:cNvGrpSpPr>
            <a:grpSpLocks/>
          </p:cNvGrpSpPr>
          <p:nvPr/>
        </p:nvGrpSpPr>
        <p:grpSpPr bwMode="auto">
          <a:xfrm>
            <a:off x="214313" y="142875"/>
            <a:ext cx="4929187" cy="1438275"/>
            <a:chOff x="571472" y="357166"/>
            <a:chExt cx="4929222" cy="1438499"/>
          </a:xfrm>
        </p:grpSpPr>
        <p:pic>
          <p:nvPicPr>
            <p:cNvPr id="51205" name="Picture 2"/>
            <p:cNvPicPr>
              <a:picLocks noChangeAspect="1" noChangeArrowheads="1"/>
            </p:cNvPicPr>
            <p:nvPr/>
          </p:nvPicPr>
          <p:blipFill>
            <a:blip r:embed="rId3" cstate="print"/>
            <a:srcRect/>
            <a:stretch>
              <a:fillRect/>
            </a:stretch>
          </p:blipFill>
          <p:spPr bwMode="auto">
            <a:xfrm>
              <a:off x="571472" y="357166"/>
              <a:ext cx="4929222" cy="1438499"/>
            </a:xfrm>
            <a:prstGeom prst="rect">
              <a:avLst/>
            </a:prstGeom>
            <a:noFill/>
            <a:ln w="9525">
              <a:solidFill>
                <a:schemeClr val="accent1"/>
              </a:solidFill>
              <a:miter lim="800000"/>
              <a:headEnd/>
              <a:tailEnd/>
            </a:ln>
          </p:spPr>
        </p:pic>
        <p:pic>
          <p:nvPicPr>
            <p:cNvPr id="51206" name="Picture 3"/>
            <p:cNvPicPr>
              <a:picLocks noChangeAspect="1" noChangeArrowheads="1"/>
            </p:cNvPicPr>
            <p:nvPr/>
          </p:nvPicPr>
          <p:blipFill>
            <a:blip r:embed="rId4" cstate="print"/>
            <a:srcRect/>
            <a:stretch>
              <a:fillRect/>
            </a:stretch>
          </p:blipFill>
          <p:spPr bwMode="auto">
            <a:xfrm>
              <a:off x="2000232" y="500042"/>
              <a:ext cx="3414014" cy="230158"/>
            </a:xfrm>
            <a:prstGeom prst="rect">
              <a:avLst/>
            </a:prstGeom>
            <a:noFill/>
            <a:ln w="9525">
              <a:noFill/>
              <a:miter lim="800000"/>
              <a:headEnd/>
              <a:tailEnd/>
            </a:ln>
          </p:spPr>
        </p:pic>
        <p:pic>
          <p:nvPicPr>
            <p:cNvPr id="51207" name="Picture 4"/>
            <p:cNvPicPr>
              <a:picLocks noChangeAspect="1" noChangeArrowheads="1"/>
            </p:cNvPicPr>
            <p:nvPr/>
          </p:nvPicPr>
          <p:blipFill>
            <a:blip r:embed="rId5" cstate="print"/>
            <a:srcRect/>
            <a:stretch>
              <a:fillRect/>
            </a:stretch>
          </p:blipFill>
          <p:spPr bwMode="auto">
            <a:xfrm>
              <a:off x="3500430" y="1571612"/>
              <a:ext cx="1598321" cy="147046"/>
            </a:xfrm>
            <a:prstGeom prst="rect">
              <a:avLst/>
            </a:prstGeom>
            <a:noFill/>
            <a:ln w="9525">
              <a:noFill/>
              <a:miter lim="800000"/>
              <a:headEnd/>
              <a:tailEnd/>
            </a:ln>
          </p:spPr>
        </p:pic>
      </p:grpSp>
      <p:sp>
        <p:nvSpPr>
          <p:cNvPr id="51204" name="12 CuadroTexto"/>
          <p:cNvSpPr txBox="1">
            <a:spLocks noChangeArrowheads="1"/>
          </p:cNvSpPr>
          <p:nvPr/>
        </p:nvSpPr>
        <p:spPr bwMode="auto">
          <a:xfrm>
            <a:off x="3923928" y="4077072"/>
            <a:ext cx="4870450" cy="2246769"/>
          </a:xfrm>
          <a:prstGeom prst="rect">
            <a:avLst/>
          </a:prstGeom>
          <a:noFill/>
          <a:ln w="9525">
            <a:noFill/>
            <a:miter lim="800000"/>
            <a:headEnd/>
            <a:tailEnd/>
          </a:ln>
        </p:spPr>
        <p:txBody>
          <a:bodyPr wrap="square">
            <a:spAutoFit/>
          </a:bodyPr>
          <a:lstStyle/>
          <a:p>
            <a:pPr>
              <a:buFontTx/>
              <a:buBlip>
                <a:blip r:embed="rId6"/>
              </a:buBlip>
            </a:pPr>
            <a:r>
              <a:rPr lang="es-PE" sz="2800" dirty="0"/>
              <a:t> Percusión </a:t>
            </a:r>
            <a:r>
              <a:rPr lang="es-PE" sz="2800" dirty="0" err="1"/>
              <a:t>toraccica</a:t>
            </a:r>
            <a:endParaRPr lang="es-PE" sz="2800" dirty="0"/>
          </a:p>
          <a:p>
            <a:pPr>
              <a:buFontTx/>
              <a:buBlip>
                <a:blip r:embed="rId6"/>
              </a:buBlip>
            </a:pPr>
            <a:r>
              <a:rPr lang="es-PE" sz="2800" dirty="0"/>
              <a:t> Drenaje postural</a:t>
            </a:r>
          </a:p>
          <a:p>
            <a:pPr>
              <a:buFontTx/>
              <a:buBlip>
                <a:blip r:embed="rId6"/>
              </a:buBlip>
            </a:pPr>
            <a:r>
              <a:rPr lang="es-PE" sz="2800" dirty="0"/>
              <a:t> Respiración profunda</a:t>
            </a:r>
          </a:p>
          <a:p>
            <a:pPr>
              <a:buFontTx/>
              <a:buBlip>
                <a:blip r:embed="rId6"/>
              </a:buBlip>
            </a:pPr>
            <a:r>
              <a:rPr lang="es-PE" sz="2800" dirty="0"/>
              <a:t> Tos </a:t>
            </a:r>
          </a:p>
          <a:p>
            <a:pPr>
              <a:buFontTx/>
              <a:buBlip>
                <a:blip r:embed="rId6"/>
              </a:buBlip>
            </a:pPr>
            <a:r>
              <a:rPr lang="es-PE" sz="2800" dirty="0"/>
              <a:t> Vibración manual / equipos</a:t>
            </a:r>
          </a:p>
        </p:txBody>
      </p:sp>
      <p:pic>
        <p:nvPicPr>
          <p:cNvPr id="8" name="Picture 2" descr="F020315"/>
          <p:cNvPicPr>
            <a:picLocks noChangeAspect="1" noChangeArrowheads="1"/>
          </p:cNvPicPr>
          <p:nvPr/>
        </p:nvPicPr>
        <p:blipFill>
          <a:blip r:embed="rId7" cstate="print"/>
          <a:srcRect/>
          <a:stretch>
            <a:fillRect/>
          </a:stretch>
        </p:blipFill>
        <p:spPr bwMode="auto">
          <a:xfrm>
            <a:off x="0" y="3934767"/>
            <a:ext cx="3824434" cy="259833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p:cNvPicPr>
            <a:picLocks noChangeAspect="1" noChangeArrowheads="1"/>
          </p:cNvPicPr>
          <p:nvPr/>
        </p:nvPicPr>
        <p:blipFill>
          <a:blip r:embed="rId2" cstate="print"/>
          <a:srcRect/>
          <a:stretch>
            <a:fillRect/>
          </a:stretch>
        </p:blipFill>
        <p:spPr bwMode="auto">
          <a:xfrm>
            <a:off x="1187624" y="1988840"/>
            <a:ext cx="7213216" cy="1259582"/>
          </a:xfrm>
          <a:prstGeom prst="rect">
            <a:avLst/>
          </a:prstGeom>
          <a:noFill/>
          <a:ln w="9525">
            <a:solidFill>
              <a:schemeClr val="accent5"/>
            </a:solidFill>
            <a:miter lim="800000"/>
            <a:headEnd/>
            <a:tailEnd/>
          </a:ln>
          <a:effectLst>
            <a:outerShdw blurRad="225425" dist="50800" dir="5220000" algn="ctr">
              <a:srgbClr val="000000">
                <a:alpha val="33000"/>
              </a:srgbClr>
            </a:outerShdw>
          </a:effectLst>
        </p:spPr>
      </p:pic>
      <p:grpSp>
        <p:nvGrpSpPr>
          <p:cNvPr id="2" name="8 Grupo"/>
          <p:cNvGrpSpPr>
            <a:grpSpLocks/>
          </p:cNvGrpSpPr>
          <p:nvPr/>
        </p:nvGrpSpPr>
        <p:grpSpPr bwMode="auto">
          <a:xfrm>
            <a:off x="214313" y="142875"/>
            <a:ext cx="4929187" cy="1438275"/>
            <a:chOff x="571472" y="357166"/>
            <a:chExt cx="4929222" cy="1438499"/>
          </a:xfrm>
        </p:grpSpPr>
        <p:pic>
          <p:nvPicPr>
            <p:cNvPr id="52230" name="Picture 2"/>
            <p:cNvPicPr>
              <a:picLocks noChangeAspect="1" noChangeArrowheads="1"/>
            </p:cNvPicPr>
            <p:nvPr/>
          </p:nvPicPr>
          <p:blipFill>
            <a:blip r:embed="rId3" cstate="print"/>
            <a:srcRect/>
            <a:stretch>
              <a:fillRect/>
            </a:stretch>
          </p:blipFill>
          <p:spPr bwMode="auto">
            <a:xfrm>
              <a:off x="571472" y="357166"/>
              <a:ext cx="4929222" cy="1438499"/>
            </a:xfrm>
            <a:prstGeom prst="rect">
              <a:avLst/>
            </a:prstGeom>
            <a:noFill/>
            <a:ln w="9525">
              <a:solidFill>
                <a:schemeClr val="accent1"/>
              </a:solidFill>
              <a:miter lim="800000"/>
              <a:headEnd/>
              <a:tailEnd/>
            </a:ln>
          </p:spPr>
        </p:pic>
        <p:pic>
          <p:nvPicPr>
            <p:cNvPr id="52231" name="Picture 3"/>
            <p:cNvPicPr>
              <a:picLocks noChangeAspect="1" noChangeArrowheads="1"/>
            </p:cNvPicPr>
            <p:nvPr/>
          </p:nvPicPr>
          <p:blipFill>
            <a:blip r:embed="rId4" cstate="print"/>
            <a:srcRect/>
            <a:stretch>
              <a:fillRect/>
            </a:stretch>
          </p:blipFill>
          <p:spPr bwMode="auto">
            <a:xfrm>
              <a:off x="2000232" y="500042"/>
              <a:ext cx="3414014" cy="230158"/>
            </a:xfrm>
            <a:prstGeom prst="rect">
              <a:avLst/>
            </a:prstGeom>
            <a:noFill/>
            <a:ln w="9525">
              <a:noFill/>
              <a:miter lim="800000"/>
              <a:headEnd/>
              <a:tailEnd/>
            </a:ln>
          </p:spPr>
        </p:pic>
        <p:pic>
          <p:nvPicPr>
            <p:cNvPr id="52232" name="Picture 4"/>
            <p:cNvPicPr>
              <a:picLocks noChangeAspect="1" noChangeArrowheads="1"/>
            </p:cNvPicPr>
            <p:nvPr/>
          </p:nvPicPr>
          <p:blipFill>
            <a:blip r:embed="rId5" cstate="print"/>
            <a:srcRect/>
            <a:stretch>
              <a:fillRect/>
            </a:stretch>
          </p:blipFill>
          <p:spPr bwMode="auto">
            <a:xfrm>
              <a:off x="3500430" y="1571612"/>
              <a:ext cx="1598321" cy="147046"/>
            </a:xfrm>
            <a:prstGeom prst="rect">
              <a:avLst/>
            </a:prstGeom>
            <a:noFill/>
            <a:ln w="9525">
              <a:noFill/>
              <a:miter lim="800000"/>
              <a:headEnd/>
              <a:tailEnd/>
            </a:ln>
          </p:spPr>
        </p:pic>
      </p:grpSp>
      <p:pic>
        <p:nvPicPr>
          <p:cNvPr id="52228" name="Picture 2"/>
          <p:cNvPicPr>
            <a:picLocks noChangeAspect="1" noChangeArrowheads="1"/>
          </p:cNvPicPr>
          <p:nvPr/>
        </p:nvPicPr>
        <p:blipFill>
          <a:blip r:embed="rId6" cstate="print"/>
          <a:srcRect/>
          <a:stretch>
            <a:fillRect/>
          </a:stretch>
        </p:blipFill>
        <p:spPr bwMode="auto">
          <a:xfrm>
            <a:off x="2627784" y="5733256"/>
            <a:ext cx="6362700" cy="933450"/>
          </a:xfrm>
          <a:prstGeom prst="rect">
            <a:avLst/>
          </a:prstGeom>
          <a:noFill/>
          <a:ln w="9525">
            <a:solidFill>
              <a:schemeClr val="accent1"/>
            </a:solidFill>
            <a:miter lim="800000"/>
            <a:headEnd/>
            <a:tailEnd/>
          </a:ln>
        </p:spPr>
      </p:pic>
      <p:sp>
        <p:nvSpPr>
          <p:cNvPr id="52229" name="13 CuadroTexto"/>
          <p:cNvSpPr txBox="1">
            <a:spLocks noChangeArrowheads="1"/>
          </p:cNvSpPr>
          <p:nvPr/>
        </p:nvSpPr>
        <p:spPr bwMode="auto">
          <a:xfrm>
            <a:off x="179513" y="3571875"/>
            <a:ext cx="8784975" cy="2062103"/>
          </a:xfrm>
          <a:prstGeom prst="rect">
            <a:avLst/>
          </a:prstGeom>
          <a:noFill/>
          <a:ln w="9525">
            <a:solidFill>
              <a:srgbClr val="0070C0"/>
            </a:solidFill>
            <a:miter lim="800000"/>
            <a:headEnd/>
            <a:tailEnd/>
          </a:ln>
        </p:spPr>
        <p:txBody>
          <a:bodyPr wrap="square">
            <a:spAutoFit/>
          </a:bodyPr>
          <a:lstStyle/>
          <a:p>
            <a:pPr>
              <a:buFontTx/>
              <a:buBlip>
                <a:blip r:embed="rId7"/>
              </a:buBlip>
            </a:pPr>
            <a:r>
              <a:rPr lang="es-PE" sz="2400" dirty="0"/>
              <a:t> 31 pacientes consecutivos con </a:t>
            </a:r>
            <a:r>
              <a:rPr lang="es-PE" sz="2400" dirty="0" err="1"/>
              <a:t>atelectasia</a:t>
            </a:r>
            <a:r>
              <a:rPr lang="es-PE" sz="2400" dirty="0"/>
              <a:t> lobar</a:t>
            </a:r>
          </a:p>
          <a:p>
            <a:pPr lvl="1">
              <a:buFontTx/>
              <a:buBlip>
                <a:blip r:embed="rId7"/>
              </a:buBlip>
            </a:pPr>
            <a:r>
              <a:rPr lang="es-PE" sz="2400" dirty="0"/>
              <a:t>14 FBC + fisioterapia</a:t>
            </a:r>
          </a:p>
          <a:p>
            <a:pPr lvl="1">
              <a:buFontTx/>
              <a:buBlip>
                <a:blip r:embed="rId7"/>
              </a:buBlip>
            </a:pPr>
            <a:r>
              <a:rPr lang="es-PE" sz="2400" dirty="0"/>
              <a:t>17 fisioterapia </a:t>
            </a:r>
          </a:p>
          <a:p>
            <a:pPr>
              <a:buFontTx/>
              <a:buBlip>
                <a:blip r:embed="rId7"/>
              </a:buBlip>
            </a:pPr>
            <a:r>
              <a:rPr lang="es-PE" sz="2800" dirty="0">
                <a:solidFill>
                  <a:srgbClr val="FFFF00"/>
                </a:solidFill>
              </a:rPr>
              <a:t>No </a:t>
            </a:r>
            <a:r>
              <a:rPr lang="es-PE" sz="2800" dirty="0" smtClean="0">
                <a:solidFill>
                  <a:srgbClr val="FFFF00"/>
                </a:solidFill>
              </a:rPr>
              <a:t>encontró </a:t>
            </a:r>
            <a:r>
              <a:rPr lang="es-PE" sz="2800" dirty="0">
                <a:solidFill>
                  <a:srgbClr val="FFFF00"/>
                </a:solidFill>
              </a:rPr>
              <a:t>diferencia significativa en la tasa de resolución </a:t>
            </a:r>
            <a:r>
              <a:rPr lang="es-PE" sz="2800" dirty="0" smtClean="0">
                <a:solidFill>
                  <a:srgbClr val="FFFF00"/>
                </a:solidFill>
              </a:rPr>
              <a:t>de  </a:t>
            </a:r>
            <a:r>
              <a:rPr lang="es-PE" sz="2800" dirty="0">
                <a:solidFill>
                  <a:srgbClr val="FFFF00"/>
                </a:solidFill>
              </a:rPr>
              <a:t>Atelectasias a las 24 y 48 horas</a:t>
            </a:r>
          </a:p>
        </p:txBody>
      </p:sp>
    </p:spTree>
  </p:cSld>
  <p:clrMapOvr>
    <a:masterClrMapping/>
  </p:clrMapOvr>
  <p:transition>
    <p:fade thruBlk="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23528" y="404664"/>
            <a:ext cx="3708598" cy="1152128"/>
          </a:xfrm>
          <a:solidFill>
            <a:srgbClr val="002060"/>
          </a:solidFill>
          <a:ln>
            <a:solidFill>
              <a:schemeClr val="tx2">
                <a:lumMod val="50000"/>
              </a:schemeClr>
            </a:solidFill>
          </a:ln>
        </p:spPr>
        <p:txBody>
          <a:bodyPr>
            <a:noAutofit/>
          </a:bodyPr>
          <a:lstStyle/>
          <a:p>
            <a:pPr algn="ctr"/>
            <a:r>
              <a:rPr lang="es-PE" sz="2400" dirty="0" smtClean="0">
                <a:solidFill>
                  <a:schemeClr val="tx1"/>
                </a:solidFill>
                <a:latin typeface="Arial" pitchFamily="34" charset="0"/>
                <a:cs typeface="Arial" pitchFamily="34" charset="0"/>
              </a:rPr>
              <a:t>Técnica tradicional para resolución de </a:t>
            </a:r>
            <a:r>
              <a:rPr lang="es-PE" sz="2400" dirty="0" err="1" smtClean="0">
                <a:solidFill>
                  <a:schemeClr val="tx1"/>
                </a:solidFill>
                <a:latin typeface="Arial" pitchFamily="34" charset="0"/>
                <a:cs typeface="Arial" pitchFamily="34" charset="0"/>
              </a:rPr>
              <a:t>atelectasias</a:t>
            </a:r>
            <a:r>
              <a:rPr lang="es-PE" sz="2400" dirty="0" smtClean="0">
                <a:solidFill>
                  <a:schemeClr val="tx1"/>
                </a:solidFill>
                <a:latin typeface="Arial" pitchFamily="34" charset="0"/>
                <a:cs typeface="Arial" pitchFamily="34" charset="0"/>
              </a:rPr>
              <a:t> por FBC</a:t>
            </a:r>
            <a:endParaRPr lang="es-PE" sz="2400" dirty="0">
              <a:solidFill>
                <a:schemeClr val="tx1"/>
              </a:solidFill>
              <a:latin typeface="Arial" pitchFamily="34" charset="0"/>
              <a:cs typeface="Arial" pitchFamily="34" charset="0"/>
            </a:endParaRPr>
          </a:p>
        </p:txBody>
      </p:sp>
      <p:grpSp>
        <p:nvGrpSpPr>
          <p:cNvPr id="3" name="8 Grupo"/>
          <p:cNvGrpSpPr>
            <a:grpSpLocks/>
          </p:cNvGrpSpPr>
          <p:nvPr/>
        </p:nvGrpSpPr>
        <p:grpSpPr bwMode="auto">
          <a:xfrm>
            <a:off x="5868144" y="1"/>
            <a:ext cx="3275856" cy="908720"/>
            <a:chOff x="571472" y="357166"/>
            <a:chExt cx="4929222" cy="1438499"/>
          </a:xfrm>
        </p:grpSpPr>
        <p:pic>
          <p:nvPicPr>
            <p:cNvPr id="4" name="Picture 2"/>
            <p:cNvPicPr>
              <a:picLocks noChangeAspect="1" noChangeArrowheads="1"/>
            </p:cNvPicPr>
            <p:nvPr/>
          </p:nvPicPr>
          <p:blipFill>
            <a:blip r:embed="rId2" cstate="print"/>
            <a:srcRect/>
            <a:stretch>
              <a:fillRect/>
            </a:stretch>
          </p:blipFill>
          <p:spPr bwMode="auto">
            <a:xfrm>
              <a:off x="571472" y="357166"/>
              <a:ext cx="4929222" cy="1438499"/>
            </a:xfrm>
            <a:prstGeom prst="rect">
              <a:avLst/>
            </a:prstGeom>
            <a:noFill/>
            <a:ln w="9525">
              <a:solidFill>
                <a:schemeClr val="accent1"/>
              </a:solid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000232" y="500042"/>
              <a:ext cx="3414014" cy="230158"/>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3500430" y="1571612"/>
              <a:ext cx="1598321" cy="147046"/>
            </a:xfrm>
            <a:prstGeom prst="rect">
              <a:avLst/>
            </a:prstGeom>
            <a:noFill/>
            <a:ln w="9525">
              <a:noFill/>
              <a:miter lim="800000"/>
              <a:headEnd/>
              <a:tailEnd/>
            </a:ln>
          </p:spPr>
        </p:pic>
      </p:grpSp>
      <p:sp>
        <p:nvSpPr>
          <p:cNvPr id="7" name="6 Flecha derecha"/>
          <p:cNvSpPr/>
          <p:nvPr/>
        </p:nvSpPr>
        <p:spPr>
          <a:xfrm>
            <a:off x="323528" y="1484784"/>
            <a:ext cx="4032448" cy="165618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smtClean="0"/>
              <a:t>ASPIRACION + LAVADO</a:t>
            </a:r>
            <a:endParaRPr lang="es-PE" sz="2400" dirty="0"/>
          </a:p>
        </p:txBody>
      </p:sp>
      <p:sp>
        <p:nvSpPr>
          <p:cNvPr id="8" name="7 CuadroTexto"/>
          <p:cNvSpPr txBox="1"/>
          <p:nvPr/>
        </p:nvSpPr>
        <p:spPr>
          <a:xfrm>
            <a:off x="4572000" y="1844824"/>
            <a:ext cx="4176464" cy="830997"/>
          </a:xfrm>
          <a:prstGeom prst="rect">
            <a:avLst/>
          </a:prstGeom>
          <a:solidFill>
            <a:schemeClr val="bg1"/>
          </a:solidFill>
          <a:ln w="28575">
            <a:solidFill>
              <a:srgbClr val="FFC000"/>
            </a:solidFill>
          </a:ln>
        </p:spPr>
        <p:txBody>
          <a:bodyPr wrap="square" rtlCol="0">
            <a:spAutoFit/>
          </a:bodyPr>
          <a:lstStyle/>
          <a:p>
            <a:pPr algn="ctr"/>
            <a:r>
              <a:rPr lang="es-PE" sz="2400" dirty="0" smtClean="0"/>
              <a:t>RESULTADOS SIMILARES A FISIOTERAPIA ENERGICA</a:t>
            </a:r>
            <a:endParaRPr lang="es-PE" sz="2400" dirty="0"/>
          </a:p>
        </p:txBody>
      </p:sp>
      <p:sp>
        <p:nvSpPr>
          <p:cNvPr id="9" name="8 Flecha abajo"/>
          <p:cNvSpPr/>
          <p:nvPr/>
        </p:nvSpPr>
        <p:spPr>
          <a:xfrm>
            <a:off x="5076056" y="2996952"/>
            <a:ext cx="3168352" cy="1224136"/>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dirty="0" smtClean="0">
                <a:solidFill>
                  <a:schemeClr val="tx1"/>
                </a:solidFill>
                <a:effectLst>
                  <a:outerShdw blurRad="38100" dist="38100" dir="2700000" algn="tl">
                    <a:srgbClr val="000000">
                      <a:alpha val="43137"/>
                    </a:srgbClr>
                  </a:outerShdw>
                </a:effectLst>
                <a:latin typeface="Arial Narrow" pitchFamily="34" charset="0"/>
              </a:rPr>
              <a:t>TECNICA MEJORADA</a:t>
            </a:r>
            <a:endParaRPr lang="es-PE" sz="2400" dirty="0">
              <a:solidFill>
                <a:schemeClr val="tx1"/>
              </a:solidFill>
              <a:effectLst>
                <a:outerShdw blurRad="38100" dist="38100" dir="2700000" algn="tl">
                  <a:srgbClr val="000000">
                    <a:alpha val="43137"/>
                  </a:srgbClr>
                </a:outerShdw>
              </a:effectLst>
              <a:latin typeface="Arial Narrow" pitchFamily="34" charset="0"/>
            </a:endParaRPr>
          </a:p>
        </p:txBody>
      </p:sp>
      <p:sp>
        <p:nvSpPr>
          <p:cNvPr id="10" name="9 Rectángulo redondeado"/>
          <p:cNvSpPr/>
          <p:nvPr/>
        </p:nvSpPr>
        <p:spPr>
          <a:xfrm>
            <a:off x="4716016" y="4437112"/>
            <a:ext cx="4032448" cy="2232248"/>
          </a:xfrm>
          <a:prstGeom prst="roundRect">
            <a:avLst/>
          </a:prstGeom>
          <a:solidFill>
            <a:srgbClr val="C000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dirty="0" smtClean="0">
                <a:effectLst>
                  <a:outerShdw blurRad="38100" dist="38100" dir="2700000" algn="tl">
                    <a:srgbClr val="000000">
                      <a:alpha val="43137"/>
                    </a:srgbClr>
                  </a:outerShdw>
                </a:effectLst>
              </a:rPr>
              <a:t>ASPIRACION</a:t>
            </a:r>
          </a:p>
          <a:p>
            <a:pPr algn="ctr"/>
            <a:r>
              <a:rPr lang="es-PE" sz="2800" dirty="0" smtClean="0">
                <a:effectLst>
                  <a:outerShdw blurRad="38100" dist="38100" dir="2700000" algn="tl">
                    <a:srgbClr val="000000">
                      <a:alpha val="43137"/>
                    </a:srgbClr>
                  </a:outerShdw>
                </a:effectLst>
              </a:rPr>
              <a:t>+</a:t>
            </a:r>
          </a:p>
          <a:p>
            <a:pPr algn="ctr"/>
            <a:r>
              <a:rPr lang="es-PE" sz="2800" dirty="0" smtClean="0">
                <a:effectLst>
                  <a:outerShdw blurRad="38100" dist="38100" dir="2700000" algn="tl">
                    <a:srgbClr val="000000">
                      <a:alpha val="43137"/>
                    </a:srgbClr>
                  </a:outerShdw>
                </a:effectLst>
              </a:rPr>
              <a:t>LAVADO</a:t>
            </a:r>
          </a:p>
          <a:p>
            <a:pPr algn="ctr"/>
            <a:r>
              <a:rPr lang="es-PE" sz="2800" dirty="0" smtClean="0">
                <a:effectLst>
                  <a:outerShdw blurRad="38100" dist="38100" dir="2700000" algn="tl">
                    <a:srgbClr val="000000">
                      <a:alpha val="43137"/>
                    </a:srgbClr>
                  </a:outerShdw>
                </a:effectLst>
              </a:rPr>
              <a:t>+</a:t>
            </a:r>
          </a:p>
          <a:p>
            <a:pPr algn="ctr"/>
            <a:r>
              <a:rPr lang="es-PE" sz="2800" dirty="0" smtClean="0">
                <a:effectLst>
                  <a:outerShdw blurRad="38100" dist="38100" dir="2700000" algn="tl">
                    <a:srgbClr val="000000">
                      <a:alpha val="43137"/>
                    </a:srgbClr>
                  </a:outerShdw>
                </a:effectLst>
              </a:rPr>
              <a:t>INSUFLACIÓN</a:t>
            </a:r>
            <a:endParaRPr lang="es-PE" sz="2800" dirty="0">
              <a:effectLst>
                <a:outerShdw blurRad="38100" dist="38100" dir="2700000" algn="tl">
                  <a:srgbClr val="000000">
                    <a:alpha val="43137"/>
                  </a:srgbClr>
                </a:outerShdw>
              </a:effectLst>
            </a:endParaRPr>
          </a:p>
        </p:txBody>
      </p:sp>
      <p:sp>
        <p:nvSpPr>
          <p:cNvPr id="11" name="10 CuadroTexto"/>
          <p:cNvSpPr txBox="1"/>
          <p:nvPr/>
        </p:nvSpPr>
        <p:spPr>
          <a:xfrm>
            <a:off x="1475656" y="2780928"/>
            <a:ext cx="1138453" cy="400110"/>
          </a:xfrm>
          <a:prstGeom prst="rect">
            <a:avLst/>
          </a:prstGeom>
          <a:solidFill>
            <a:srgbClr val="0070C0"/>
          </a:solidFill>
        </p:spPr>
        <p:txBody>
          <a:bodyPr wrap="none" rtlCol="0">
            <a:spAutoFit/>
          </a:bodyPr>
          <a:lstStyle/>
          <a:p>
            <a:r>
              <a:rPr lang="es-PE" sz="2000" dirty="0" smtClean="0"/>
              <a:t>70 -90%</a:t>
            </a:r>
            <a:endParaRPr lang="es-PE" sz="2000" dirty="0"/>
          </a:p>
        </p:txBody>
      </p:sp>
      <p:sp>
        <p:nvSpPr>
          <p:cNvPr id="12" name="11 CuadroTexto"/>
          <p:cNvSpPr txBox="1"/>
          <p:nvPr/>
        </p:nvSpPr>
        <p:spPr>
          <a:xfrm>
            <a:off x="3203848" y="5229200"/>
            <a:ext cx="1324402" cy="523220"/>
          </a:xfrm>
          <a:prstGeom prst="rect">
            <a:avLst/>
          </a:prstGeom>
          <a:solidFill>
            <a:srgbClr val="0070C0"/>
          </a:solidFill>
        </p:spPr>
        <p:txBody>
          <a:bodyPr wrap="none" rtlCol="0">
            <a:spAutoFit/>
          </a:bodyPr>
          <a:lstStyle/>
          <a:p>
            <a:r>
              <a:rPr lang="es-PE" sz="2800" dirty="0" smtClean="0">
                <a:effectLst>
                  <a:outerShdw blurRad="38100" dist="38100" dir="2700000" algn="tl">
                    <a:srgbClr val="000000">
                      <a:alpha val="43137"/>
                    </a:srgbClr>
                  </a:outerShdw>
                </a:effectLst>
              </a:rPr>
              <a:t>- 100%</a:t>
            </a:r>
            <a:endParaRPr lang="es-PE" sz="28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C:\Users\ALBERTO\Documents\ATELECTASIAS\pdf-preview.jpg"/>
          <p:cNvPicPr>
            <a:picLocks noChangeAspect="1" noChangeArrowheads="1"/>
          </p:cNvPicPr>
          <p:nvPr/>
        </p:nvPicPr>
        <p:blipFill>
          <a:blip r:embed="rId2" cstate="print"/>
          <a:srcRect/>
          <a:stretch>
            <a:fillRect/>
          </a:stretch>
        </p:blipFill>
        <p:spPr bwMode="auto">
          <a:xfrm>
            <a:off x="179512" y="1340768"/>
            <a:ext cx="5861377" cy="1568786"/>
          </a:xfrm>
          <a:prstGeom prst="rect">
            <a:avLst/>
          </a:prstGeom>
          <a:noFill/>
          <a:ln>
            <a:solidFill>
              <a:schemeClr val="bg2">
                <a:lumMod val="25000"/>
              </a:schemeClr>
            </a:solidFill>
          </a:ln>
        </p:spPr>
      </p:pic>
      <p:sp>
        <p:nvSpPr>
          <p:cNvPr id="2" name="1 Título"/>
          <p:cNvSpPr>
            <a:spLocks noGrp="1"/>
          </p:cNvSpPr>
          <p:nvPr>
            <p:ph type="title" idx="4294967295"/>
          </p:nvPr>
        </p:nvSpPr>
        <p:spPr>
          <a:xfrm>
            <a:off x="0" y="0"/>
            <a:ext cx="8568952" cy="914400"/>
          </a:xfrm>
        </p:spPr>
        <p:txBody>
          <a:bodyPr>
            <a:normAutofit fontScale="90000"/>
          </a:bodyPr>
          <a:lstStyle/>
          <a:p>
            <a:r>
              <a:rPr lang="es-PE" dirty="0" smtClean="0">
                <a:solidFill>
                  <a:srgbClr val="FFFF00"/>
                </a:solidFill>
                <a:latin typeface="Arial Narrow" pitchFamily="34" charset="0"/>
              </a:rPr>
              <a:t>FBC :  aspiración +  lavado + insuflación con catéter con balón</a:t>
            </a:r>
            <a:endParaRPr lang="es-PE" dirty="0">
              <a:solidFill>
                <a:srgbClr val="FFFF00"/>
              </a:solidFill>
              <a:latin typeface="Arial Narrow" pitchFamily="34" charset="0"/>
            </a:endParaRPr>
          </a:p>
        </p:txBody>
      </p:sp>
      <p:pic>
        <p:nvPicPr>
          <p:cNvPr id="107524" name="Picture 4" descr="C:\Users\ALBERTO\Documents\ATELECTASIAS\pdf-preview - copia.jpg"/>
          <p:cNvPicPr>
            <a:picLocks noChangeAspect="1" noChangeArrowheads="1"/>
          </p:cNvPicPr>
          <p:nvPr/>
        </p:nvPicPr>
        <p:blipFill>
          <a:blip r:embed="rId3" cstate="print"/>
          <a:srcRect/>
          <a:stretch>
            <a:fillRect/>
          </a:stretch>
        </p:blipFill>
        <p:spPr bwMode="auto">
          <a:xfrm>
            <a:off x="4357686" y="2643182"/>
            <a:ext cx="4467220" cy="4099704"/>
          </a:xfrm>
          <a:prstGeom prst="rect">
            <a:avLst/>
          </a:prstGeom>
          <a:noFill/>
          <a:ln>
            <a:solidFill>
              <a:schemeClr val="tx2">
                <a:lumMod val="50000"/>
              </a:schemeClr>
            </a:solidFill>
          </a:ln>
        </p:spPr>
      </p:pic>
      <p:cxnSp>
        <p:nvCxnSpPr>
          <p:cNvPr id="9" name="8 Conector recto"/>
          <p:cNvCxnSpPr/>
          <p:nvPr/>
        </p:nvCxnSpPr>
        <p:spPr>
          <a:xfrm>
            <a:off x="5643570" y="4000504"/>
            <a:ext cx="185738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4500562" y="5857892"/>
            <a:ext cx="4071966"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500562" y="6143644"/>
            <a:ext cx="342902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9 Grupo"/>
          <p:cNvGrpSpPr/>
          <p:nvPr/>
        </p:nvGrpSpPr>
        <p:grpSpPr>
          <a:xfrm>
            <a:off x="971600" y="3212976"/>
            <a:ext cx="2996512" cy="3403908"/>
            <a:chOff x="1285851" y="3212976"/>
            <a:chExt cx="2996512" cy="3403908"/>
          </a:xfrm>
        </p:grpSpPr>
        <p:pic>
          <p:nvPicPr>
            <p:cNvPr id="107526" name="Picture 6" descr="http://comps.fotosearch.com/bigcomps/LIF/LIF118/SA701061.jpg"/>
            <p:cNvPicPr>
              <a:picLocks noChangeAspect="1" noChangeArrowheads="1"/>
            </p:cNvPicPr>
            <p:nvPr/>
          </p:nvPicPr>
          <p:blipFill>
            <a:blip r:embed="rId4" cstate="print"/>
            <a:srcRect/>
            <a:stretch>
              <a:fillRect/>
            </a:stretch>
          </p:blipFill>
          <p:spPr bwMode="auto">
            <a:xfrm>
              <a:off x="1285851" y="3212976"/>
              <a:ext cx="2932597" cy="3403908"/>
            </a:xfrm>
            <a:prstGeom prst="rect">
              <a:avLst/>
            </a:prstGeom>
            <a:noFill/>
            <a:ln>
              <a:solidFill>
                <a:schemeClr val="bg2">
                  <a:lumMod val="25000"/>
                </a:schemeClr>
              </a:solidFill>
            </a:ln>
          </p:spPr>
        </p:pic>
        <p:sp>
          <p:nvSpPr>
            <p:cNvPr id="16" name="15 Rectángulo redondeado"/>
            <p:cNvSpPr/>
            <p:nvPr/>
          </p:nvSpPr>
          <p:spPr>
            <a:xfrm rot="19124503">
              <a:off x="2764745" y="3941287"/>
              <a:ext cx="1517618" cy="323628"/>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cSld>
  <p:clrMapOvr>
    <a:masterClrMapping/>
  </p:clrMapOvr>
  <p:transition>
    <p:fade thruBlk="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srcRect/>
          <a:stretch>
            <a:fillRect/>
          </a:stretch>
        </p:blipFill>
        <p:spPr bwMode="auto">
          <a:xfrm>
            <a:off x="251520" y="188640"/>
            <a:ext cx="6912768" cy="1802971"/>
          </a:xfrm>
          <a:prstGeom prst="rect">
            <a:avLst/>
          </a:prstGeom>
          <a:noFill/>
          <a:ln w="9525">
            <a:solidFill>
              <a:srgbClr val="002060"/>
            </a:solidFill>
            <a:miter lim="800000"/>
            <a:headEnd/>
            <a:tailEnd/>
          </a:ln>
          <a:effectLst/>
        </p:spPr>
      </p:pic>
      <p:sp>
        <p:nvSpPr>
          <p:cNvPr id="5" name="4 Marcador de contenido"/>
          <p:cNvSpPr>
            <a:spLocks noGrp="1"/>
          </p:cNvSpPr>
          <p:nvPr>
            <p:ph idx="4294967295"/>
          </p:nvPr>
        </p:nvSpPr>
        <p:spPr>
          <a:xfrm>
            <a:off x="2267744" y="2492896"/>
            <a:ext cx="6607175" cy="4032250"/>
          </a:xfrm>
          <a:solidFill>
            <a:schemeClr val="bg1"/>
          </a:solidFill>
          <a:ln>
            <a:solidFill>
              <a:schemeClr val="tx2">
                <a:lumMod val="50000"/>
              </a:schemeClr>
            </a:solidFill>
          </a:ln>
        </p:spPr>
        <p:txBody>
          <a:bodyPr>
            <a:normAutofit lnSpcReduction="10000"/>
          </a:bodyPr>
          <a:lstStyle/>
          <a:p>
            <a:r>
              <a:rPr lang="es-PE" sz="2800" dirty="0" smtClean="0">
                <a:latin typeface="Arial" pitchFamily="34" charset="0"/>
                <a:cs typeface="Arial" pitchFamily="34" charset="0"/>
              </a:rPr>
              <a:t>3 casos con fracaso a técnica convencional</a:t>
            </a:r>
          </a:p>
          <a:p>
            <a:r>
              <a:rPr lang="es-PE" sz="2800" dirty="0" smtClean="0">
                <a:latin typeface="Arial" pitchFamily="34" charset="0"/>
                <a:cs typeface="Arial" pitchFamily="34" charset="0"/>
              </a:rPr>
              <a:t>Insuflación selectiva a través de catéter </a:t>
            </a:r>
            <a:r>
              <a:rPr lang="es-PE" sz="2800" dirty="0" err="1" smtClean="0">
                <a:latin typeface="Arial" pitchFamily="34" charset="0"/>
                <a:cs typeface="Arial" pitchFamily="34" charset="0"/>
              </a:rPr>
              <a:t>Swan</a:t>
            </a:r>
            <a:r>
              <a:rPr lang="es-PE" sz="2800" dirty="0" smtClean="0">
                <a:latin typeface="Arial" pitchFamily="34" charset="0"/>
                <a:cs typeface="Arial" pitchFamily="34" charset="0"/>
              </a:rPr>
              <a:t> - </a:t>
            </a:r>
            <a:r>
              <a:rPr lang="es-PE" sz="2800" dirty="0" err="1" smtClean="0">
                <a:latin typeface="Arial" pitchFamily="34" charset="0"/>
                <a:cs typeface="Arial" pitchFamily="34" charset="0"/>
              </a:rPr>
              <a:t>Ganz</a:t>
            </a:r>
            <a:r>
              <a:rPr lang="es-PE" sz="2800" dirty="0" smtClean="0">
                <a:latin typeface="Arial" pitchFamily="34" charset="0"/>
                <a:cs typeface="Arial" pitchFamily="34" charset="0"/>
              </a:rPr>
              <a:t> del área colapsada:</a:t>
            </a:r>
          </a:p>
          <a:p>
            <a:pPr lvl="1"/>
            <a:r>
              <a:rPr lang="es-PE" sz="2400" dirty="0" smtClean="0">
                <a:latin typeface="Arial" pitchFamily="34" charset="0"/>
                <a:cs typeface="Arial" pitchFamily="34" charset="0"/>
              </a:rPr>
              <a:t>catéter 7 Fr – canal de trabajo 2.6 mm</a:t>
            </a:r>
          </a:p>
          <a:p>
            <a:r>
              <a:rPr lang="es-PE" sz="2800" dirty="0" smtClean="0">
                <a:latin typeface="Arial" pitchFamily="34" charset="0"/>
                <a:cs typeface="Arial" pitchFamily="34" charset="0"/>
              </a:rPr>
              <a:t>Insuflación con jeringa 100 </a:t>
            </a:r>
            <a:r>
              <a:rPr lang="es-PE" sz="2800" dirty="0" err="1" smtClean="0">
                <a:latin typeface="Arial" pitchFamily="34" charset="0"/>
                <a:cs typeface="Arial" pitchFamily="34" charset="0"/>
              </a:rPr>
              <a:t>cc</a:t>
            </a:r>
            <a:endParaRPr lang="es-PE" sz="2800" dirty="0" smtClean="0">
              <a:latin typeface="Arial" pitchFamily="34" charset="0"/>
              <a:cs typeface="Arial" pitchFamily="34" charset="0"/>
            </a:endParaRPr>
          </a:p>
          <a:p>
            <a:r>
              <a:rPr lang="es-PE" sz="2800" dirty="0" smtClean="0">
                <a:latin typeface="Arial" pitchFamily="34" charset="0"/>
                <a:cs typeface="Arial" pitchFamily="34" charset="0"/>
              </a:rPr>
              <a:t>La técnica fue efectiva en lograr </a:t>
            </a:r>
            <a:r>
              <a:rPr lang="es-PE" sz="2800" dirty="0" err="1" smtClean="0">
                <a:latin typeface="Arial" pitchFamily="34" charset="0"/>
                <a:cs typeface="Arial" pitchFamily="34" charset="0"/>
              </a:rPr>
              <a:t>reexpansión</a:t>
            </a:r>
            <a:r>
              <a:rPr lang="es-PE" sz="2800" dirty="0" smtClean="0">
                <a:latin typeface="Arial" pitchFamily="34" charset="0"/>
                <a:cs typeface="Arial" pitchFamily="34" charset="0"/>
              </a:rPr>
              <a:t> en el 100%</a:t>
            </a:r>
          </a:p>
          <a:p>
            <a:endParaRPr lang="es-PE" sz="2800" dirty="0" smtClean="0">
              <a:latin typeface="Arial" pitchFamily="34" charset="0"/>
              <a:cs typeface="Arial" pitchFamily="34" charset="0"/>
            </a:endParaRPr>
          </a:p>
        </p:txBody>
      </p:sp>
      <p:pic>
        <p:nvPicPr>
          <p:cNvPr id="118786" name="Picture 2" descr="http://www.euromedtm.com/etm/productimages/ThermodilutionCatheter(SwanGanz)_Page_1a.jpg"/>
          <p:cNvPicPr>
            <a:picLocks noChangeAspect="1" noChangeArrowheads="1"/>
          </p:cNvPicPr>
          <p:nvPr/>
        </p:nvPicPr>
        <p:blipFill>
          <a:blip r:embed="rId3" cstate="print"/>
          <a:srcRect/>
          <a:stretch>
            <a:fillRect/>
          </a:stretch>
        </p:blipFill>
        <p:spPr bwMode="auto">
          <a:xfrm>
            <a:off x="251520" y="3501008"/>
            <a:ext cx="1798757" cy="1957365"/>
          </a:xfrm>
          <a:prstGeom prst="rect">
            <a:avLst/>
          </a:prstGeom>
          <a:noFill/>
          <a:ln>
            <a:solidFill>
              <a:schemeClr val="bg2">
                <a:lumMod val="50000"/>
              </a:schemeClr>
            </a:solidFill>
          </a:ln>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7124" name="Object 4"/>
          <p:cNvGraphicFramePr>
            <a:graphicFrameLocks noChangeAspect="1"/>
          </p:cNvGraphicFramePr>
          <p:nvPr/>
        </p:nvGraphicFramePr>
        <p:xfrm>
          <a:off x="0" y="4005064"/>
          <a:ext cx="9118715" cy="2130896"/>
        </p:xfrm>
        <a:graphic>
          <a:graphicData uri="http://schemas.openxmlformats.org/presentationml/2006/ole">
            <mc:AlternateContent xmlns:mc="http://schemas.openxmlformats.org/markup-compatibility/2006">
              <mc:Choice xmlns:v="urn:schemas-microsoft-com:vml" Requires="v">
                <p:oleObj spid="_x0000_s3076" name="點陣圖影像" r:id="rId4" imgW="8946655" imgH="1859441" progId="PBrush">
                  <p:embed/>
                </p:oleObj>
              </mc:Choice>
              <mc:Fallback>
                <p:oleObj name="點陣圖影像" r:id="rId4" imgW="8946655" imgH="1859441"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05064"/>
                        <a:ext cx="9118715" cy="213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33891" name="Picture 1027" descr="CARTE276"/>
          <p:cNvPicPr>
            <a:picLocks noChangeAspect="1" noChangeArrowheads="1"/>
          </p:cNvPicPr>
          <p:nvPr/>
        </p:nvPicPr>
        <p:blipFill>
          <a:blip r:embed="rId6" cstate="print"/>
          <a:srcRect/>
          <a:stretch>
            <a:fillRect/>
          </a:stretch>
        </p:blipFill>
        <p:spPr bwMode="auto">
          <a:xfrm>
            <a:off x="7729538" y="4038600"/>
            <a:ext cx="1016000" cy="811213"/>
          </a:xfrm>
          <a:prstGeom prst="rect">
            <a:avLst/>
          </a:prstGeom>
          <a:noFill/>
        </p:spPr>
      </p:pic>
      <p:sp>
        <p:nvSpPr>
          <p:cNvPr id="933892" name="Text Box 1028"/>
          <p:cNvSpPr txBox="1">
            <a:spLocks noChangeArrowheads="1"/>
          </p:cNvSpPr>
          <p:nvPr/>
        </p:nvSpPr>
        <p:spPr bwMode="auto">
          <a:xfrm>
            <a:off x="467544" y="476672"/>
            <a:ext cx="8339138" cy="579438"/>
          </a:xfrm>
          <a:prstGeom prst="rect">
            <a:avLst/>
          </a:prstGeom>
          <a:noFill/>
          <a:ln w="9525" algn="ctr">
            <a:noFill/>
            <a:miter lim="800000"/>
            <a:headEnd/>
            <a:tailEnd/>
          </a:ln>
          <a:effectLst/>
        </p:spPr>
        <p:txBody>
          <a:bodyPr lIns="92075" tIns="46038" rIns="92075" bIns="46038" anchor="ctr"/>
          <a:lstStyle/>
          <a:p>
            <a:pPr algn="ctr"/>
            <a:r>
              <a:rPr lang="es-ES_tradnl" altLang="zh-TW" sz="3400" dirty="0">
                <a:solidFill>
                  <a:srgbClr val="FFFF00"/>
                </a:solidFill>
                <a:ea typeface="PMingLiU" pitchFamily="18" charset="-120"/>
              </a:rPr>
              <a:t>Sistema Óptico de un </a:t>
            </a:r>
            <a:r>
              <a:rPr lang="es-ES_tradnl" altLang="zh-TW" sz="3400" dirty="0" err="1">
                <a:solidFill>
                  <a:srgbClr val="FFFF00"/>
                </a:solidFill>
                <a:ea typeface="PMingLiU" pitchFamily="18" charset="-120"/>
              </a:rPr>
              <a:t>Fibroscopio</a:t>
            </a:r>
            <a:r>
              <a:rPr lang="es-ES_tradnl" altLang="zh-TW" sz="3400" dirty="0">
                <a:solidFill>
                  <a:srgbClr val="FFFF00"/>
                </a:solidFill>
                <a:ea typeface="PMingLiU" pitchFamily="18" charset="-120"/>
              </a:rPr>
              <a:t> </a:t>
            </a:r>
          </a:p>
        </p:txBody>
      </p:sp>
      <p:sp>
        <p:nvSpPr>
          <p:cNvPr id="933893" name="Text Box 1029"/>
          <p:cNvSpPr txBox="1">
            <a:spLocks noChangeArrowheads="1"/>
          </p:cNvSpPr>
          <p:nvPr/>
        </p:nvSpPr>
        <p:spPr bwMode="auto">
          <a:xfrm>
            <a:off x="827584" y="6165304"/>
            <a:ext cx="2981325" cy="457200"/>
          </a:xfrm>
          <a:prstGeom prst="rect">
            <a:avLst/>
          </a:prstGeom>
          <a:noFill/>
          <a:ln w="9525">
            <a:noFill/>
            <a:miter lim="800000"/>
            <a:headEnd/>
            <a:tailEnd/>
          </a:ln>
          <a:effectLst/>
        </p:spPr>
        <p:txBody>
          <a:bodyPr>
            <a:spAutoFit/>
          </a:bodyPr>
          <a:lstStyle/>
          <a:p>
            <a:r>
              <a:rPr kumimoji="1" lang="es-ES_tradnl" altLang="zh-TW" sz="2400" dirty="0">
                <a:effectLst>
                  <a:outerShdw blurRad="38100" dist="38100" dir="2700000" algn="tl">
                    <a:srgbClr val="000000">
                      <a:alpha val="43137"/>
                    </a:srgbClr>
                  </a:outerShdw>
                </a:effectLst>
                <a:latin typeface="Arial Black" pitchFamily="34" charset="0"/>
                <a:ea typeface="PMingLiU" pitchFamily="18" charset="-120"/>
              </a:rPr>
              <a:t>Lente Objetivo</a:t>
            </a:r>
          </a:p>
        </p:txBody>
      </p:sp>
      <p:sp>
        <p:nvSpPr>
          <p:cNvPr id="933894" name="Text Box 1030"/>
          <p:cNvSpPr txBox="1">
            <a:spLocks noChangeArrowheads="1"/>
          </p:cNvSpPr>
          <p:nvPr/>
        </p:nvSpPr>
        <p:spPr bwMode="auto">
          <a:xfrm>
            <a:off x="5796136" y="6165304"/>
            <a:ext cx="1284288" cy="457200"/>
          </a:xfrm>
          <a:prstGeom prst="rect">
            <a:avLst/>
          </a:prstGeom>
          <a:noFill/>
          <a:ln w="9525">
            <a:noFill/>
            <a:miter lim="800000"/>
            <a:headEnd/>
            <a:tailEnd/>
          </a:ln>
          <a:effectLst/>
        </p:spPr>
        <p:txBody>
          <a:bodyPr wrap="none">
            <a:spAutoFit/>
          </a:bodyPr>
          <a:lstStyle/>
          <a:p>
            <a:r>
              <a:rPr kumimoji="1" lang="es-ES_tradnl" altLang="zh-TW" sz="2400" dirty="0">
                <a:effectLst>
                  <a:outerShdw blurRad="38100" dist="38100" dir="2700000" algn="tl">
                    <a:srgbClr val="000000">
                      <a:alpha val="43137"/>
                    </a:srgbClr>
                  </a:outerShdw>
                </a:effectLst>
                <a:latin typeface="Arial Black" pitchFamily="34" charset="0"/>
                <a:ea typeface="PMingLiU" pitchFamily="18" charset="-120"/>
              </a:rPr>
              <a:t>Ocular</a:t>
            </a:r>
          </a:p>
        </p:txBody>
      </p:sp>
      <p:sp>
        <p:nvSpPr>
          <p:cNvPr id="933895" name="AutoShape 1031"/>
          <p:cNvSpPr>
            <a:spLocks/>
          </p:cNvSpPr>
          <p:nvPr/>
        </p:nvSpPr>
        <p:spPr bwMode="auto">
          <a:xfrm rot="16200000" flipV="1">
            <a:off x="1475408" y="5229448"/>
            <a:ext cx="152400" cy="1016000"/>
          </a:xfrm>
          <a:prstGeom prst="leftBrace">
            <a:avLst>
              <a:gd name="adj1" fmla="val 55556"/>
              <a:gd name="adj2" fmla="val 50000"/>
            </a:avLst>
          </a:prstGeom>
          <a:noFill/>
          <a:ln w="25400">
            <a:solidFill>
              <a:srgbClr val="FF0000"/>
            </a:solidFill>
            <a:round/>
            <a:headEnd/>
            <a:tailEnd/>
          </a:ln>
          <a:effectLst/>
        </p:spPr>
        <p:txBody>
          <a:bodyPr wrap="none" anchor="ctr"/>
          <a:lstStyle/>
          <a:p>
            <a:endParaRPr lang="es-PE"/>
          </a:p>
        </p:txBody>
      </p:sp>
      <p:sp>
        <p:nvSpPr>
          <p:cNvPr id="933896" name="AutoShape 1032"/>
          <p:cNvSpPr>
            <a:spLocks/>
          </p:cNvSpPr>
          <p:nvPr/>
        </p:nvSpPr>
        <p:spPr bwMode="auto">
          <a:xfrm rot="16200000" flipV="1">
            <a:off x="6545560" y="5199856"/>
            <a:ext cx="152400" cy="1219200"/>
          </a:xfrm>
          <a:prstGeom prst="leftBrace">
            <a:avLst>
              <a:gd name="adj1" fmla="val 66667"/>
              <a:gd name="adj2" fmla="val 50000"/>
            </a:avLst>
          </a:prstGeom>
          <a:noFill/>
          <a:ln w="25400">
            <a:solidFill>
              <a:srgbClr val="FF0000"/>
            </a:solidFill>
            <a:round/>
            <a:headEnd/>
            <a:tailEnd/>
          </a:ln>
          <a:effectLst/>
        </p:spPr>
        <p:txBody>
          <a:bodyPr wrap="none" anchor="ctr"/>
          <a:lstStyle/>
          <a:p>
            <a:endParaRPr lang="es-PE"/>
          </a:p>
        </p:txBody>
      </p:sp>
      <p:pic>
        <p:nvPicPr>
          <p:cNvPr id="933897" name="Picture 1033" descr="ohne-titel-1"/>
          <p:cNvPicPr>
            <a:picLocks noChangeAspect="1" noChangeArrowheads="1"/>
          </p:cNvPicPr>
          <p:nvPr/>
        </p:nvPicPr>
        <p:blipFill>
          <a:blip r:embed="rId7" cstate="print"/>
          <a:srcRect/>
          <a:stretch>
            <a:fillRect/>
          </a:stretch>
        </p:blipFill>
        <p:spPr bwMode="auto">
          <a:xfrm>
            <a:off x="2771800" y="1340768"/>
            <a:ext cx="5686896" cy="2422432"/>
          </a:xfrm>
          <a:prstGeom prst="rect">
            <a:avLst/>
          </a:prstGeom>
          <a:noFill/>
        </p:spPr>
      </p:pic>
      <p:sp>
        <p:nvSpPr>
          <p:cNvPr id="933898" name="Rectangle 1034"/>
          <p:cNvSpPr>
            <a:spLocks noChangeArrowheads="1"/>
          </p:cNvSpPr>
          <p:nvPr/>
        </p:nvSpPr>
        <p:spPr bwMode="auto">
          <a:xfrm>
            <a:off x="6012160" y="1340768"/>
            <a:ext cx="2608064" cy="2448272"/>
          </a:xfrm>
          <a:prstGeom prst="rect">
            <a:avLst/>
          </a:prstGeom>
          <a:solidFill>
            <a:schemeClr val="bg1"/>
          </a:solidFill>
          <a:ln w="50800">
            <a:noFill/>
            <a:miter lim="800000"/>
            <a:headEnd/>
            <a:tailEnd/>
          </a:ln>
          <a:effectLst/>
        </p:spPr>
        <p:txBody>
          <a:bodyPr wrap="none" anchor="ctr"/>
          <a:lstStyle/>
          <a:p>
            <a:endParaRPr lang="es-PE"/>
          </a:p>
        </p:txBody>
      </p:sp>
    </p:spTree>
  </p:cSld>
  <p:clrMapOvr>
    <a:masterClrMapping/>
  </p:clrMapOvr>
  <p:transition>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251520" y="908720"/>
            <a:ext cx="5718175" cy="977900"/>
          </a:xfrm>
        </p:spPr>
        <p:txBody>
          <a:bodyPr>
            <a:normAutofit lnSpcReduction="10000"/>
          </a:bodyPr>
          <a:lstStyle/>
          <a:p>
            <a:r>
              <a:rPr lang="es-PE" dirty="0" smtClean="0">
                <a:solidFill>
                  <a:srgbClr val="FFFF00"/>
                </a:solidFill>
              </a:rPr>
              <a:t>Diagnóstico y resolución de </a:t>
            </a:r>
            <a:r>
              <a:rPr lang="es-PE" dirty="0" err="1" smtClean="0">
                <a:solidFill>
                  <a:srgbClr val="FFFF00"/>
                </a:solidFill>
              </a:rPr>
              <a:t>atelectasias</a:t>
            </a:r>
            <a:endParaRPr lang="es-PE" dirty="0">
              <a:solidFill>
                <a:srgbClr val="FFFF00"/>
              </a:solidFill>
            </a:endParaRPr>
          </a:p>
        </p:txBody>
      </p:sp>
      <p:sp>
        <p:nvSpPr>
          <p:cNvPr id="2" name="1 Título"/>
          <p:cNvSpPr>
            <a:spLocks noGrp="1"/>
          </p:cNvSpPr>
          <p:nvPr>
            <p:ph type="title" idx="4294967295"/>
          </p:nvPr>
        </p:nvSpPr>
        <p:spPr>
          <a:xfrm>
            <a:off x="1187624" y="2780928"/>
            <a:ext cx="7128792" cy="2551113"/>
          </a:xfrm>
          <a:ln>
            <a:solidFill>
              <a:schemeClr val="tx2">
                <a:lumMod val="50000"/>
              </a:schemeClr>
            </a:solidFill>
          </a:ln>
        </p:spPr>
        <p:txBody>
          <a:bodyPr>
            <a:normAutofit/>
          </a:bodyPr>
          <a:lstStyle/>
          <a:p>
            <a:r>
              <a:rPr lang="es-PE" dirty="0" smtClean="0"/>
              <a:t>FBC </a:t>
            </a:r>
            <a:br>
              <a:rPr lang="es-PE" dirty="0" smtClean="0"/>
            </a:br>
            <a:r>
              <a:rPr lang="es-PE" dirty="0" smtClean="0"/>
              <a:t>+</a:t>
            </a:r>
            <a:br>
              <a:rPr lang="es-PE" dirty="0" smtClean="0"/>
            </a:br>
            <a:r>
              <a:rPr lang="es-PE" dirty="0" err="1" smtClean="0"/>
              <a:t>ultrasonografia</a:t>
            </a:r>
            <a:r>
              <a:rPr lang="es-PE" dirty="0" smtClean="0"/>
              <a:t> pulmonar ?</a:t>
            </a:r>
            <a:endParaRPr lang="es-PE" dirty="0"/>
          </a:p>
        </p:txBody>
      </p:sp>
    </p:spTree>
  </p:cSld>
  <p:clrMapOvr>
    <a:masterClrMapping/>
  </p:clrMapOvr>
  <p:transition>
    <p:fade thruBlk="1"/>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ALBERTO\Documents\FBC\FOTOS - FBC\P201008_14.00[02].JPG"/>
          <p:cNvPicPr>
            <a:picLocks noChangeAspect="1" noChangeArrowheads="1"/>
          </p:cNvPicPr>
          <p:nvPr/>
        </p:nvPicPr>
        <p:blipFill>
          <a:blip r:embed="rId2" cstate="print"/>
          <a:srcRect/>
          <a:stretch>
            <a:fillRect/>
          </a:stretch>
        </p:blipFill>
        <p:spPr bwMode="auto">
          <a:xfrm>
            <a:off x="251520" y="3284984"/>
            <a:ext cx="4211960" cy="3158970"/>
          </a:xfrm>
          <a:prstGeom prst="rect">
            <a:avLst/>
          </a:prstGeom>
          <a:noFill/>
        </p:spPr>
      </p:pic>
      <p:pic>
        <p:nvPicPr>
          <p:cNvPr id="96259" name="Picture 3" descr="C:\Users\ALBERTO\Documents\FBC\FOTOS - FBC\P201008_14.01.JPG"/>
          <p:cNvPicPr>
            <a:picLocks noChangeAspect="1" noChangeArrowheads="1"/>
          </p:cNvPicPr>
          <p:nvPr/>
        </p:nvPicPr>
        <p:blipFill>
          <a:blip r:embed="rId3" cstate="print"/>
          <a:srcRect/>
          <a:stretch>
            <a:fillRect/>
          </a:stretch>
        </p:blipFill>
        <p:spPr bwMode="auto">
          <a:xfrm>
            <a:off x="4644008" y="3356992"/>
            <a:ext cx="4139952" cy="3104964"/>
          </a:xfrm>
          <a:prstGeom prst="rect">
            <a:avLst/>
          </a:prstGeom>
          <a:noFill/>
        </p:spPr>
      </p:pic>
      <p:pic>
        <p:nvPicPr>
          <p:cNvPr id="96260" name="Picture 4" descr="C:\Users\ALBERTO\Documents\FBC\FOTOS - FBC\P201008_14.03.JPG"/>
          <p:cNvPicPr>
            <a:picLocks noChangeAspect="1" noChangeArrowheads="1"/>
          </p:cNvPicPr>
          <p:nvPr/>
        </p:nvPicPr>
        <p:blipFill>
          <a:blip r:embed="rId4" cstate="print"/>
          <a:srcRect/>
          <a:stretch>
            <a:fillRect/>
          </a:stretch>
        </p:blipFill>
        <p:spPr bwMode="auto">
          <a:xfrm>
            <a:off x="4644008" y="179258"/>
            <a:ext cx="4104456" cy="3078342"/>
          </a:xfrm>
          <a:prstGeom prst="rect">
            <a:avLst/>
          </a:prstGeom>
          <a:noFill/>
        </p:spPr>
      </p:pic>
      <p:pic>
        <p:nvPicPr>
          <p:cNvPr id="8" name="Picture 5"/>
          <p:cNvPicPr>
            <a:picLocks noChangeAspect="1" noChangeArrowheads="1"/>
          </p:cNvPicPr>
          <p:nvPr/>
        </p:nvPicPr>
        <p:blipFill>
          <a:blip r:embed="rId5" cstate="print"/>
          <a:srcRect/>
          <a:stretch>
            <a:fillRect/>
          </a:stretch>
        </p:blipFill>
        <p:spPr bwMode="auto">
          <a:xfrm>
            <a:off x="251520" y="188640"/>
            <a:ext cx="4176464" cy="3020253"/>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Ecografía pulmonar</a:t>
            </a:r>
            <a:endParaRPr lang="es-PE" dirty="0"/>
          </a:p>
        </p:txBody>
      </p:sp>
      <p:pic>
        <p:nvPicPr>
          <p:cNvPr id="111618" name="Picture 2"/>
          <p:cNvPicPr>
            <a:picLocks noGrp="1" noChangeAspect="1" noChangeArrowheads="1"/>
          </p:cNvPicPr>
          <p:nvPr>
            <p:ph sz="half" idx="1"/>
          </p:nvPr>
        </p:nvPicPr>
        <p:blipFill>
          <a:blip r:embed="rId2" cstate="print"/>
          <a:stretch>
            <a:fillRect/>
          </a:stretch>
        </p:blipFill>
        <p:spPr bwMode="auto">
          <a:xfrm>
            <a:off x="571472" y="1785926"/>
            <a:ext cx="4400015" cy="3909244"/>
          </a:xfrm>
          <a:prstGeom prst="rect">
            <a:avLst/>
          </a:prstGeom>
          <a:noFill/>
          <a:ln w="9525">
            <a:solidFill>
              <a:schemeClr val="accent2">
                <a:lumMod val="50000"/>
              </a:schemeClr>
            </a:solidFill>
            <a:miter lim="800000"/>
            <a:headEnd/>
            <a:tailEnd/>
          </a:ln>
          <a:effectLst/>
        </p:spPr>
      </p:pic>
      <p:sp>
        <p:nvSpPr>
          <p:cNvPr id="7" name="6 Marcador de contenido"/>
          <p:cNvSpPr>
            <a:spLocks noGrp="1"/>
          </p:cNvSpPr>
          <p:nvPr>
            <p:ph sz="half" idx="2"/>
          </p:nvPr>
        </p:nvSpPr>
        <p:spPr>
          <a:xfrm>
            <a:off x="5148064" y="1412776"/>
            <a:ext cx="3520440" cy="2304256"/>
          </a:xfrm>
          <a:solidFill>
            <a:schemeClr val="bg1"/>
          </a:solidFill>
          <a:ln>
            <a:solidFill>
              <a:schemeClr val="accent3">
                <a:lumMod val="50000"/>
              </a:schemeClr>
            </a:solidFill>
          </a:ln>
        </p:spPr>
        <p:txBody>
          <a:bodyPr>
            <a:normAutofit fontScale="92500"/>
          </a:bodyPr>
          <a:lstStyle/>
          <a:p>
            <a:r>
              <a:rPr lang="es-PE" sz="2400" dirty="0" smtClean="0"/>
              <a:t>Diferenciar </a:t>
            </a:r>
            <a:r>
              <a:rPr lang="es-PE" sz="2400" dirty="0" err="1" smtClean="0"/>
              <a:t>atelectasias</a:t>
            </a:r>
            <a:r>
              <a:rPr lang="es-PE" sz="2400" dirty="0" smtClean="0"/>
              <a:t> pasivas de obstructivas:</a:t>
            </a:r>
          </a:p>
          <a:p>
            <a:pPr lvl="1"/>
            <a:r>
              <a:rPr lang="es-PE" sz="2000" dirty="0" smtClean="0"/>
              <a:t>Presencia de derrame pleural </a:t>
            </a:r>
          </a:p>
          <a:p>
            <a:pPr lvl="1"/>
            <a:r>
              <a:rPr lang="es-PE" sz="2000" dirty="0" smtClean="0"/>
              <a:t>Variación de la forma y tamaño con la respiración</a:t>
            </a:r>
          </a:p>
          <a:p>
            <a:pPr lvl="2"/>
            <a:endParaRPr lang="es-PE" sz="1800" dirty="0"/>
          </a:p>
        </p:txBody>
      </p:sp>
      <p:grpSp>
        <p:nvGrpSpPr>
          <p:cNvPr id="3" name="7 Grupo"/>
          <p:cNvGrpSpPr/>
          <p:nvPr/>
        </p:nvGrpSpPr>
        <p:grpSpPr>
          <a:xfrm>
            <a:off x="5072066" y="142852"/>
            <a:ext cx="3790947" cy="577627"/>
            <a:chOff x="285720" y="5214950"/>
            <a:chExt cx="3790947" cy="577627"/>
          </a:xfrm>
        </p:grpSpPr>
        <p:pic>
          <p:nvPicPr>
            <p:cNvPr id="111619" name="Picture 3"/>
            <p:cNvPicPr>
              <a:picLocks noChangeAspect="1" noChangeArrowheads="1"/>
            </p:cNvPicPr>
            <p:nvPr/>
          </p:nvPicPr>
          <p:blipFill>
            <a:blip r:embed="rId3" cstate="print"/>
            <a:srcRect/>
            <a:stretch>
              <a:fillRect/>
            </a:stretch>
          </p:blipFill>
          <p:spPr bwMode="auto">
            <a:xfrm>
              <a:off x="285720" y="5214950"/>
              <a:ext cx="3790947" cy="577627"/>
            </a:xfrm>
            <a:prstGeom prst="rect">
              <a:avLst/>
            </a:prstGeom>
            <a:ln>
              <a:noFill/>
            </a:ln>
            <a:effectLst>
              <a:outerShdw blurRad="292100" dist="139700" dir="2700000" algn="tl" rotWithShape="0">
                <a:srgbClr val="333333">
                  <a:alpha val="65000"/>
                </a:srgbClr>
              </a:outerShdw>
            </a:effectLst>
          </p:spPr>
        </p:pic>
        <p:pic>
          <p:nvPicPr>
            <p:cNvPr id="111620" name="Picture 4"/>
            <p:cNvPicPr>
              <a:picLocks noChangeAspect="1" noChangeArrowheads="1"/>
            </p:cNvPicPr>
            <p:nvPr/>
          </p:nvPicPr>
          <p:blipFill>
            <a:blip r:embed="rId4" cstate="print"/>
            <a:srcRect/>
            <a:stretch>
              <a:fillRect/>
            </a:stretch>
          </p:blipFill>
          <p:spPr bwMode="auto">
            <a:xfrm>
              <a:off x="1071538" y="5214950"/>
              <a:ext cx="2071702" cy="250569"/>
            </a:xfrm>
            <a:prstGeom prst="rect">
              <a:avLst/>
            </a:prstGeom>
            <a:ln>
              <a:noFill/>
            </a:ln>
            <a:effectLst>
              <a:outerShdw blurRad="292100" dist="139700" dir="2700000" algn="tl" rotWithShape="0">
                <a:srgbClr val="333333">
                  <a:alpha val="65000"/>
                </a:srgbClr>
              </a:outerShdw>
            </a:effectLst>
          </p:spPr>
        </p:pic>
      </p:grpSp>
      <p:cxnSp>
        <p:nvCxnSpPr>
          <p:cNvPr id="10" name="9 Conector recto"/>
          <p:cNvCxnSpPr/>
          <p:nvPr/>
        </p:nvCxnSpPr>
        <p:spPr>
          <a:xfrm>
            <a:off x="1428728" y="3643314"/>
            <a:ext cx="342902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642910" y="3786190"/>
            <a:ext cx="421484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642910" y="4000504"/>
            <a:ext cx="200026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rot="10800000" flipV="1">
            <a:off x="5072066" y="3357562"/>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7522" name="Picture 2" descr="C:\Users\ALBERTO\Documents\ATELECTASIAS\Atelectasia + BFC - pcte\Atelectasia + BFC - 3 (4).BMP"/>
          <p:cNvPicPr>
            <a:picLocks noChangeAspect="1" noChangeArrowheads="1"/>
          </p:cNvPicPr>
          <p:nvPr/>
        </p:nvPicPr>
        <p:blipFill>
          <a:blip r:embed="rId5" cstate="print"/>
          <a:srcRect/>
          <a:stretch>
            <a:fillRect/>
          </a:stretch>
        </p:blipFill>
        <p:spPr bwMode="auto">
          <a:xfrm>
            <a:off x="5214942" y="3929066"/>
            <a:ext cx="3760848" cy="265139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0"/>
            <a:ext cx="7498080" cy="836712"/>
          </a:xfrm>
        </p:spPr>
        <p:txBody>
          <a:bodyPr/>
          <a:lstStyle/>
          <a:p>
            <a:r>
              <a:rPr lang="es-PE" dirty="0" smtClean="0"/>
              <a:t>DURANTE FBC (1)</a:t>
            </a:r>
            <a:endParaRPr lang="es-PE" dirty="0"/>
          </a:p>
        </p:txBody>
      </p:sp>
      <p:pic>
        <p:nvPicPr>
          <p:cNvPr id="4" name="8 Atelectasia + BFC - 3.AVI">
            <a:hlinkClick r:id="" action="ppaction://media"/>
          </p:cNvPr>
          <p:cNvPicPr>
            <a:picLocks noGrp="1" noRot="1" noChangeAspect="1"/>
          </p:cNvPicPr>
          <p:nvPr>
            <p:ph idx="1"/>
            <a:videoFile r:link="rId1"/>
          </p:nvPr>
        </p:nvPicPr>
        <p:blipFill>
          <a:blip r:embed="rId3" cstate="print"/>
          <a:stretch>
            <a:fillRect/>
          </a:stretch>
        </p:blipFill>
        <p:spPr>
          <a:xfrm>
            <a:off x="936625" y="1143000"/>
            <a:ext cx="7620000" cy="53721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0"/>
            <a:ext cx="6806952" cy="980728"/>
          </a:xfrm>
        </p:spPr>
        <p:txBody>
          <a:bodyPr/>
          <a:lstStyle/>
          <a:p>
            <a:r>
              <a:rPr lang="es-PE" dirty="0" smtClean="0"/>
              <a:t>DURANTE FBC (2)</a:t>
            </a:r>
            <a:endParaRPr lang="es-PE" dirty="0"/>
          </a:p>
        </p:txBody>
      </p:sp>
      <p:pic>
        <p:nvPicPr>
          <p:cNvPr id="4" name="14 Atelectasia + BFC - 4.AVI">
            <a:hlinkClick r:id="" action="ppaction://media"/>
          </p:cNvPr>
          <p:cNvPicPr>
            <a:picLocks noGrp="1" noRot="1" noChangeAspect="1"/>
          </p:cNvPicPr>
          <p:nvPr>
            <p:ph idx="1"/>
            <a:videoFile r:link="rId1"/>
          </p:nvPr>
        </p:nvPicPr>
        <p:blipFill>
          <a:blip r:embed="rId3" cstate="print"/>
          <a:stretch>
            <a:fillRect/>
          </a:stretch>
        </p:blipFill>
        <p:spPr>
          <a:xfrm>
            <a:off x="928688" y="1143000"/>
            <a:ext cx="7620000" cy="53721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0"/>
            <a:ext cx="7282056" cy="908720"/>
          </a:xfrm>
        </p:spPr>
        <p:txBody>
          <a:bodyPr/>
          <a:lstStyle/>
          <a:p>
            <a:r>
              <a:rPr lang="es-PE" dirty="0" smtClean="0"/>
              <a:t>DURANTE FBC (3) AL FINAL</a:t>
            </a:r>
            <a:endParaRPr lang="es-PE" dirty="0"/>
          </a:p>
        </p:txBody>
      </p:sp>
      <p:pic>
        <p:nvPicPr>
          <p:cNvPr id="4" name="21 Atelectasia + BFC - 6 - Fin inmediato. (1).AVI">
            <a:hlinkClick r:id="" action="ppaction://media"/>
          </p:cNvPr>
          <p:cNvPicPr>
            <a:picLocks noGrp="1" noRot="1" noChangeAspect="1"/>
          </p:cNvPicPr>
          <p:nvPr>
            <p:ph idx="1"/>
            <a:videoFile r:link="rId1"/>
          </p:nvPr>
        </p:nvPicPr>
        <p:blipFill>
          <a:blip r:embed="rId3" cstate="print"/>
          <a:stretch>
            <a:fillRect/>
          </a:stretch>
        </p:blipFill>
        <p:spPr>
          <a:xfrm>
            <a:off x="827088" y="1125538"/>
            <a:ext cx="7620000" cy="53721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0"/>
            <a:ext cx="6950968" cy="908720"/>
          </a:xfrm>
        </p:spPr>
        <p:txBody>
          <a:bodyPr/>
          <a:lstStyle/>
          <a:p>
            <a:r>
              <a:rPr lang="es-PE" dirty="0" smtClean="0"/>
              <a:t>3 HORAS POST FBC</a:t>
            </a:r>
            <a:endParaRPr lang="es-PE" dirty="0"/>
          </a:p>
        </p:txBody>
      </p:sp>
      <p:pic>
        <p:nvPicPr>
          <p:cNvPr id="6" name="22 Atelectasia + BFC - 7 - Fin 3 h posteriores.AVI">
            <a:hlinkClick r:id="" action="ppaction://media"/>
          </p:cNvPr>
          <p:cNvPicPr>
            <a:picLocks noGrp="1" noRot="1" noChangeAspect="1"/>
          </p:cNvPicPr>
          <p:nvPr>
            <p:ph idx="1"/>
            <a:videoFile r:link="rId1"/>
          </p:nvPr>
        </p:nvPicPr>
        <p:blipFill>
          <a:blip r:embed="rId3" cstate="print"/>
          <a:stretch>
            <a:fillRect/>
          </a:stretch>
        </p:blipFill>
        <p:spPr>
          <a:xfrm>
            <a:off x="755650" y="1125538"/>
            <a:ext cx="7620000" cy="53721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1547664" y="260351"/>
            <a:ext cx="7596336" cy="936402"/>
          </a:xfrm>
          <a:ln>
            <a:solidFill>
              <a:schemeClr val="accent3">
                <a:lumMod val="50000"/>
              </a:schemeClr>
            </a:solidFill>
          </a:ln>
        </p:spPr>
        <p:txBody>
          <a:bodyPr/>
          <a:lstStyle/>
          <a:p>
            <a:r>
              <a:rPr lang="es-PE" dirty="0" smtClean="0">
                <a:solidFill>
                  <a:srgbClr val="FFFF00"/>
                </a:solidFill>
              </a:rPr>
              <a:t>Diagnóstico y resolución de </a:t>
            </a:r>
            <a:r>
              <a:rPr lang="es-PE" dirty="0" err="1" smtClean="0">
                <a:solidFill>
                  <a:srgbClr val="FFFF00"/>
                </a:solidFill>
              </a:rPr>
              <a:t>atelectasias</a:t>
            </a:r>
            <a:endParaRPr lang="es-PE" dirty="0">
              <a:solidFill>
                <a:srgbClr val="FFFF00"/>
              </a:solidFill>
            </a:endParaRPr>
          </a:p>
        </p:txBody>
      </p:sp>
      <p:sp>
        <p:nvSpPr>
          <p:cNvPr id="2" name="1 Título"/>
          <p:cNvSpPr>
            <a:spLocks noGrp="1"/>
          </p:cNvSpPr>
          <p:nvPr>
            <p:ph type="title" idx="4294967295"/>
          </p:nvPr>
        </p:nvSpPr>
        <p:spPr>
          <a:xfrm>
            <a:off x="1547664" y="1124744"/>
            <a:ext cx="7596336" cy="1152128"/>
          </a:xfrm>
          <a:ln>
            <a:solidFill>
              <a:schemeClr val="bg2">
                <a:lumMod val="50000"/>
              </a:schemeClr>
            </a:solidFill>
          </a:ln>
        </p:spPr>
        <p:txBody>
          <a:bodyPr>
            <a:noAutofit/>
          </a:bodyPr>
          <a:lstStyle/>
          <a:p>
            <a:r>
              <a:rPr lang="es-PE" sz="2400" dirty="0" smtClean="0">
                <a:solidFill>
                  <a:srgbClr val="FFFF00"/>
                </a:solidFill>
              </a:rPr>
              <a:t>FBC </a:t>
            </a:r>
            <a:br>
              <a:rPr lang="es-PE" sz="2400" dirty="0" smtClean="0">
                <a:solidFill>
                  <a:srgbClr val="FFFF00"/>
                </a:solidFill>
              </a:rPr>
            </a:br>
            <a:r>
              <a:rPr lang="es-PE" sz="2400" dirty="0" smtClean="0">
                <a:solidFill>
                  <a:srgbClr val="FFFF00"/>
                </a:solidFill>
              </a:rPr>
              <a:t>+</a:t>
            </a:r>
            <a:br>
              <a:rPr lang="es-PE" sz="2400" dirty="0" smtClean="0">
                <a:solidFill>
                  <a:srgbClr val="FFFF00"/>
                </a:solidFill>
              </a:rPr>
            </a:br>
            <a:r>
              <a:rPr lang="es-PE" sz="2400" dirty="0" err="1" smtClean="0">
                <a:solidFill>
                  <a:srgbClr val="FFFF00"/>
                </a:solidFill>
              </a:rPr>
              <a:t>ultrasonografia</a:t>
            </a:r>
            <a:r>
              <a:rPr lang="es-PE" sz="2400" dirty="0" smtClean="0">
                <a:solidFill>
                  <a:srgbClr val="FFFF00"/>
                </a:solidFill>
              </a:rPr>
              <a:t> pulmonar ?</a:t>
            </a:r>
            <a:endParaRPr lang="es-PE" sz="2400" dirty="0">
              <a:solidFill>
                <a:srgbClr val="FFFF00"/>
              </a:solidFill>
            </a:endParaRPr>
          </a:p>
        </p:txBody>
      </p:sp>
      <p:sp>
        <p:nvSpPr>
          <p:cNvPr id="4" name="3 CuadroTexto"/>
          <p:cNvSpPr txBox="1"/>
          <p:nvPr/>
        </p:nvSpPr>
        <p:spPr>
          <a:xfrm>
            <a:off x="395536" y="2492896"/>
            <a:ext cx="8352928" cy="3970318"/>
          </a:xfrm>
          <a:prstGeom prst="rect">
            <a:avLst/>
          </a:prstGeom>
          <a:solidFill>
            <a:srgbClr val="0070C0"/>
          </a:solidFill>
          <a:ln>
            <a:solidFill>
              <a:schemeClr val="bg2">
                <a:lumMod val="50000"/>
              </a:schemeClr>
            </a:solidFill>
          </a:ln>
        </p:spPr>
        <p:txBody>
          <a:bodyPr wrap="square" rtlCol="0">
            <a:spAutoFit/>
          </a:bodyPr>
          <a:lstStyle/>
          <a:p>
            <a:r>
              <a:rPr lang="es-PE" sz="2800" dirty="0" smtClean="0">
                <a:effectLst>
                  <a:outerShdw blurRad="38100" dist="38100" dir="2700000" algn="tl">
                    <a:srgbClr val="000000">
                      <a:alpha val="43137"/>
                    </a:srgbClr>
                  </a:outerShdw>
                </a:effectLst>
              </a:rPr>
              <a:t>Diferenciar </a:t>
            </a:r>
            <a:r>
              <a:rPr lang="es-PE" sz="2800" dirty="0" err="1" smtClean="0">
                <a:effectLst>
                  <a:outerShdw blurRad="38100" dist="38100" dir="2700000" algn="tl">
                    <a:srgbClr val="000000">
                      <a:alpha val="43137"/>
                    </a:srgbClr>
                  </a:outerShdw>
                </a:effectLst>
              </a:rPr>
              <a:t>atelectasias</a:t>
            </a:r>
            <a:r>
              <a:rPr lang="es-PE" sz="2800" dirty="0" smtClean="0">
                <a:effectLst>
                  <a:outerShdw blurRad="38100" dist="38100" dir="2700000" algn="tl">
                    <a:srgbClr val="000000">
                      <a:alpha val="43137"/>
                    </a:srgbClr>
                  </a:outerShdw>
                </a:effectLst>
              </a:rPr>
              <a:t> pasivas de obstructivas y compromiso mixto</a:t>
            </a:r>
          </a:p>
          <a:p>
            <a:endParaRPr lang="es-PE" sz="2800" dirty="0" smtClean="0">
              <a:effectLst>
                <a:outerShdw blurRad="38100" dist="38100" dir="2700000" algn="tl">
                  <a:srgbClr val="000000">
                    <a:alpha val="43137"/>
                  </a:srgbClr>
                </a:outerShdw>
              </a:effectLst>
            </a:endParaRPr>
          </a:p>
          <a:p>
            <a:r>
              <a:rPr lang="es-PE" sz="2800" dirty="0" smtClean="0">
                <a:effectLst>
                  <a:outerShdw blurRad="38100" dist="38100" dir="2700000" algn="tl">
                    <a:srgbClr val="000000">
                      <a:alpha val="43137"/>
                    </a:srgbClr>
                  </a:outerShdw>
                </a:effectLst>
              </a:rPr>
              <a:t>Reconocimiento de patrones </a:t>
            </a:r>
            <a:r>
              <a:rPr lang="es-PE" sz="2800" dirty="0" err="1" smtClean="0">
                <a:effectLst>
                  <a:outerShdw blurRad="38100" dist="38100" dir="2700000" algn="tl">
                    <a:srgbClr val="000000">
                      <a:alpha val="43137"/>
                    </a:srgbClr>
                  </a:outerShdw>
                </a:effectLst>
              </a:rPr>
              <a:t>ultrasonograficos</a:t>
            </a:r>
            <a:r>
              <a:rPr lang="es-PE" sz="2800" dirty="0" smtClean="0">
                <a:effectLst>
                  <a:outerShdw blurRad="38100" dist="38100" dir="2700000" algn="tl">
                    <a:srgbClr val="000000">
                      <a:alpha val="43137"/>
                    </a:srgbClr>
                  </a:outerShdw>
                </a:effectLst>
              </a:rPr>
              <a:t> pulmonares</a:t>
            </a:r>
          </a:p>
          <a:p>
            <a:endParaRPr lang="es-PE" sz="2800" dirty="0" smtClean="0">
              <a:effectLst>
                <a:outerShdw blurRad="38100" dist="38100" dir="2700000" algn="tl">
                  <a:srgbClr val="000000">
                    <a:alpha val="43137"/>
                  </a:srgbClr>
                </a:outerShdw>
              </a:effectLst>
            </a:endParaRPr>
          </a:p>
          <a:p>
            <a:r>
              <a:rPr lang="es-PE" sz="2800" dirty="0" smtClean="0">
                <a:effectLst>
                  <a:outerShdw blurRad="38100" dist="38100" dir="2700000" algn="tl">
                    <a:srgbClr val="000000">
                      <a:alpha val="43137"/>
                    </a:srgbClr>
                  </a:outerShdw>
                </a:effectLst>
              </a:rPr>
              <a:t>Guiar terapia endoscópica en tiempo real</a:t>
            </a:r>
          </a:p>
          <a:p>
            <a:endParaRPr lang="es-PE" sz="2800" dirty="0" smtClean="0">
              <a:effectLst>
                <a:outerShdw blurRad="38100" dist="38100" dir="2700000" algn="tl">
                  <a:srgbClr val="000000">
                    <a:alpha val="43137"/>
                  </a:srgbClr>
                </a:outerShdw>
              </a:effectLst>
            </a:endParaRPr>
          </a:p>
          <a:p>
            <a:r>
              <a:rPr lang="es-PE" sz="2800" dirty="0" smtClean="0">
                <a:effectLst>
                  <a:outerShdw blurRad="38100" dist="38100" dir="2700000" algn="tl">
                    <a:srgbClr val="000000">
                      <a:alpha val="43137"/>
                    </a:srgbClr>
                  </a:outerShdw>
                </a:effectLst>
              </a:rPr>
              <a:t>Valorar éxito de la terapia endoscópica</a:t>
            </a:r>
            <a:endParaRPr lang="es-PE" sz="28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95536" y="188640"/>
            <a:ext cx="7772400" cy="914400"/>
          </a:xfrm>
        </p:spPr>
        <p:txBody>
          <a:bodyPr/>
          <a:lstStyle/>
          <a:p>
            <a:r>
              <a:rPr lang="es-PE" dirty="0" smtClean="0">
                <a:solidFill>
                  <a:srgbClr val="FFFF00"/>
                </a:solidFill>
                <a:latin typeface="Arial" pitchFamily="34" charset="0"/>
                <a:cs typeface="Arial" pitchFamily="34" charset="0"/>
              </a:rPr>
              <a:t>Manejo de vía aérea </a:t>
            </a:r>
            <a:r>
              <a:rPr lang="es-PE" dirty="0" err="1" smtClean="0">
                <a:solidFill>
                  <a:srgbClr val="FFFF00"/>
                </a:solidFill>
                <a:latin typeface="Arial" pitchFamily="34" charset="0"/>
                <a:cs typeface="Arial" pitchFamily="34" charset="0"/>
              </a:rPr>
              <a:t>dificil</a:t>
            </a:r>
            <a:endParaRPr lang="es-PE" dirty="0">
              <a:solidFill>
                <a:srgbClr val="FFFF00"/>
              </a:solidFill>
              <a:latin typeface="Arial" pitchFamily="34" charset="0"/>
              <a:cs typeface="Arial" pitchFamily="34" charset="0"/>
            </a:endParaRPr>
          </a:p>
        </p:txBody>
      </p:sp>
      <p:pic>
        <p:nvPicPr>
          <p:cNvPr id="5" name="Picture 2" descr="018"/>
          <p:cNvPicPr>
            <a:picLocks noChangeAspect="1" noChangeArrowheads="1"/>
          </p:cNvPicPr>
          <p:nvPr/>
        </p:nvPicPr>
        <p:blipFill>
          <a:blip r:embed="rId2" cstate="print"/>
          <a:srcRect/>
          <a:stretch>
            <a:fillRect/>
          </a:stretch>
        </p:blipFill>
        <p:spPr bwMode="auto">
          <a:xfrm>
            <a:off x="320823" y="1357298"/>
            <a:ext cx="8613787" cy="5240054"/>
          </a:xfrm>
          <a:prstGeom prst="rect">
            <a:avLst/>
          </a:prstGeom>
          <a:noFill/>
        </p:spPr>
      </p:pic>
      <p:sp>
        <p:nvSpPr>
          <p:cNvPr id="4" name="3 Rectángulo"/>
          <p:cNvSpPr/>
          <p:nvPr/>
        </p:nvSpPr>
        <p:spPr>
          <a:xfrm>
            <a:off x="5868144" y="1556792"/>
            <a:ext cx="2888932" cy="461665"/>
          </a:xfrm>
          <a:prstGeom prst="rect">
            <a:avLst/>
          </a:prstGeom>
          <a:solidFill>
            <a:schemeClr val="bg2">
              <a:lumMod val="75000"/>
            </a:schemeClr>
          </a:solidFill>
        </p:spPr>
        <p:txBody>
          <a:bodyPr wrap="none">
            <a:spAutoFit/>
          </a:bodyPr>
          <a:lstStyle/>
          <a:p>
            <a:r>
              <a:rPr lang="es-PE" sz="2400" dirty="0" smtClean="0">
                <a:solidFill>
                  <a:srgbClr val="FFFF00"/>
                </a:solidFill>
                <a:latin typeface="Arial" pitchFamily="34" charset="0"/>
                <a:cs typeface="Arial" pitchFamily="34" charset="0"/>
              </a:rPr>
              <a:t>Intubación con FBC</a:t>
            </a:r>
            <a:endParaRPr lang="es-PE" sz="2400" dirty="0"/>
          </a:p>
        </p:txBody>
      </p:sp>
    </p:spTree>
  </p:cSld>
  <p:clrMapOvr>
    <a:masterClrMapping/>
  </p:clrMapOvr>
  <p:transition>
    <p:fade thruBlk="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solidFill>
                  <a:srgbClr val="FFFF00"/>
                </a:solidFill>
              </a:rPr>
              <a:t>Indicaciones FBC en UCI </a:t>
            </a:r>
            <a:endParaRPr lang="es-PE" dirty="0">
              <a:solidFill>
                <a:srgbClr val="FFFF00"/>
              </a:solidFill>
            </a:endParaRPr>
          </a:p>
        </p:txBody>
      </p:sp>
      <p:pic>
        <p:nvPicPr>
          <p:cNvPr id="52226" name="Picture 2"/>
          <p:cNvPicPr>
            <a:picLocks noGrp="1" noChangeAspect="1" noChangeArrowheads="1"/>
          </p:cNvPicPr>
          <p:nvPr>
            <p:ph sz="half" idx="1"/>
          </p:nvPr>
        </p:nvPicPr>
        <p:blipFill>
          <a:blip r:embed="rId2" cstate="print"/>
          <a:stretch>
            <a:fillRect/>
          </a:stretch>
        </p:blipFill>
        <p:spPr bwMode="auto">
          <a:xfrm>
            <a:off x="465138" y="3398095"/>
            <a:ext cx="8107390" cy="2549287"/>
          </a:xfrm>
          <a:prstGeom prst="rect">
            <a:avLst/>
          </a:prstGeom>
          <a:noFill/>
          <a:ln w="9525">
            <a:noFill/>
            <a:miter lim="800000"/>
            <a:headEnd/>
            <a:tailEnd/>
          </a:ln>
          <a:effectLst/>
        </p:spPr>
      </p:pic>
      <p:sp>
        <p:nvSpPr>
          <p:cNvPr id="5" name="4 Marcador de contenido"/>
          <p:cNvSpPr>
            <a:spLocks noGrp="1"/>
          </p:cNvSpPr>
          <p:nvPr>
            <p:ph sz="half" idx="2"/>
          </p:nvPr>
        </p:nvSpPr>
        <p:spPr>
          <a:xfrm>
            <a:off x="1619672" y="2132856"/>
            <a:ext cx="5922144" cy="4525963"/>
          </a:xfrm>
        </p:spPr>
        <p:txBody>
          <a:bodyPr/>
          <a:lstStyle/>
          <a:p>
            <a:r>
              <a:rPr lang="es-PE" dirty="0" smtClean="0"/>
              <a:t>Asistencia en TQT </a:t>
            </a:r>
            <a:r>
              <a:rPr lang="es-PE" dirty="0" err="1" smtClean="0"/>
              <a:t>percutanea</a:t>
            </a:r>
            <a:endParaRPr lang="es-PE"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954" name="Text Box 162"/>
          <p:cNvSpPr txBox="1">
            <a:spLocks noChangeArrowheads="1"/>
          </p:cNvSpPr>
          <p:nvPr/>
        </p:nvSpPr>
        <p:spPr bwMode="auto">
          <a:xfrm>
            <a:off x="827584" y="404664"/>
            <a:ext cx="7670800" cy="579438"/>
          </a:xfrm>
          <a:prstGeom prst="rect">
            <a:avLst/>
          </a:prstGeom>
          <a:noFill/>
          <a:ln w="9525" algn="ctr">
            <a:noFill/>
            <a:miter lim="800000"/>
            <a:headEnd/>
            <a:tailEnd/>
          </a:ln>
          <a:effectLst/>
        </p:spPr>
        <p:txBody>
          <a:bodyPr lIns="92075" tIns="46038" rIns="92075" bIns="46038" anchor="ctr"/>
          <a:lstStyle/>
          <a:p>
            <a:pPr algn="ctr"/>
            <a:r>
              <a:rPr lang="es-ES_tradnl" altLang="zh-TW" sz="5000" dirty="0">
                <a:solidFill>
                  <a:srgbClr val="FFFF00"/>
                </a:solidFill>
                <a:ea typeface="PMingLiU" pitchFamily="18" charset="-120"/>
              </a:rPr>
              <a:t>Formación de la Imagen</a:t>
            </a:r>
          </a:p>
        </p:txBody>
      </p:sp>
      <p:grpSp>
        <p:nvGrpSpPr>
          <p:cNvPr id="2" name="Group 264"/>
          <p:cNvGrpSpPr>
            <a:grpSpLocks/>
          </p:cNvGrpSpPr>
          <p:nvPr/>
        </p:nvGrpSpPr>
        <p:grpSpPr bwMode="auto">
          <a:xfrm>
            <a:off x="685800" y="2667000"/>
            <a:ext cx="7162800" cy="4953000"/>
            <a:chOff x="768" y="1584"/>
            <a:chExt cx="4512" cy="3120"/>
          </a:xfrm>
        </p:grpSpPr>
        <p:sp>
          <p:nvSpPr>
            <p:cNvPr id="930057" name="Arc 265"/>
            <p:cNvSpPr>
              <a:spLocks/>
            </p:cNvSpPr>
            <p:nvPr/>
          </p:nvSpPr>
          <p:spPr bwMode="auto">
            <a:xfrm rot="13454375" flipV="1">
              <a:off x="1457" y="158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58" name="Oval 266"/>
            <p:cNvSpPr>
              <a:spLocks noChangeArrowheads="1"/>
            </p:cNvSpPr>
            <p:nvPr/>
          </p:nvSpPr>
          <p:spPr bwMode="auto">
            <a:xfrm>
              <a:off x="768" y="3206"/>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59" name="Oval 267"/>
            <p:cNvSpPr>
              <a:spLocks noChangeArrowheads="1"/>
            </p:cNvSpPr>
            <p:nvPr/>
          </p:nvSpPr>
          <p:spPr bwMode="auto">
            <a:xfrm>
              <a:off x="5184" y="3206"/>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grpSp>
      <p:grpSp>
        <p:nvGrpSpPr>
          <p:cNvPr id="3" name="Group 268"/>
          <p:cNvGrpSpPr>
            <a:grpSpLocks/>
          </p:cNvGrpSpPr>
          <p:nvPr/>
        </p:nvGrpSpPr>
        <p:grpSpPr bwMode="auto">
          <a:xfrm>
            <a:off x="685800" y="2501900"/>
            <a:ext cx="7162800" cy="4953000"/>
            <a:chOff x="768" y="1480"/>
            <a:chExt cx="4512" cy="3120"/>
          </a:xfrm>
        </p:grpSpPr>
        <p:sp>
          <p:nvSpPr>
            <p:cNvPr id="930061" name="Arc 269"/>
            <p:cNvSpPr>
              <a:spLocks/>
            </p:cNvSpPr>
            <p:nvPr/>
          </p:nvSpPr>
          <p:spPr bwMode="auto">
            <a:xfrm rot="13454375" flipV="1">
              <a:off x="1457" y="148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62" name="Oval 270"/>
            <p:cNvSpPr>
              <a:spLocks noChangeArrowheads="1"/>
            </p:cNvSpPr>
            <p:nvPr/>
          </p:nvSpPr>
          <p:spPr bwMode="auto">
            <a:xfrm>
              <a:off x="768" y="3102"/>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63" name="Oval 271"/>
            <p:cNvSpPr>
              <a:spLocks noChangeArrowheads="1"/>
            </p:cNvSpPr>
            <p:nvPr/>
          </p:nvSpPr>
          <p:spPr bwMode="auto">
            <a:xfrm>
              <a:off x="5184" y="3102"/>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4" name="Group 272"/>
          <p:cNvGrpSpPr>
            <a:grpSpLocks/>
          </p:cNvGrpSpPr>
          <p:nvPr/>
        </p:nvGrpSpPr>
        <p:grpSpPr bwMode="auto">
          <a:xfrm>
            <a:off x="685800" y="2336800"/>
            <a:ext cx="7162800" cy="4953000"/>
            <a:chOff x="768" y="1376"/>
            <a:chExt cx="4512" cy="3120"/>
          </a:xfrm>
        </p:grpSpPr>
        <p:sp>
          <p:nvSpPr>
            <p:cNvPr id="930065" name="Arc 273"/>
            <p:cNvSpPr>
              <a:spLocks/>
            </p:cNvSpPr>
            <p:nvPr/>
          </p:nvSpPr>
          <p:spPr bwMode="auto">
            <a:xfrm rot="13454375" flipV="1">
              <a:off x="1457" y="137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66" name="Oval 274"/>
            <p:cNvSpPr>
              <a:spLocks noChangeArrowheads="1"/>
            </p:cNvSpPr>
            <p:nvPr/>
          </p:nvSpPr>
          <p:spPr bwMode="auto">
            <a:xfrm>
              <a:off x="768" y="2998"/>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67" name="Oval 275"/>
            <p:cNvSpPr>
              <a:spLocks noChangeArrowheads="1"/>
            </p:cNvSpPr>
            <p:nvPr/>
          </p:nvSpPr>
          <p:spPr bwMode="auto">
            <a:xfrm>
              <a:off x="5184" y="2998"/>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5" name="Group 276"/>
          <p:cNvGrpSpPr>
            <a:grpSpLocks/>
          </p:cNvGrpSpPr>
          <p:nvPr/>
        </p:nvGrpSpPr>
        <p:grpSpPr bwMode="auto">
          <a:xfrm>
            <a:off x="685800" y="2171700"/>
            <a:ext cx="7162800" cy="4953000"/>
            <a:chOff x="768" y="1272"/>
            <a:chExt cx="4512" cy="3120"/>
          </a:xfrm>
        </p:grpSpPr>
        <p:sp>
          <p:nvSpPr>
            <p:cNvPr id="930069" name="Arc 277"/>
            <p:cNvSpPr>
              <a:spLocks/>
            </p:cNvSpPr>
            <p:nvPr/>
          </p:nvSpPr>
          <p:spPr bwMode="auto">
            <a:xfrm rot="13454375" flipV="1">
              <a:off x="1457" y="127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70" name="Oval 278"/>
            <p:cNvSpPr>
              <a:spLocks noChangeArrowheads="1"/>
            </p:cNvSpPr>
            <p:nvPr/>
          </p:nvSpPr>
          <p:spPr bwMode="auto">
            <a:xfrm>
              <a:off x="768" y="2894"/>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71" name="Oval 279"/>
            <p:cNvSpPr>
              <a:spLocks noChangeArrowheads="1"/>
            </p:cNvSpPr>
            <p:nvPr/>
          </p:nvSpPr>
          <p:spPr bwMode="auto">
            <a:xfrm>
              <a:off x="5184" y="2894"/>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6" name="Group 280"/>
          <p:cNvGrpSpPr>
            <a:grpSpLocks/>
          </p:cNvGrpSpPr>
          <p:nvPr/>
        </p:nvGrpSpPr>
        <p:grpSpPr bwMode="auto">
          <a:xfrm>
            <a:off x="685800" y="2006600"/>
            <a:ext cx="7162800" cy="4953000"/>
            <a:chOff x="768" y="1168"/>
            <a:chExt cx="4512" cy="3120"/>
          </a:xfrm>
        </p:grpSpPr>
        <p:sp>
          <p:nvSpPr>
            <p:cNvPr id="930073" name="Arc 281"/>
            <p:cNvSpPr>
              <a:spLocks/>
            </p:cNvSpPr>
            <p:nvPr/>
          </p:nvSpPr>
          <p:spPr bwMode="auto">
            <a:xfrm rot="13454375" flipV="1">
              <a:off x="1457" y="116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74" name="Oval 282"/>
            <p:cNvSpPr>
              <a:spLocks noChangeArrowheads="1"/>
            </p:cNvSpPr>
            <p:nvPr/>
          </p:nvSpPr>
          <p:spPr bwMode="auto">
            <a:xfrm>
              <a:off x="768" y="2790"/>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75" name="Oval 283"/>
            <p:cNvSpPr>
              <a:spLocks noChangeArrowheads="1"/>
            </p:cNvSpPr>
            <p:nvPr/>
          </p:nvSpPr>
          <p:spPr bwMode="auto">
            <a:xfrm>
              <a:off x="5184" y="2790"/>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7" name="Group 284"/>
          <p:cNvGrpSpPr>
            <a:grpSpLocks/>
          </p:cNvGrpSpPr>
          <p:nvPr/>
        </p:nvGrpSpPr>
        <p:grpSpPr bwMode="auto">
          <a:xfrm>
            <a:off x="685800" y="1841500"/>
            <a:ext cx="7162800" cy="4953000"/>
            <a:chOff x="768" y="1064"/>
            <a:chExt cx="4512" cy="3120"/>
          </a:xfrm>
        </p:grpSpPr>
        <p:sp>
          <p:nvSpPr>
            <p:cNvPr id="930077" name="Arc 285"/>
            <p:cNvSpPr>
              <a:spLocks/>
            </p:cNvSpPr>
            <p:nvPr/>
          </p:nvSpPr>
          <p:spPr bwMode="auto">
            <a:xfrm rot="13454375" flipV="1">
              <a:off x="1457" y="106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78" name="Oval 286"/>
            <p:cNvSpPr>
              <a:spLocks noChangeArrowheads="1"/>
            </p:cNvSpPr>
            <p:nvPr/>
          </p:nvSpPr>
          <p:spPr bwMode="auto">
            <a:xfrm>
              <a:off x="768" y="2686"/>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79" name="Oval 287"/>
            <p:cNvSpPr>
              <a:spLocks noChangeArrowheads="1"/>
            </p:cNvSpPr>
            <p:nvPr/>
          </p:nvSpPr>
          <p:spPr bwMode="auto">
            <a:xfrm>
              <a:off x="5184" y="2686"/>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8" name="Group 288"/>
          <p:cNvGrpSpPr>
            <a:grpSpLocks/>
          </p:cNvGrpSpPr>
          <p:nvPr/>
        </p:nvGrpSpPr>
        <p:grpSpPr bwMode="auto">
          <a:xfrm>
            <a:off x="685800" y="1676400"/>
            <a:ext cx="7162800" cy="4953000"/>
            <a:chOff x="768" y="960"/>
            <a:chExt cx="4512" cy="3120"/>
          </a:xfrm>
        </p:grpSpPr>
        <p:sp>
          <p:nvSpPr>
            <p:cNvPr id="930081" name="Arc 289"/>
            <p:cNvSpPr>
              <a:spLocks/>
            </p:cNvSpPr>
            <p:nvPr/>
          </p:nvSpPr>
          <p:spPr bwMode="auto">
            <a:xfrm rot="13454375" flipV="1">
              <a:off x="1457" y="96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82" name="Oval 290"/>
            <p:cNvSpPr>
              <a:spLocks noChangeArrowheads="1"/>
            </p:cNvSpPr>
            <p:nvPr/>
          </p:nvSpPr>
          <p:spPr bwMode="auto">
            <a:xfrm>
              <a:off x="768" y="2582"/>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0083" name="Oval 291"/>
            <p:cNvSpPr>
              <a:spLocks noChangeArrowheads="1"/>
            </p:cNvSpPr>
            <p:nvPr/>
          </p:nvSpPr>
          <p:spPr bwMode="auto">
            <a:xfrm>
              <a:off x="5184" y="2582"/>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9" name="Group 292"/>
          <p:cNvGrpSpPr>
            <a:grpSpLocks/>
          </p:cNvGrpSpPr>
          <p:nvPr/>
        </p:nvGrpSpPr>
        <p:grpSpPr bwMode="auto">
          <a:xfrm>
            <a:off x="838200" y="1676400"/>
            <a:ext cx="7162800" cy="5943600"/>
            <a:chOff x="1104" y="-192"/>
            <a:chExt cx="4512" cy="3744"/>
          </a:xfrm>
        </p:grpSpPr>
        <p:sp>
          <p:nvSpPr>
            <p:cNvPr id="930085" name="Arc 293"/>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86" name="Arc 294"/>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87" name="Arc 295"/>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88" name="Arc 296"/>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89" name="Arc 297"/>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90" name="Arc 298"/>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91" name="Arc 299"/>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092" name="Oval 300"/>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3" name="Oval 301"/>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4" name="Oval 302"/>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5" name="Oval 303"/>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6" name="Oval 304"/>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7" name="Oval 305"/>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8" name="Oval 306"/>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099" name="Oval 307"/>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00" name="Oval 308"/>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01" name="Oval 309"/>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02" name="Oval 310"/>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03" name="Oval 311"/>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04" name="Oval 312"/>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05" name="Oval 313"/>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0" name="Group 314"/>
          <p:cNvGrpSpPr>
            <a:grpSpLocks/>
          </p:cNvGrpSpPr>
          <p:nvPr/>
        </p:nvGrpSpPr>
        <p:grpSpPr bwMode="auto">
          <a:xfrm>
            <a:off x="990600" y="1676400"/>
            <a:ext cx="7162800" cy="5943600"/>
            <a:chOff x="1104" y="-192"/>
            <a:chExt cx="4512" cy="3744"/>
          </a:xfrm>
        </p:grpSpPr>
        <p:sp>
          <p:nvSpPr>
            <p:cNvPr id="930107" name="Arc 315"/>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08" name="Arc 316"/>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09" name="Arc 317"/>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10" name="Arc 318"/>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11" name="Arc 319"/>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12" name="Arc 320"/>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13" name="Arc 321"/>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14" name="Oval 322"/>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15" name="Oval 323"/>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16" name="Oval 324"/>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17" name="Oval 325"/>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18" name="Oval 326"/>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19" name="Oval 327"/>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0" name="Oval 328"/>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1" name="Oval 329"/>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2" name="Oval 330"/>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3" name="Oval 331"/>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4" name="Oval 332"/>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5" name="Oval 333"/>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6" name="Oval 334"/>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27" name="Oval 335"/>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1" name="Group 336"/>
          <p:cNvGrpSpPr>
            <a:grpSpLocks/>
          </p:cNvGrpSpPr>
          <p:nvPr/>
        </p:nvGrpSpPr>
        <p:grpSpPr bwMode="auto">
          <a:xfrm>
            <a:off x="1143000" y="1676400"/>
            <a:ext cx="7162800" cy="5943600"/>
            <a:chOff x="1104" y="-192"/>
            <a:chExt cx="4512" cy="3744"/>
          </a:xfrm>
        </p:grpSpPr>
        <p:sp>
          <p:nvSpPr>
            <p:cNvPr id="930129" name="Arc 337"/>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0" name="Arc 338"/>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1" name="Arc 339"/>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2" name="Arc 340"/>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3" name="Arc 341"/>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4" name="Arc 342"/>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5" name="Arc 343"/>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36" name="Oval 344"/>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37" name="Oval 345"/>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38" name="Oval 346"/>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39" name="Oval 347"/>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0" name="Oval 348"/>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1" name="Oval 349"/>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2" name="Oval 350"/>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3" name="Oval 351"/>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4" name="Oval 352"/>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5" name="Oval 353"/>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6" name="Oval 354"/>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7" name="Oval 355"/>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8" name="Oval 356"/>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49" name="Oval 357"/>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2" name="Group 358"/>
          <p:cNvGrpSpPr>
            <a:grpSpLocks/>
          </p:cNvGrpSpPr>
          <p:nvPr/>
        </p:nvGrpSpPr>
        <p:grpSpPr bwMode="auto">
          <a:xfrm>
            <a:off x="1295400" y="1676400"/>
            <a:ext cx="7162800" cy="5943600"/>
            <a:chOff x="1104" y="-192"/>
            <a:chExt cx="4512" cy="3744"/>
          </a:xfrm>
        </p:grpSpPr>
        <p:sp>
          <p:nvSpPr>
            <p:cNvPr id="930151" name="Arc 359"/>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2" name="Arc 360"/>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3" name="Arc 361"/>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4" name="Arc 362"/>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5" name="Arc 363"/>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6" name="Arc 364"/>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7" name="Arc 365"/>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58" name="Oval 366"/>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59" name="Oval 367"/>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0" name="Oval 368"/>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1" name="Oval 369"/>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2" name="Oval 370"/>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3" name="Oval 371"/>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4" name="Oval 372"/>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5" name="Oval 373"/>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6" name="Oval 374"/>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7" name="Oval 375"/>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8" name="Oval 376"/>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69" name="Oval 377"/>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70" name="Oval 378"/>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71" name="Oval 379"/>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3" name="Group 380"/>
          <p:cNvGrpSpPr>
            <a:grpSpLocks/>
          </p:cNvGrpSpPr>
          <p:nvPr/>
        </p:nvGrpSpPr>
        <p:grpSpPr bwMode="auto">
          <a:xfrm>
            <a:off x="1447800" y="1676400"/>
            <a:ext cx="7162800" cy="5943600"/>
            <a:chOff x="1104" y="-192"/>
            <a:chExt cx="4512" cy="3744"/>
          </a:xfrm>
        </p:grpSpPr>
        <p:sp>
          <p:nvSpPr>
            <p:cNvPr id="930173" name="Arc 381"/>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74" name="Arc 382"/>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75" name="Arc 383"/>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76" name="Arc 384"/>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77" name="Arc 385"/>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78" name="Arc 386"/>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79" name="Arc 387"/>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80" name="Oval 388"/>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1" name="Oval 389"/>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2" name="Oval 390"/>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3" name="Oval 391"/>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4" name="Oval 392"/>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5" name="Oval 393"/>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6" name="Oval 394"/>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7" name="Oval 395"/>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8" name="Oval 396"/>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89" name="Oval 397"/>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90" name="Oval 398"/>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91" name="Oval 399"/>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92" name="Oval 400"/>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193" name="Oval 401"/>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4" name="Group 402"/>
          <p:cNvGrpSpPr>
            <a:grpSpLocks/>
          </p:cNvGrpSpPr>
          <p:nvPr/>
        </p:nvGrpSpPr>
        <p:grpSpPr bwMode="auto">
          <a:xfrm>
            <a:off x="1600200" y="1676400"/>
            <a:ext cx="7162800" cy="5943600"/>
            <a:chOff x="1104" y="-192"/>
            <a:chExt cx="4512" cy="3744"/>
          </a:xfrm>
        </p:grpSpPr>
        <p:sp>
          <p:nvSpPr>
            <p:cNvPr id="930195" name="Arc 403"/>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96" name="Arc 404"/>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97" name="Arc 405"/>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98" name="Arc 406"/>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199" name="Arc 407"/>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200" name="Arc 408"/>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201" name="Arc 409"/>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0202" name="Oval 410"/>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3" name="Oval 411"/>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4" name="Oval 412"/>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5" name="Oval 413"/>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6" name="Oval 414"/>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7" name="Oval 415"/>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8" name="Oval 416"/>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09" name="Oval 417"/>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0" name="Oval 418"/>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1" name="Oval 419"/>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2" name="Oval 420"/>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3" name="Oval 421"/>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4" name="Oval 422"/>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5" name="Oval 423"/>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5" name="Group 424"/>
          <p:cNvGrpSpPr>
            <a:grpSpLocks/>
          </p:cNvGrpSpPr>
          <p:nvPr/>
        </p:nvGrpSpPr>
        <p:grpSpPr bwMode="auto">
          <a:xfrm>
            <a:off x="685800" y="4267200"/>
            <a:ext cx="1066800" cy="1143000"/>
            <a:chOff x="672" y="3360"/>
            <a:chExt cx="672" cy="720"/>
          </a:xfrm>
        </p:grpSpPr>
        <p:sp>
          <p:nvSpPr>
            <p:cNvPr id="930217" name="Oval 425"/>
            <p:cNvSpPr>
              <a:spLocks noChangeArrowheads="1"/>
            </p:cNvSpPr>
            <p:nvPr/>
          </p:nvSpPr>
          <p:spPr bwMode="auto">
            <a:xfrm>
              <a:off x="67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8" name="Oval 426"/>
            <p:cNvSpPr>
              <a:spLocks noChangeArrowheads="1"/>
            </p:cNvSpPr>
            <p:nvPr/>
          </p:nvSpPr>
          <p:spPr bwMode="auto">
            <a:xfrm>
              <a:off x="672"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19" name="Oval 427"/>
            <p:cNvSpPr>
              <a:spLocks noChangeArrowheads="1"/>
            </p:cNvSpPr>
            <p:nvPr/>
          </p:nvSpPr>
          <p:spPr bwMode="auto">
            <a:xfrm>
              <a:off x="67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0" name="Oval 428"/>
            <p:cNvSpPr>
              <a:spLocks noChangeArrowheads="1"/>
            </p:cNvSpPr>
            <p:nvPr/>
          </p:nvSpPr>
          <p:spPr bwMode="auto">
            <a:xfrm>
              <a:off x="672"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1" name="Oval 429"/>
            <p:cNvSpPr>
              <a:spLocks noChangeArrowheads="1"/>
            </p:cNvSpPr>
            <p:nvPr/>
          </p:nvSpPr>
          <p:spPr bwMode="auto">
            <a:xfrm>
              <a:off x="67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2" name="Oval 430"/>
            <p:cNvSpPr>
              <a:spLocks noChangeArrowheads="1"/>
            </p:cNvSpPr>
            <p:nvPr/>
          </p:nvSpPr>
          <p:spPr bwMode="auto">
            <a:xfrm>
              <a:off x="672"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3" name="Oval 431"/>
            <p:cNvSpPr>
              <a:spLocks noChangeArrowheads="1"/>
            </p:cNvSpPr>
            <p:nvPr/>
          </p:nvSpPr>
          <p:spPr bwMode="auto">
            <a:xfrm>
              <a:off x="67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4" name="Oval 432"/>
            <p:cNvSpPr>
              <a:spLocks noChangeArrowheads="1"/>
            </p:cNvSpPr>
            <p:nvPr/>
          </p:nvSpPr>
          <p:spPr bwMode="auto">
            <a:xfrm>
              <a:off x="76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5" name="Oval 433"/>
            <p:cNvSpPr>
              <a:spLocks noChangeArrowheads="1"/>
            </p:cNvSpPr>
            <p:nvPr/>
          </p:nvSpPr>
          <p:spPr bwMode="auto">
            <a:xfrm>
              <a:off x="768" y="388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26" name="Oval 434"/>
            <p:cNvSpPr>
              <a:spLocks noChangeArrowheads="1"/>
            </p:cNvSpPr>
            <p:nvPr/>
          </p:nvSpPr>
          <p:spPr bwMode="auto">
            <a:xfrm>
              <a:off x="76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7" name="Oval 435"/>
            <p:cNvSpPr>
              <a:spLocks noChangeArrowheads="1"/>
            </p:cNvSpPr>
            <p:nvPr/>
          </p:nvSpPr>
          <p:spPr bwMode="auto">
            <a:xfrm>
              <a:off x="76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8" name="Oval 436"/>
            <p:cNvSpPr>
              <a:spLocks noChangeArrowheads="1"/>
            </p:cNvSpPr>
            <p:nvPr/>
          </p:nvSpPr>
          <p:spPr bwMode="auto">
            <a:xfrm>
              <a:off x="768"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29" name="Oval 437"/>
            <p:cNvSpPr>
              <a:spLocks noChangeArrowheads="1"/>
            </p:cNvSpPr>
            <p:nvPr/>
          </p:nvSpPr>
          <p:spPr bwMode="auto">
            <a:xfrm>
              <a:off x="768" y="3464"/>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30" name="Oval 438"/>
            <p:cNvSpPr>
              <a:spLocks noChangeArrowheads="1"/>
            </p:cNvSpPr>
            <p:nvPr/>
          </p:nvSpPr>
          <p:spPr bwMode="auto">
            <a:xfrm>
              <a:off x="76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1" name="Oval 439"/>
            <p:cNvSpPr>
              <a:spLocks noChangeArrowheads="1"/>
            </p:cNvSpPr>
            <p:nvPr/>
          </p:nvSpPr>
          <p:spPr bwMode="auto">
            <a:xfrm>
              <a:off x="864"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2" name="Oval 440"/>
            <p:cNvSpPr>
              <a:spLocks noChangeArrowheads="1"/>
            </p:cNvSpPr>
            <p:nvPr/>
          </p:nvSpPr>
          <p:spPr bwMode="auto">
            <a:xfrm>
              <a:off x="864"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3" name="Oval 441"/>
            <p:cNvSpPr>
              <a:spLocks noChangeArrowheads="1"/>
            </p:cNvSpPr>
            <p:nvPr/>
          </p:nvSpPr>
          <p:spPr bwMode="auto">
            <a:xfrm>
              <a:off x="864" y="377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34" name="Oval 442"/>
            <p:cNvSpPr>
              <a:spLocks noChangeArrowheads="1"/>
            </p:cNvSpPr>
            <p:nvPr/>
          </p:nvSpPr>
          <p:spPr bwMode="auto">
            <a:xfrm>
              <a:off x="864"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5" name="Oval 443"/>
            <p:cNvSpPr>
              <a:spLocks noChangeArrowheads="1"/>
            </p:cNvSpPr>
            <p:nvPr/>
          </p:nvSpPr>
          <p:spPr bwMode="auto">
            <a:xfrm>
              <a:off x="864" y="356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36" name="Oval 444"/>
            <p:cNvSpPr>
              <a:spLocks noChangeArrowheads="1"/>
            </p:cNvSpPr>
            <p:nvPr/>
          </p:nvSpPr>
          <p:spPr bwMode="auto">
            <a:xfrm>
              <a:off x="864"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7" name="Oval 445"/>
            <p:cNvSpPr>
              <a:spLocks noChangeArrowheads="1"/>
            </p:cNvSpPr>
            <p:nvPr/>
          </p:nvSpPr>
          <p:spPr bwMode="auto">
            <a:xfrm>
              <a:off x="864"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8" name="Oval 446"/>
            <p:cNvSpPr>
              <a:spLocks noChangeArrowheads="1"/>
            </p:cNvSpPr>
            <p:nvPr/>
          </p:nvSpPr>
          <p:spPr bwMode="auto">
            <a:xfrm>
              <a:off x="124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39" name="Oval 447"/>
            <p:cNvSpPr>
              <a:spLocks noChangeArrowheads="1"/>
            </p:cNvSpPr>
            <p:nvPr/>
          </p:nvSpPr>
          <p:spPr bwMode="auto">
            <a:xfrm>
              <a:off x="1248"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0" name="Oval 448"/>
            <p:cNvSpPr>
              <a:spLocks noChangeArrowheads="1"/>
            </p:cNvSpPr>
            <p:nvPr/>
          </p:nvSpPr>
          <p:spPr bwMode="auto">
            <a:xfrm>
              <a:off x="124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1" name="Oval 449"/>
            <p:cNvSpPr>
              <a:spLocks noChangeArrowheads="1"/>
            </p:cNvSpPr>
            <p:nvPr/>
          </p:nvSpPr>
          <p:spPr bwMode="auto">
            <a:xfrm>
              <a:off x="124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2" name="Oval 450"/>
            <p:cNvSpPr>
              <a:spLocks noChangeArrowheads="1"/>
            </p:cNvSpPr>
            <p:nvPr/>
          </p:nvSpPr>
          <p:spPr bwMode="auto">
            <a:xfrm>
              <a:off x="1248"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3" name="Oval 451"/>
            <p:cNvSpPr>
              <a:spLocks noChangeArrowheads="1"/>
            </p:cNvSpPr>
            <p:nvPr/>
          </p:nvSpPr>
          <p:spPr bwMode="auto">
            <a:xfrm>
              <a:off x="1248"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4" name="Oval 452"/>
            <p:cNvSpPr>
              <a:spLocks noChangeArrowheads="1"/>
            </p:cNvSpPr>
            <p:nvPr/>
          </p:nvSpPr>
          <p:spPr bwMode="auto">
            <a:xfrm>
              <a:off x="124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5" name="Oval 453"/>
            <p:cNvSpPr>
              <a:spLocks noChangeArrowheads="1"/>
            </p:cNvSpPr>
            <p:nvPr/>
          </p:nvSpPr>
          <p:spPr bwMode="auto">
            <a:xfrm>
              <a:off x="115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6" name="Oval 454"/>
            <p:cNvSpPr>
              <a:spLocks noChangeArrowheads="1"/>
            </p:cNvSpPr>
            <p:nvPr/>
          </p:nvSpPr>
          <p:spPr bwMode="auto">
            <a:xfrm>
              <a:off x="1152" y="388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47" name="Oval 455"/>
            <p:cNvSpPr>
              <a:spLocks noChangeArrowheads="1"/>
            </p:cNvSpPr>
            <p:nvPr/>
          </p:nvSpPr>
          <p:spPr bwMode="auto">
            <a:xfrm>
              <a:off x="115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8" name="Oval 456"/>
            <p:cNvSpPr>
              <a:spLocks noChangeArrowheads="1"/>
            </p:cNvSpPr>
            <p:nvPr/>
          </p:nvSpPr>
          <p:spPr bwMode="auto">
            <a:xfrm>
              <a:off x="1152"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49" name="Oval 457"/>
            <p:cNvSpPr>
              <a:spLocks noChangeArrowheads="1"/>
            </p:cNvSpPr>
            <p:nvPr/>
          </p:nvSpPr>
          <p:spPr bwMode="auto">
            <a:xfrm>
              <a:off x="115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0" name="Oval 458"/>
            <p:cNvSpPr>
              <a:spLocks noChangeArrowheads="1"/>
            </p:cNvSpPr>
            <p:nvPr/>
          </p:nvSpPr>
          <p:spPr bwMode="auto">
            <a:xfrm>
              <a:off x="1152" y="34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51" name="Oval 459"/>
            <p:cNvSpPr>
              <a:spLocks noChangeArrowheads="1"/>
            </p:cNvSpPr>
            <p:nvPr/>
          </p:nvSpPr>
          <p:spPr bwMode="auto">
            <a:xfrm>
              <a:off x="115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2" name="Oval 460"/>
            <p:cNvSpPr>
              <a:spLocks noChangeArrowheads="1"/>
            </p:cNvSpPr>
            <p:nvPr/>
          </p:nvSpPr>
          <p:spPr bwMode="auto">
            <a:xfrm>
              <a:off x="1056"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3" name="Oval 461"/>
            <p:cNvSpPr>
              <a:spLocks noChangeArrowheads="1"/>
            </p:cNvSpPr>
            <p:nvPr/>
          </p:nvSpPr>
          <p:spPr bwMode="auto">
            <a:xfrm>
              <a:off x="1056"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4" name="Oval 462"/>
            <p:cNvSpPr>
              <a:spLocks noChangeArrowheads="1"/>
            </p:cNvSpPr>
            <p:nvPr/>
          </p:nvSpPr>
          <p:spPr bwMode="auto">
            <a:xfrm>
              <a:off x="1056" y="377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55" name="Oval 463"/>
            <p:cNvSpPr>
              <a:spLocks noChangeArrowheads="1"/>
            </p:cNvSpPr>
            <p:nvPr/>
          </p:nvSpPr>
          <p:spPr bwMode="auto">
            <a:xfrm>
              <a:off x="1056"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6" name="Oval 464"/>
            <p:cNvSpPr>
              <a:spLocks noChangeArrowheads="1"/>
            </p:cNvSpPr>
            <p:nvPr/>
          </p:nvSpPr>
          <p:spPr bwMode="auto">
            <a:xfrm>
              <a:off x="1056" y="356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57" name="Oval 465"/>
            <p:cNvSpPr>
              <a:spLocks noChangeArrowheads="1"/>
            </p:cNvSpPr>
            <p:nvPr/>
          </p:nvSpPr>
          <p:spPr bwMode="auto">
            <a:xfrm>
              <a:off x="1056"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8" name="Oval 466"/>
            <p:cNvSpPr>
              <a:spLocks noChangeArrowheads="1"/>
            </p:cNvSpPr>
            <p:nvPr/>
          </p:nvSpPr>
          <p:spPr bwMode="auto">
            <a:xfrm>
              <a:off x="1056"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59" name="Oval 467"/>
            <p:cNvSpPr>
              <a:spLocks noChangeArrowheads="1"/>
            </p:cNvSpPr>
            <p:nvPr/>
          </p:nvSpPr>
          <p:spPr bwMode="auto">
            <a:xfrm>
              <a:off x="960"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0" name="Oval 468"/>
            <p:cNvSpPr>
              <a:spLocks noChangeArrowheads="1"/>
            </p:cNvSpPr>
            <p:nvPr/>
          </p:nvSpPr>
          <p:spPr bwMode="auto">
            <a:xfrm>
              <a:off x="960"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1" name="Oval 469"/>
            <p:cNvSpPr>
              <a:spLocks noChangeArrowheads="1"/>
            </p:cNvSpPr>
            <p:nvPr/>
          </p:nvSpPr>
          <p:spPr bwMode="auto">
            <a:xfrm>
              <a:off x="960"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2" name="Oval 470"/>
            <p:cNvSpPr>
              <a:spLocks noChangeArrowheads="1"/>
            </p:cNvSpPr>
            <p:nvPr/>
          </p:nvSpPr>
          <p:spPr bwMode="auto">
            <a:xfrm>
              <a:off x="960" y="36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63" name="Oval 471"/>
            <p:cNvSpPr>
              <a:spLocks noChangeArrowheads="1"/>
            </p:cNvSpPr>
            <p:nvPr/>
          </p:nvSpPr>
          <p:spPr bwMode="auto">
            <a:xfrm>
              <a:off x="960"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4" name="Oval 472"/>
            <p:cNvSpPr>
              <a:spLocks noChangeArrowheads="1"/>
            </p:cNvSpPr>
            <p:nvPr/>
          </p:nvSpPr>
          <p:spPr bwMode="auto">
            <a:xfrm>
              <a:off x="960"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5" name="Oval 473"/>
            <p:cNvSpPr>
              <a:spLocks noChangeArrowheads="1"/>
            </p:cNvSpPr>
            <p:nvPr/>
          </p:nvSpPr>
          <p:spPr bwMode="auto">
            <a:xfrm>
              <a:off x="960"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6" name="Group 474"/>
          <p:cNvGrpSpPr>
            <a:grpSpLocks/>
          </p:cNvGrpSpPr>
          <p:nvPr/>
        </p:nvGrpSpPr>
        <p:grpSpPr bwMode="auto">
          <a:xfrm>
            <a:off x="7696200" y="4267200"/>
            <a:ext cx="1066800" cy="1143000"/>
            <a:chOff x="5088" y="3344"/>
            <a:chExt cx="672" cy="720"/>
          </a:xfrm>
        </p:grpSpPr>
        <p:sp>
          <p:nvSpPr>
            <p:cNvPr id="930267" name="Oval 475"/>
            <p:cNvSpPr>
              <a:spLocks noChangeArrowheads="1"/>
            </p:cNvSpPr>
            <p:nvPr/>
          </p:nvSpPr>
          <p:spPr bwMode="auto">
            <a:xfrm>
              <a:off x="5088"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8" name="Oval 476"/>
            <p:cNvSpPr>
              <a:spLocks noChangeArrowheads="1"/>
            </p:cNvSpPr>
            <p:nvPr/>
          </p:nvSpPr>
          <p:spPr bwMode="auto">
            <a:xfrm>
              <a:off x="5088" y="38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69" name="Oval 477"/>
            <p:cNvSpPr>
              <a:spLocks noChangeArrowheads="1"/>
            </p:cNvSpPr>
            <p:nvPr/>
          </p:nvSpPr>
          <p:spPr bwMode="auto">
            <a:xfrm>
              <a:off x="5088" y="37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0" name="Oval 478"/>
            <p:cNvSpPr>
              <a:spLocks noChangeArrowheads="1"/>
            </p:cNvSpPr>
            <p:nvPr/>
          </p:nvSpPr>
          <p:spPr bwMode="auto">
            <a:xfrm>
              <a:off x="5088" y="365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1" name="Oval 479"/>
            <p:cNvSpPr>
              <a:spLocks noChangeArrowheads="1"/>
            </p:cNvSpPr>
            <p:nvPr/>
          </p:nvSpPr>
          <p:spPr bwMode="auto">
            <a:xfrm>
              <a:off x="5088" y="355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2" name="Oval 480"/>
            <p:cNvSpPr>
              <a:spLocks noChangeArrowheads="1"/>
            </p:cNvSpPr>
            <p:nvPr/>
          </p:nvSpPr>
          <p:spPr bwMode="auto">
            <a:xfrm>
              <a:off x="5088" y="344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3" name="Oval 481"/>
            <p:cNvSpPr>
              <a:spLocks noChangeArrowheads="1"/>
            </p:cNvSpPr>
            <p:nvPr/>
          </p:nvSpPr>
          <p:spPr bwMode="auto">
            <a:xfrm>
              <a:off x="5088"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4" name="Oval 482"/>
            <p:cNvSpPr>
              <a:spLocks noChangeArrowheads="1"/>
            </p:cNvSpPr>
            <p:nvPr/>
          </p:nvSpPr>
          <p:spPr bwMode="auto">
            <a:xfrm>
              <a:off x="5184"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5" name="Oval 483"/>
            <p:cNvSpPr>
              <a:spLocks noChangeArrowheads="1"/>
            </p:cNvSpPr>
            <p:nvPr/>
          </p:nvSpPr>
          <p:spPr bwMode="auto">
            <a:xfrm>
              <a:off x="5184" y="3864"/>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76" name="Oval 484"/>
            <p:cNvSpPr>
              <a:spLocks noChangeArrowheads="1"/>
            </p:cNvSpPr>
            <p:nvPr/>
          </p:nvSpPr>
          <p:spPr bwMode="auto">
            <a:xfrm>
              <a:off x="5184" y="37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7" name="Oval 485"/>
            <p:cNvSpPr>
              <a:spLocks noChangeArrowheads="1"/>
            </p:cNvSpPr>
            <p:nvPr/>
          </p:nvSpPr>
          <p:spPr bwMode="auto">
            <a:xfrm>
              <a:off x="5184" y="365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8" name="Oval 486"/>
            <p:cNvSpPr>
              <a:spLocks noChangeArrowheads="1"/>
            </p:cNvSpPr>
            <p:nvPr/>
          </p:nvSpPr>
          <p:spPr bwMode="auto">
            <a:xfrm>
              <a:off x="5184" y="355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79" name="Oval 487"/>
            <p:cNvSpPr>
              <a:spLocks noChangeArrowheads="1"/>
            </p:cNvSpPr>
            <p:nvPr/>
          </p:nvSpPr>
          <p:spPr bwMode="auto">
            <a:xfrm>
              <a:off x="5184" y="344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80" name="Oval 488"/>
            <p:cNvSpPr>
              <a:spLocks noChangeArrowheads="1"/>
            </p:cNvSpPr>
            <p:nvPr/>
          </p:nvSpPr>
          <p:spPr bwMode="auto">
            <a:xfrm>
              <a:off x="5184"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1" name="Oval 489"/>
            <p:cNvSpPr>
              <a:spLocks noChangeArrowheads="1"/>
            </p:cNvSpPr>
            <p:nvPr/>
          </p:nvSpPr>
          <p:spPr bwMode="auto">
            <a:xfrm>
              <a:off x="5280"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2" name="Oval 490"/>
            <p:cNvSpPr>
              <a:spLocks noChangeArrowheads="1"/>
            </p:cNvSpPr>
            <p:nvPr/>
          </p:nvSpPr>
          <p:spPr bwMode="auto">
            <a:xfrm>
              <a:off x="5280" y="38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3" name="Oval 491"/>
            <p:cNvSpPr>
              <a:spLocks noChangeArrowheads="1"/>
            </p:cNvSpPr>
            <p:nvPr/>
          </p:nvSpPr>
          <p:spPr bwMode="auto">
            <a:xfrm>
              <a:off x="5280" y="376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84" name="Oval 492"/>
            <p:cNvSpPr>
              <a:spLocks noChangeArrowheads="1"/>
            </p:cNvSpPr>
            <p:nvPr/>
          </p:nvSpPr>
          <p:spPr bwMode="auto">
            <a:xfrm>
              <a:off x="5280" y="365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5" name="Oval 493"/>
            <p:cNvSpPr>
              <a:spLocks noChangeArrowheads="1"/>
            </p:cNvSpPr>
            <p:nvPr/>
          </p:nvSpPr>
          <p:spPr bwMode="auto">
            <a:xfrm>
              <a:off x="5280" y="355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86" name="Oval 494"/>
            <p:cNvSpPr>
              <a:spLocks noChangeArrowheads="1"/>
            </p:cNvSpPr>
            <p:nvPr/>
          </p:nvSpPr>
          <p:spPr bwMode="auto">
            <a:xfrm>
              <a:off x="5280" y="344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7" name="Oval 495"/>
            <p:cNvSpPr>
              <a:spLocks noChangeArrowheads="1"/>
            </p:cNvSpPr>
            <p:nvPr/>
          </p:nvSpPr>
          <p:spPr bwMode="auto">
            <a:xfrm>
              <a:off x="5280"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8" name="Oval 496"/>
            <p:cNvSpPr>
              <a:spLocks noChangeArrowheads="1"/>
            </p:cNvSpPr>
            <p:nvPr/>
          </p:nvSpPr>
          <p:spPr bwMode="auto">
            <a:xfrm>
              <a:off x="5664"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89" name="Oval 497"/>
            <p:cNvSpPr>
              <a:spLocks noChangeArrowheads="1"/>
            </p:cNvSpPr>
            <p:nvPr/>
          </p:nvSpPr>
          <p:spPr bwMode="auto">
            <a:xfrm>
              <a:off x="5664" y="38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0" name="Oval 498"/>
            <p:cNvSpPr>
              <a:spLocks noChangeArrowheads="1"/>
            </p:cNvSpPr>
            <p:nvPr/>
          </p:nvSpPr>
          <p:spPr bwMode="auto">
            <a:xfrm>
              <a:off x="5664" y="37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1" name="Oval 499"/>
            <p:cNvSpPr>
              <a:spLocks noChangeArrowheads="1"/>
            </p:cNvSpPr>
            <p:nvPr/>
          </p:nvSpPr>
          <p:spPr bwMode="auto">
            <a:xfrm>
              <a:off x="5664" y="365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2" name="Oval 500"/>
            <p:cNvSpPr>
              <a:spLocks noChangeArrowheads="1"/>
            </p:cNvSpPr>
            <p:nvPr/>
          </p:nvSpPr>
          <p:spPr bwMode="auto">
            <a:xfrm>
              <a:off x="5664" y="355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3" name="Oval 501"/>
            <p:cNvSpPr>
              <a:spLocks noChangeArrowheads="1"/>
            </p:cNvSpPr>
            <p:nvPr/>
          </p:nvSpPr>
          <p:spPr bwMode="auto">
            <a:xfrm>
              <a:off x="5664" y="344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4" name="Oval 502"/>
            <p:cNvSpPr>
              <a:spLocks noChangeArrowheads="1"/>
            </p:cNvSpPr>
            <p:nvPr/>
          </p:nvSpPr>
          <p:spPr bwMode="auto">
            <a:xfrm>
              <a:off x="5664"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5" name="Oval 503"/>
            <p:cNvSpPr>
              <a:spLocks noChangeArrowheads="1"/>
            </p:cNvSpPr>
            <p:nvPr/>
          </p:nvSpPr>
          <p:spPr bwMode="auto">
            <a:xfrm>
              <a:off x="5568"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6" name="Oval 504"/>
            <p:cNvSpPr>
              <a:spLocks noChangeArrowheads="1"/>
            </p:cNvSpPr>
            <p:nvPr/>
          </p:nvSpPr>
          <p:spPr bwMode="auto">
            <a:xfrm>
              <a:off x="5568" y="3864"/>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297" name="Oval 505"/>
            <p:cNvSpPr>
              <a:spLocks noChangeArrowheads="1"/>
            </p:cNvSpPr>
            <p:nvPr/>
          </p:nvSpPr>
          <p:spPr bwMode="auto">
            <a:xfrm>
              <a:off x="5568" y="37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8" name="Oval 506"/>
            <p:cNvSpPr>
              <a:spLocks noChangeArrowheads="1"/>
            </p:cNvSpPr>
            <p:nvPr/>
          </p:nvSpPr>
          <p:spPr bwMode="auto">
            <a:xfrm>
              <a:off x="5568" y="365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299" name="Oval 507"/>
            <p:cNvSpPr>
              <a:spLocks noChangeArrowheads="1"/>
            </p:cNvSpPr>
            <p:nvPr/>
          </p:nvSpPr>
          <p:spPr bwMode="auto">
            <a:xfrm>
              <a:off x="5568" y="355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0" name="Oval 508"/>
            <p:cNvSpPr>
              <a:spLocks noChangeArrowheads="1"/>
            </p:cNvSpPr>
            <p:nvPr/>
          </p:nvSpPr>
          <p:spPr bwMode="auto">
            <a:xfrm>
              <a:off x="5568" y="345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301" name="Oval 509"/>
            <p:cNvSpPr>
              <a:spLocks noChangeArrowheads="1"/>
            </p:cNvSpPr>
            <p:nvPr/>
          </p:nvSpPr>
          <p:spPr bwMode="auto">
            <a:xfrm>
              <a:off x="5568"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2" name="Oval 510"/>
            <p:cNvSpPr>
              <a:spLocks noChangeArrowheads="1"/>
            </p:cNvSpPr>
            <p:nvPr/>
          </p:nvSpPr>
          <p:spPr bwMode="auto">
            <a:xfrm>
              <a:off x="5472"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3" name="Oval 511"/>
            <p:cNvSpPr>
              <a:spLocks noChangeArrowheads="1"/>
            </p:cNvSpPr>
            <p:nvPr/>
          </p:nvSpPr>
          <p:spPr bwMode="auto">
            <a:xfrm>
              <a:off x="5472" y="38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4" name="Oval 512"/>
            <p:cNvSpPr>
              <a:spLocks noChangeArrowheads="1"/>
            </p:cNvSpPr>
            <p:nvPr/>
          </p:nvSpPr>
          <p:spPr bwMode="auto">
            <a:xfrm>
              <a:off x="5472" y="376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305" name="Oval 513"/>
            <p:cNvSpPr>
              <a:spLocks noChangeArrowheads="1"/>
            </p:cNvSpPr>
            <p:nvPr/>
          </p:nvSpPr>
          <p:spPr bwMode="auto">
            <a:xfrm>
              <a:off x="5472" y="365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6" name="Oval 514"/>
            <p:cNvSpPr>
              <a:spLocks noChangeArrowheads="1"/>
            </p:cNvSpPr>
            <p:nvPr/>
          </p:nvSpPr>
          <p:spPr bwMode="auto">
            <a:xfrm>
              <a:off x="5472" y="355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307" name="Oval 515"/>
            <p:cNvSpPr>
              <a:spLocks noChangeArrowheads="1"/>
            </p:cNvSpPr>
            <p:nvPr/>
          </p:nvSpPr>
          <p:spPr bwMode="auto">
            <a:xfrm>
              <a:off x="5472" y="344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8" name="Oval 516"/>
            <p:cNvSpPr>
              <a:spLocks noChangeArrowheads="1"/>
            </p:cNvSpPr>
            <p:nvPr/>
          </p:nvSpPr>
          <p:spPr bwMode="auto">
            <a:xfrm>
              <a:off x="5472"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09" name="Oval 517"/>
            <p:cNvSpPr>
              <a:spLocks noChangeArrowheads="1"/>
            </p:cNvSpPr>
            <p:nvPr/>
          </p:nvSpPr>
          <p:spPr bwMode="auto">
            <a:xfrm>
              <a:off x="5376" y="39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10" name="Oval 518"/>
            <p:cNvSpPr>
              <a:spLocks noChangeArrowheads="1"/>
            </p:cNvSpPr>
            <p:nvPr/>
          </p:nvSpPr>
          <p:spPr bwMode="auto">
            <a:xfrm>
              <a:off x="5376" y="38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11" name="Oval 519"/>
            <p:cNvSpPr>
              <a:spLocks noChangeArrowheads="1"/>
            </p:cNvSpPr>
            <p:nvPr/>
          </p:nvSpPr>
          <p:spPr bwMode="auto">
            <a:xfrm>
              <a:off x="5376" y="37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12" name="Oval 520"/>
            <p:cNvSpPr>
              <a:spLocks noChangeArrowheads="1"/>
            </p:cNvSpPr>
            <p:nvPr/>
          </p:nvSpPr>
          <p:spPr bwMode="auto">
            <a:xfrm>
              <a:off x="5376" y="365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0313" name="Oval 521"/>
            <p:cNvSpPr>
              <a:spLocks noChangeArrowheads="1"/>
            </p:cNvSpPr>
            <p:nvPr/>
          </p:nvSpPr>
          <p:spPr bwMode="auto">
            <a:xfrm>
              <a:off x="5376" y="355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14" name="Oval 522"/>
            <p:cNvSpPr>
              <a:spLocks noChangeArrowheads="1"/>
            </p:cNvSpPr>
            <p:nvPr/>
          </p:nvSpPr>
          <p:spPr bwMode="auto">
            <a:xfrm>
              <a:off x="5376" y="344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0315" name="Oval 523"/>
            <p:cNvSpPr>
              <a:spLocks noChangeArrowheads="1"/>
            </p:cNvSpPr>
            <p:nvPr/>
          </p:nvSpPr>
          <p:spPr bwMode="auto">
            <a:xfrm>
              <a:off x="5376" y="334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sp>
        <p:nvSpPr>
          <p:cNvPr id="930316" name="Text Box 524"/>
          <p:cNvSpPr txBox="1">
            <a:spLocks noChangeArrowheads="1"/>
          </p:cNvSpPr>
          <p:nvPr/>
        </p:nvSpPr>
        <p:spPr bwMode="auto">
          <a:xfrm>
            <a:off x="2286000" y="4724400"/>
            <a:ext cx="4806280" cy="523220"/>
          </a:xfrm>
          <a:prstGeom prst="rect">
            <a:avLst/>
          </a:prstGeom>
          <a:noFill/>
          <a:ln w="9525">
            <a:noFill/>
            <a:miter lim="800000"/>
            <a:headEnd/>
            <a:tailEnd/>
          </a:ln>
          <a:effectLst/>
        </p:spPr>
        <p:txBody>
          <a:bodyPr wrap="square">
            <a:spAutoFit/>
          </a:bodyPr>
          <a:lstStyle/>
          <a:p>
            <a:pPr algn="ctr"/>
            <a:r>
              <a:rPr kumimoji="1" lang="es-ES_tradnl" altLang="zh-TW" sz="2800" dirty="0">
                <a:latin typeface="Arial Rounded MT Bold" pitchFamily="34" charset="0"/>
                <a:ea typeface="PMingLiU" pitchFamily="18" charset="-120"/>
              </a:rPr>
              <a:t>Ordenamiento Coherente</a:t>
            </a:r>
          </a:p>
        </p:txBody>
      </p:sp>
      <p:sp>
        <p:nvSpPr>
          <p:cNvPr id="264" name="263 Flecha abajo"/>
          <p:cNvSpPr/>
          <p:nvPr/>
        </p:nvSpPr>
        <p:spPr>
          <a:xfrm>
            <a:off x="4499992" y="5229200"/>
            <a:ext cx="504056" cy="64807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5" name="264 CuadroTexto"/>
          <p:cNvSpPr txBox="1"/>
          <p:nvPr/>
        </p:nvSpPr>
        <p:spPr>
          <a:xfrm>
            <a:off x="1835696" y="6021288"/>
            <a:ext cx="6223129" cy="461665"/>
          </a:xfrm>
          <a:prstGeom prst="rect">
            <a:avLst/>
          </a:prstGeom>
          <a:solidFill>
            <a:srgbClr val="FFFF00"/>
          </a:solidFill>
        </p:spPr>
        <p:txBody>
          <a:bodyPr wrap="square" rtlCol="0">
            <a:spAutoFit/>
          </a:bodyPr>
          <a:lstStyle/>
          <a:p>
            <a:pPr algn="ctr"/>
            <a:r>
              <a:rPr lang="es-PE" sz="2400" dirty="0" smtClean="0">
                <a:solidFill>
                  <a:schemeClr val="bg1"/>
                </a:solidFill>
              </a:rPr>
              <a:t>FIBRA PARA TRANSMITIR IMAGEN</a:t>
            </a:r>
            <a:endParaRPr lang="es-PE" sz="2400" dirty="0">
              <a:solidFill>
                <a:schemeClr val="bg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500"/>
                                  </p:stCondLst>
                                  <p:childTnLst>
                                    <p:set>
                                      <p:cBhvr>
                                        <p:cTn id="18" dur="1" fill="hold">
                                          <p:stCondLst>
                                            <p:cond delay="499"/>
                                          </p:stCondLst>
                                        </p:cTn>
                                        <p:tgtEl>
                                          <p:spTgt spid="7"/>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500"/>
                                  </p:stCondLst>
                                  <p:childTnLst>
                                    <p:set>
                                      <p:cBhvr>
                                        <p:cTn id="21" dur="1" fill="hold">
                                          <p:stCondLst>
                                            <p:cond delay="499"/>
                                          </p:stCondLst>
                                        </p:cTn>
                                        <p:tgtEl>
                                          <p:spTgt spid="8"/>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nodeType="afterEffect">
                                  <p:stCondLst>
                                    <p:cond delay="500"/>
                                  </p:stCondLst>
                                  <p:childTnLst>
                                    <p:set>
                                      <p:cBhvr>
                                        <p:cTn id="24" dur="1" fill="hold">
                                          <p:stCondLst>
                                            <p:cond delay="499"/>
                                          </p:stCondLst>
                                        </p:cTn>
                                        <p:tgtEl>
                                          <p:spTgt spid="9"/>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nodeType="afterEffect">
                                  <p:stCondLst>
                                    <p:cond delay="500"/>
                                  </p:stCondLst>
                                  <p:childTnLst>
                                    <p:set>
                                      <p:cBhvr>
                                        <p:cTn id="27" dur="1" fill="hold">
                                          <p:stCondLst>
                                            <p:cond delay="499"/>
                                          </p:stCondLst>
                                        </p:cTn>
                                        <p:tgtEl>
                                          <p:spTgt spid="10"/>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nodeType="afterEffect">
                                  <p:stCondLst>
                                    <p:cond delay="500"/>
                                  </p:stCondLst>
                                  <p:childTnLst>
                                    <p:set>
                                      <p:cBhvr>
                                        <p:cTn id="30" dur="1" fill="hold">
                                          <p:stCondLst>
                                            <p:cond delay="499"/>
                                          </p:stCondLst>
                                        </p:cTn>
                                        <p:tgtEl>
                                          <p:spTgt spid="11"/>
                                        </p:tgtEl>
                                        <p:attrNameLst>
                                          <p:attrName>style.visibility</p:attrName>
                                        </p:attrNameLst>
                                      </p:cBhvr>
                                      <p:to>
                                        <p:strVal val="visible"/>
                                      </p:to>
                                    </p:set>
                                  </p:childTnLst>
                                </p:cTn>
                              </p:par>
                            </p:childTnLst>
                          </p:cTn>
                        </p:par>
                        <p:par>
                          <p:cTn id="31" fill="hold">
                            <p:stCondLst>
                              <p:cond delay="8500"/>
                            </p:stCondLst>
                            <p:childTnLst>
                              <p:par>
                                <p:cTn id="32" presetID="1" presetClass="entr" presetSubtype="0" fill="hold" nodeType="afterEffect">
                                  <p:stCondLst>
                                    <p:cond delay="500"/>
                                  </p:stCondLst>
                                  <p:childTnLst>
                                    <p:set>
                                      <p:cBhvr>
                                        <p:cTn id="33" dur="1" fill="hold">
                                          <p:stCondLst>
                                            <p:cond delay="499"/>
                                          </p:stCondLst>
                                        </p:cTn>
                                        <p:tgtEl>
                                          <p:spTgt spid="12"/>
                                        </p:tgtEl>
                                        <p:attrNameLst>
                                          <p:attrName>style.visibility</p:attrName>
                                        </p:attrNameLst>
                                      </p:cBhvr>
                                      <p:to>
                                        <p:strVal val="visible"/>
                                      </p:to>
                                    </p:set>
                                  </p:childTnLst>
                                </p:cTn>
                              </p:par>
                            </p:childTnLst>
                          </p:cTn>
                        </p:par>
                        <p:par>
                          <p:cTn id="34" fill="hold">
                            <p:stCondLst>
                              <p:cond delay="9500"/>
                            </p:stCondLst>
                            <p:childTnLst>
                              <p:par>
                                <p:cTn id="35" presetID="1" presetClass="entr" presetSubtype="0" fill="hold" nodeType="afterEffect">
                                  <p:stCondLst>
                                    <p:cond delay="500"/>
                                  </p:stCondLst>
                                  <p:childTnLst>
                                    <p:set>
                                      <p:cBhvr>
                                        <p:cTn id="36" dur="1" fill="hold">
                                          <p:stCondLst>
                                            <p:cond delay="499"/>
                                          </p:stCondLst>
                                        </p:cTn>
                                        <p:tgtEl>
                                          <p:spTgt spid="13"/>
                                        </p:tgtEl>
                                        <p:attrNameLst>
                                          <p:attrName>style.visibility</p:attrName>
                                        </p:attrNameLst>
                                      </p:cBhvr>
                                      <p:to>
                                        <p:strVal val="visible"/>
                                      </p:to>
                                    </p:set>
                                  </p:childTnLst>
                                </p:cTn>
                              </p:par>
                            </p:childTnLst>
                          </p:cTn>
                        </p:par>
                        <p:par>
                          <p:cTn id="37" fill="hold">
                            <p:stCondLst>
                              <p:cond delay="10500"/>
                            </p:stCondLst>
                            <p:childTnLst>
                              <p:par>
                                <p:cTn id="38" presetID="1" presetClass="entr" presetSubtype="0" fill="hold" nodeType="afterEffect">
                                  <p:stCondLst>
                                    <p:cond delay="500"/>
                                  </p:stCondLst>
                                  <p:childTnLst>
                                    <p:set>
                                      <p:cBhvr>
                                        <p:cTn id="39" dur="1" fill="hold">
                                          <p:stCondLst>
                                            <p:cond delay="499"/>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3" presetClass="entr" presetSubtype="3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6*min(max(#ppt_w*#ppt_h,.3),1)-7.4)/-.7*#ppt_w"/>
                                          </p:val>
                                        </p:tav>
                                        <p:tav tm="100000">
                                          <p:val>
                                            <p:strVal val="#ppt_w"/>
                                          </p:val>
                                        </p:tav>
                                      </p:tavLst>
                                    </p:anim>
                                    <p:anim calcmode="lin" valueType="num">
                                      <p:cBhvr>
                                        <p:cTn id="45" dur="500" fill="hold"/>
                                        <p:tgtEl>
                                          <p:spTgt spid="15"/>
                                        </p:tgtEl>
                                        <p:attrNameLst>
                                          <p:attrName>ppt_h</p:attrName>
                                        </p:attrNameLst>
                                      </p:cBhvr>
                                      <p:tavLst>
                                        <p:tav tm="0">
                                          <p:val>
                                            <p:strVal val="(6*min(max(#ppt_w*#ppt_h,.3),1)-7.4)/-.7*#ppt_h"/>
                                          </p:val>
                                        </p:tav>
                                        <p:tav tm="100000">
                                          <p:val>
                                            <p:strVal val="#ppt_h"/>
                                          </p:val>
                                        </p:tav>
                                      </p:tavLst>
                                    </p:anim>
                                    <p:anim calcmode="lin" valueType="num">
                                      <p:cBhvr>
                                        <p:cTn id="46" dur="500" fill="hold"/>
                                        <p:tgtEl>
                                          <p:spTgt spid="15"/>
                                        </p:tgtEl>
                                        <p:attrNameLst>
                                          <p:attrName>ppt_x</p:attrName>
                                        </p:attrNameLst>
                                      </p:cBhvr>
                                      <p:tavLst>
                                        <p:tav tm="0">
                                          <p:val>
                                            <p:fltVal val="0.5"/>
                                          </p:val>
                                        </p:tav>
                                        <p:tav tm="100000">
                                          <p:val>
                                            <p:strVal val="#ppt_x"/>
                                          </p:val>
                                        </p:tav>
                                      </p:tavLst>
                                    </p:anim>
                                    <p:anim calcmode="lin" valueType="num">
                                      <p:cBhvr>
                                        <p:cTn id="47"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48" fill="hold">
                            <p:stCondLst>
                              <p:cond delay="500"/>
                            </p:stCondLst>
                            <p:childTnLst>
                              <p:par>
                                <p:cTn id="49" presetID="23" presetClass="entr" presetSubtype="272" fill="hold" nodeType="afterEffect">
                                  <p:stCondLst>
                                    <p:cond delay="10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strVal val="2/3*#ppt_w"/>
                                          </p:val>
                                        </p:tav>
                                        <p:tav tm="100000">
                                          <p:val>
                                            <p:strVal val="#ppt_w"/>
                                          </p:val>
                                        </p:tav>
                                      </p:tavLst>
                                    </p:anim>
                                    <p:anim calcmode="lin" valueType="num">
                                      <p:cBhvr>
                                        <p:cTn id="52" dur="500" fill="hold"/>
                                        <p:tgtEl>
                                          <p:spTgt spid="16"/>
                                        </p:tgtEl>
                                        <p:attrNameLst>
                                          <p:attrName>ppt_h</p:attrName>
                                        </p:attrNameLst>
                                      </p:cBhvr>
                                      <p:tavLst>
                                        <p:tav tm="0">
                                          <p:val>
                                            <p:strVal val="2/3*#ppt_h"/>
                                          </p:val>
                                        </p:tav>
                                        <p:tav tm="100000">
                                          <p:val>
                                            <p:strVal val="#ppt_h"/>
                                          </p:val>
                                        </p:tav>
                                      </p:tavLst>
                                    </p:anim>
                                  </p:childTnLst>
                                </p:cTn>
                              </p:par>
                            </p:childTnLst>
                          </p:cTn>
                        </p:par>
                        <p:par>
                          <p:cTn id="53" fill="hold">
                            <p:stCondLst>
                              <p:cond delay="2000"/>
                            </p:stCondLst>
                            <p:childTnLst>
                              <p:par>
                                <p:cTn id="54" presetID="3" presetClass="entr" presetSubtype="10" fill="hold" grpId="0" nodeType="afterEffect">
                                  <p:stCondLst>
                                    <p:cond delay="500"/>
                                  </p:stCondLst>
                                  <p:childTnLst>
                                    <p:set>
                                      <p:cBhvr>
                                        <p:cTn id="55" dur="1" fill="hold">
                                          <p:stCondLst>
                                            <p:cond delay="0"/>
                                          </p:stCondLst>
                                        </p:cTn>
                                        <p:tgtEl>
                                          <p:spTgt spid="930316"/>
                                        </p:tgtEl>
                                        <p:attrNameLst>
                                          <p:attrName>style.visibility</p:attrName>
                                        </p:attrNameLst>
                                      </p:cBhvr>
                                      <p:to>
                                        <p:strVal val="visible"/>
                                      </p:to>
                                    </p:set>
                                    <p:animEffect transition="in" filter="blinds(horizontal)">
                                      <p:cBhvr>
                                        <p:cTn id="56" dur="500"/>
                                        <p:tgtEl>
                                          <p:spTgt spid="930316"/>
                                        </p:tgtEl>
                                      </p:cBhvr>
                                    </p:animEffect>
                                  </p:childTnLst>
                                  <p:subTnLst>
                                    <p:set>
                                      <p:cBhvr override="childStyle">
                                        <p:cTn dur="1" fill="hold" display="0" masterRel="nextClick" afterEffect="1"/>
                                        <p:tgtEl>
                                          <p:spTgt spid="9303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316"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34978" y="60289"/>
            <a:ext cx="9109022" cy="65370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260648"/>
            <a:ext cx="9097961" cy="6597352"/>
          </a:xfrm>
          <a:prstGeom prst="rect">
            <a:avLst/>
          </a:prstGeom>
          <a:noFill/>
          <a:ln w="9525">
            <a:noFill/>
            <a:miter lim="800000"/>
            <a:headEnd/>
            <a:tailEnd/>
          </a:ln>
        </p:spPr>
      </p:pic>
    </p:spTree>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28265"/>
            <a:ext cx="9144000" cy="6625617"/>
          </a:xfrm>
          <a:prstGeom prst="rect">
            <a:avLst/>
          </a:prstGeom>
          <a:noFill/>
          <a:ln w="9525">
            <a:noFill/>
            <a:miter lim="800000"/>
            <a:headEnd/>
            <a:tailEnd/>
          </a:ln>
        </p:spPr>
      </p:pic>
    </p:spTree>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0" y="68855"/>
            <a:ext cx="8981014" cy="6600505"/>
          </a:xfrm>
          <a:prstGeom prst="rect">
            <a:avLst/>
          </a:prstGeom>
          <a:noFill/>
          <a:ln w="9525">
            <a:noFill/>
            <a:miter lim="800000"/>
            <a:headEnd/>
            <a:tailEnd/>
          </a:ln>
        </p:spPr>
      </p:pic>
    </p:spTree>
  </p:cSld>
  <p:clrMapOvr>
    <a:masterClrMapping/>
  </p:clrMapOvr>
  <p:transition>
    <p:fade thruBlk="1"/>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76565"/>
            <a:ext cx="8991153" cy="6592795"/>
          </a:xfrm>
          <a:prstGeom prst="rect">
            <a:avLst/>
          </a:prstGeom>
          <a:noFill/>
          <a:ln w="9525">
            <a:noFill/>
            <a:miter lim="800000"/>
            <a:headEnd/>
            <a:tailEnd/>
          </a:ln>
        </p:spPr>
      </p:pic>
    </p:spTree>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32286" y="188640"/>
            <a:ext cx="8832202" cy="644625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4427984" cy="321873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550241" y="0"/>
            <a:ext cx="4593759" cy="321297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123728" y="3356992"/>
            <a:ext cx="5040560" cy="337587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251520" y="188640"/>
            <a:ext cx="8712968" cy="648072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604838" y="1343025"/>
            <a:ext cx="7934325" cy="4171950"/>
          </a:xfrm>
          <a:prstGeom prst="rect">
            <a:avLst/>
          </a:prstGeom>
          <a:noFill/>
          <a:ln w="9525">
            <a:noFill/>
            <a:miter lim="800000"/>
            <a:headEnd/>
            <a:tailEnd/>
          </a:ln>
        </p:spPr>
      </p:pic>
      <p:pic>
        <p:nvPicPr>
          <p:cNvPr id="4098" name="Picture 2" descr="C:\Users\ALBERTO\Pictures\CASOS CLINICOS\DSC00170.JPG"/>
          <p:cNvPicPr>
            <a:picLocks noChangeAspect="1" noChangeArrowheads="1"/>
          </p:cNvPicPr>
          <p:nvPr/>
        </p:nvPicPr>
        <p:blipFill>
          <a:blip r:embed="rId3" cstate="print"/>
          <a:srcRect/>
          <a:stretch>
            <a:fillRect/>
          </a:stretch>
        </p:blipFill>
        <p:spPr bwMode="auto">
          <a:xfrm>
            <a:off x="6444208" y="3717032"/>
            <a:ext cx="2355726" cy="314096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471488" y="357188"/>
            <a:ext cx="8201025" cy="6744220"/>
          </a:xfrm>
          <a:prstGeom prst="rect">
            <a:avLst/>
          </a:prstGeom>
          <a:noFill/>
          <a:ln w="9525">
            <a:noFill/>
            <a:miter lim="800000"/>
            <a:headEnd/>
            <a:tailEnd/>
          </a:ln>
        </p:spPr>
      </p:pic>
      <p:sp>
        <p:nvSpPr>
          <p:cNvPr id="3" name="2 CuadroTexto"/>
          <p:cNvSpPr txBox="1"/>
          <p:nvPr/>
        </p:nvSpPr>
        <p:spPr>
          <a:xfrm>
            <a:off x="6300192" y="3573016"/>
            <a:ext cx="1031051" cy="369332"/>
          </a:xfrm>
          <a:prstGeom prst="rect">
            <a:avLst/>
          </a:prstGeom>
          <a:noFill/>
        </p:spPr>
        <p:txBody>
          <a:bodyPr wrap="none" rtlCol="0">
            <a:spAutoFit/>
          </a:bodyPr>
          <a:lstStyle/>
          <a:p>
            <a:r>
              <a:rPr lang="es-PE" dirty="0" smtClean="0"/>
              <a:t>HNERM</a:t>
            </a:r>
            <a:endParaRPr lang="es-PE" dirty="0"/>
          </a:p>
        </p:txBody>
      </p:sp>
      <p:sp>
        <p:nvSpPr>
          <p:cNvPr id="4" name="3 CuadroTexto"/>
          <p:cNvSpPr txBox="1"/>
          <p:nvPr/>
        </p:nvSpPr>
        <p:spPr>
          <a:xfrm>
            <a:off x="8172400" y="332656"/>
            <a:ext cx="405880" cy="369332"/>
          </a:xfrm>
          <a:prstGeom prst="rect">
            <a:avLst/>
          </a:prstGeom>
          <a:solidFill>
            <a:srgbClr val="FF0000"/>
          </a:solidFill>
        </p:spPr>
        <p:txBody>
          <a:bodyPr wrap="none" rtlCol="0">
            <a:spAutoFit/>
          </a:bodyPr>
          <a:lstStyle/>
          <a:p>
            <a:r>
              <a:rPr lang="es-PE" dirty="0" smtClean="0"/>
              <a:t>1°</a:t>
            </a:r>
            <a:endParaRPr lang="es-PE" dirty="0"/>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002" name="Text Box 162"/>
          <p:cNvSpPr txBox="1">
            <a:spLocks noChangeArrowheads="1"/>
          </p:cNvSpPr>
          <p:nvPr/>
        </p:nvSpPr>
        <p:spPr bwMode="auto">
          <a:xfrm>
            <a:off x="2051720" y="332656"/>
            <a:ext cx="4775200" cy="579438"/>
          </a:xfrm>
          <a:prstGeom prst="rect">
            <a:avLst/>
          </a:prstGeom>
          <a:noFill/>
          <a:ln w="9525" algn="ctr">
            <a:noFill/>
            <a:miter lim="800000"/>
            <a:headEnd/>
            <a:tailEnd/>
          </a:ln>
          <a:effectLst/>
        </p:spPr>
        <p:txBody>
          <a:bodyPr lIns="92075" tIns="46038" rIns="92075" bIns="46038" anchor="ctr"/>
          <a:lstStyle/>
          <a:p>
            <a:pPr algn="ctr"/>
            <a:r>
              <a:rPr lang="es-ES_tradnl" altLang="zh-TW" sz="5000" dirty="0">
                <a:solidFill>
                  <a:srgbClr val="FFFF00"/>
                </a:solidFill>
                <a:ea typeface="PMingLiU" pitchFamily="18" charset="-120"/>
              </a:rPr>
              <a:t>Guía de Luz </a:t>
            </a:r>
          </a:p>
        </p:txBody>
      </p:sp>
      <p:grpSp>
        <p:nvGrpSpPr>
          <p:cNvPr id="2" name="Group 267"/>
          <p:cNvGrpSpPr>
            <a:grpSpLocks/>
          </p:cNvGrpSpPr>
          <p:nvPr/>
        </p:nvGrpSpPr>
        <p:grpSpPr bwMode="auto">
          <a:xfrm>
            <a:off x="609600" y="2260600"/>
            <a:ext cx="7162800" cy="4953000"/>
            <a:chOff x="768" y="1584"/>
            <a:chExt cx="4512" cy="3120"/>
          </a:xfrm>
        </p:grpSpPr>
        <p:sp>
          <p:nvSpPr>
            <p:cNvPr id="932108" name="Arc 268"/>
            <p:cNvSpPr>
              <a:spLocks/>
            </p:cNvSpPr>
            <p:nvPr/>
          </p:nvSpPr>
          <p:spPr bwMode="auto">
            <a:xfrm rot="13454375" flipV="1">
              <a:off x="1457" y="158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09" name="Oval 269"/>
            <p:cNvSpPr>
              <a:spLocks noChangeArrowheads="1"/>
            </p:cNvSpPr>
            <p:nvPr/>
          </p:nvSpPr>
          <p:spPr bwMode="auto">
            <a:xfrm>
              <a:off x="768" y="3206"/>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10" name="Oval 270"/>
            <p:cNvSpPr>
              <a:spLocks noChangeArrowheads="1"/>
            </p:cNvSpPr>
            <p:nvPr/>
          </p:nvSpPr>
          <p:spPr bwMode="auto">
            <a:xfrm>
              <a:off x="5184" y="3206"/>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grpSp>
      <p:grpSp>
        <p:nvGrpSpPr>
          <p:cNvPr id="3" name="Group 271"/>
          <p:cNvGrpSpPr>
            <a:grpSpLocks/>
          </p:cNvGrpSpPr>
          <p:nvPr/>
        </p:nvGrpSpPr>
        <p:grpSpPr bwMode="auto">
          <a:xfrm>
            <a:off x="609600" y="2095500"/>
            <a:ext cx="7162800" cy="4953000"/>
            <a:chOff x="768" y="1480"/>
            <a:chExt cx="4512" cy="3120"/>
          </a:xfrm>
        </p:grpSpPr>
        <p:sp>
          <p:nvSpPr>
            <p:cNvPr id="932112" name="Arc 272"/>
            <p:cNvSpPr>
              <a:spLocks/>
            </p:cNvSpPr>
            <p:nvPr/>
          </p:nvSpPr>
          <p:spPr bwMode="auto">
            <a:xfrm rot="13454375" flipV="1">
              <a:off x="1457" y="148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13" name="Oval 273"/>
            <p:cNvSpPr>
              <a:spLocks noChangeArrowheads="1"/>
            </p:cNvSpPr>
            <p:nvPr/>
          </p:nvSpPr>
          <p:spPr bwMode="auto">
            <a:xfrm>
              <a:off x="768" y="3102"/>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14" name="Oval 274"/>
            <p:cNvSpPr>
              <a:spLocks noChangeArrowheads="1"/>
            </p:cNvSpPr>
            <p:nvPr/>
          </p:nvSpPr>
          <p:spPr bwMode="auto">
            <a:xfrm>
              <a:off x="5184" y="3102"/>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4" name="Group 275"/>
          <p:cNvGrpSpPr>
            <a:grpSpLocks/>
          </p:cNvGrpSpPr>
          <p:nvPr/>
        </p:nvGrpSpPr>
        <p:grpSpPr bwMode="auto">
          <a:xfrm>
            <a:off x="609600" y="1930400"/>
            <a:ext cx="7162800" cy="4953000"/>
            <a:chOff x="768" y="1376"/>
            <a:chExt cx="4512" cy="3120"/>
          </a:xfrm>
        </p:grpSpPr>
        <p:sp>
          <p:nvSpPr>
            <p:cNvPr id="932116" name="Arc 276"/>
            <p:cNvSpPr>
              <a:spLocks/>
            </p:cNvSpPr>
            <p:nvPr/>
          </p:nvSpPr>
          <p:spPr bwMode="auto">
            <a:xfrm rot="13454375" flipV="1">
              <a:off x="1457" y="137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17" name="Oval 277"/>
            <p:cNvSpPr>
              <a:spLocks noChangeArrowheads="1"/>
            </p:cNvSpPr>
            <p:nvPr/>
          </p:nvSpPr>
          <p:spPr bwMode="auto">
            <a:xfrm>
              <a:off x="768" y="2998"/>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18" name="Oval 278"/>
            <p:cNvSpPr>
              <a:spLocks noChangeArrowheads="1"/>
            </p:cNvSpPr>
            <p:nvPr/>
          </p:nvSpPr>
          <p:spPr bwMode="auto">
            <a:xfrm>
              <a:off x="5184" y="2998"/>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5" name="Group 279"/>
          <p:cNvGrpSpPr>
            <a:grpSpLocks/>
          </p:cNvGrpSpPr>
          <p:nvPr/>
        </p:nvGrpSpPr>
        <p:grpSpPr bwMode="auto">
          <a:xfrm>
            <a:off x="609600" y="1765300"/>
            <a:ext cx="7162800" cy="4953000"/>
            <a:chOff x="768" y="1272"/>
            <a:chExt cx="4512" cy="3120"/>
          </a:xfrm>
        </p:grpSpPr>
        <p:sp>
          <p:nvSpPr>
            <p:cNvPr id="932120" name="Arc 280"/>
            <p:cNvSpPr>
              <a:spLocks/>
            </p:cNvSpPr>
            <p:nvPr/>
          </p:nvSpPr>
          <p:spPr bwMode="auto">
            <a:xfrm rot="13454375" flipV="1">
              <a:off x="1457" y="127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21" name="Oval 281"/>
            <p:cNvSpPr>
              <a:spLocks noChangeArrowheads="1"/>
            </p:cNvSpPr>
            <p:nvPr/>
          </p:nvSpPr>
          <p:spPr bwMode="auto">
            <a:xfrm>
              <a:off x="768" y="2894"/>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22" name="Oval 282"/>
            <p:cNvSpPr>
              <a:spLocks noChangeArrowheads="1"/>
            </p:cNvSpPr>
            <p:nvPr/>
          </p:nvSpPr>
          <p:spPr bwMode="auto">
            <a:xfrm>
              <a:off x="5184" y="2894"/>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6" name="Group 283"/>
          <p:cNvGrpSpPr>
            <a:grpSpLocks/>
          </p:cNvGrpSpPr>
          <p:nvPr/>
        </p:nvGrpSpPr>
        <p:grpSpPr bwMode="auto">
          <a:xfrm>
            <a:off x="609600" y="1600200"/>
            <a:ext cx="7162800" cy="4953000"/>
            <a:chOff x="768" y="1168"/>
            <a:chExt cx="4512" cy="3120"/>
          </a:xfrm>
        </p:grpSpPr>
        <p:sp>
          <p:nvSpPr>
            <p:cNvPr id="932124" name="Arc 284"/>
            <p:cNvSpPr>
              <a:spLocks/>
            </p:cNvSpPr>
            <p:nvPr/>
          </p:nvSpPr>
          <p:spPr bwMode="auto">
            <a:xfrm rot="13454375" flipV="1">
              <a:off x="1457" y="116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25" name="Oval 285"/>
            <p:cNvSpPr>
              <a:spLocks noChangeArrowheads="1"/>
            </p:cNvSpPr>
            <p:nvPr/>
          </p:nvSpPr>
          <p:spPr bwMode="auto">
            <a:xfrm>
              <a:off x="768" y="2790"/>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26" name="Oval 286"/>
            <p:cNvSpPr>
              <a:spLocks noChangeArrowheads="1"/>
            </p:cNvSpPr>
            <p:nvPr/>
          </p:nvSpPr>
          <p:spPr bwMode="auto">
            <a:xfrm>
              <a:off x="5184" y="2790"/>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7" name="Group 287"/>
          <p:cNvGrpSpPr>
            <a:grpSpLocks/>
          </p:cNvGrpSpPr>
          <p:nvPr/>
        </p:nvGrpSpPr>
        <p:grpSpPr bwMode="auto">
          <a:xfrm>
            <a:off x="609600" y="1435100"/>
            <a:ext cx="7162800" cy="4953000"/>
            <a:chOff x="768" y="1064"/>
            <a:chExt cx="4512" cy="3120"/>
          </a:xfrm>
        </p:grpSpPr>
        <p:sp>
          <p:nvSpPr>
            <p:cNvPr id="932128" name="Arc 288"/>
            <p:cNvSpPr>
              <a:spLocks/>
            </p:cNvSpPr>
            <p:nvPr/>
          </p:nvSpPr>
          <p:spPr bwMode="auto">
            <a:xfrm rot="13454375" flipV="1">
              <a:off x="1457" y="106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29" name="Oval 289"/>
            <p:cNvSpPr>
              <a:spLocks noChangeArrowheads="1"/>
            </p:cNvSpPr>
            <p:nvPr/>
          </p:nvSpPr>
          <p:spPr bwMode="auto">
            <a:xfrm>
              <a:off x="768" y="2686"/>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30" name="Oval 290"/>
            <p:cNvSpPr>
              <a:spLocks noChangeArrowheads="1"/>
            </p:cNvSpPr>
            <p:nvPr/>
          </p:nvSpPr>
          <p:spPr bwMode="auto">
            <a:xfrm>
              <a:off x="5184" y="2686"/>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8" name="Group 291"/>
          <p:cNvGrpSpPr>
            <a:grpSpLocks/>
          </p:cNvGrpSpPr>
          <p:nvPr/>
        </p:nvGrpSpPr>
        <p:grpSpPr bwMode="auto">
          <a:xfrm>
            <a:off x="609600" y="1270000"/>
            <a:ext cx="7162800" cy="4953000"/>
            <a:chOff x="768" y="960"/>
            <a:chExt cx="4512" cy="3120"/>
          </a:xfrm>
        </p:grpSpPr>
        <p:sp>
          <p:nvSpPr>
            <p:cNvPr id="932132" name="Arc 292"/>
            <p:cNvSpPr>
              <a:spLocks/>
            </p:cNvSpPr>
            <p:nvPr/>
          </p:nvSpPr>
          <p:spPr bwMode="auto">
            <a:xfrm rot="13454375" flipV="1">
              <a:off x="1457" y="96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33" name="Oval 293"/>
            <p:cNvSpPr>
              <a:spLocks noChangeArrowheads="1"/>
            </p:cNvSpPr>
            <p:nvPr/>
          </p:nvSpPr>
          <p:spPr bwMode="auto">
            <a:xfrm>
              <a:off x="768" y="2582"/>
              <a:ext cx="96" cy="96"/>
            </a:xfrm>
            <a:prstGeom prst="ellipse">
              <a:avLst/>
            </a:prstGeom>
            <a:solidFill>
              <a:srgbClr val="FFCC00"/>
            </a:solidFill>
            <a:ln w="25400">
              <a:solidFill>
                <a:srgbClr val="99CCFF"/>
              </a:solidFill>
              <a:round/>
              <a:headEnd/>
              <a:tailEnd/>
            </a:ln>
            <a:effectLst/>
          </p:spPr>
          <p:txBody>
            <a:bodyPr wrap="none" anchor="ctr"/>
            <a:lstStyle/>
            <a:p>
              <a:endParaRPr lang="es-PE"/>
            </a:p>
          </p:txBody>
        </p:sp>
        <p:sp>
          <p:nvSpPr>
            <p:cNvPr id="932134" name="Oval 294"/>
            <p:cNvSpPr>
              <a:spLocks noChangeArrowheads="1"/>
            </p:cNvSpPr>
            <p:nvPr/>
          </p:nvSpPr>
          <p:spPr bwMode="auto">
            <a:xfrm>
              <a:off x="5184" y="2582"/>
              <a:ext cx="96" cy="96"/>
            </a:xfrm>
            <a:prstGeom prst="ellipse">
              <a:avLst/>
            </a:prstGeom>
            <a:solidFill>
              <a:srgbClr val="FFCC66"/>
            </a:solidFill>
            <a:ln w="25400">
              <a:solidFill>
                <a:srgbClr val="99CCFF"/>
              </a:solidFill>
              <a:round/>
              <a:headEnd/>
              <a:tailEnd/>
            </a:ln>
            <a:effectLst/>
          </p:spPr>
          <p:txBody>
            <a:bodyPr wrap="none" anchor="ctr"/>
            <a:lstStyle/>
            <a:p>
              <a:endParaRPr lang="es-PE"/>
            </a:p>
          </p:txBody>
        </p:sp>
      </p:grpSp>
      <p:grpSp>
        <p:nvGrpSpPr>
          <p:cNvPr id="9" name="Group 295"/>
          <p:cNvGrpSpPr>
            <a:grpSpLocks/>
          </p:cNvGrpSpPr>
          <p:nvPr/>
        </p:nvGrpSpPr>
        <p:grpSpPr bwMode="auto">
          <a:xfrm>
            <a:off x="762000" y="1270000"/>
            <a:ext cx="7162800" cy="5943600"/>
            <a:chOff x="1104" y="-192"/>
            <a:chExt cx="4512" cy="3744"/>
          </a:xfrm>
        </p:grpSpPr>
        <p:sp>
          <p:nvSpPr>
            <p:cNvPr id="932136" name="Arc 296"/>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37" name="Arc 297"/>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38" name="Arc 298"/>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39" name="Arc 299"/>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40" name="Arc 300"/>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41" name="Arc 301"/>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42" name="Arc 302"/>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43" name="Oval 303"/>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44" name="Oval 304"/>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45" name="Oval 305"/>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46" name="Oval 306"/>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47" name="Oval 307"/>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48" name="Oval 308"/>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49" name="Oval 309"/>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0" name="Oval 310"/>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1" name="Oval 311"/>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2" name="Oval 312"/>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3" name="Oval 313"/>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4" name="Oval 314"/>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5" name="Oval 315"/>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56" name="Oval 316"/>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0" name="Group 317"/>
          <p:cNvGrpSpPr>
            <a:grpSpLocks/>
          </p:cNvGrpSpPr>
          <p:nvPr/>
        </p:nvGrpSpPr>
        <p:grpSpPr bwMode="auto">
          <a:xfrm>
            <a:off x="914400" y="1270000"/>
            <a:ext cx="7162800" cy="5943600"/>
            <a:chOff x="1104" y="-192"/>
            <a:chExt cx="4512" cy="3744"/>
          </a:xfrm>
        </p:grpSpPr>
        <p:sp>
          <p:nvSpPr>
            <p:cNvPr id="932158" name="Arc 318"/>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59" name="Arc 319"/>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60" name="Arc 320"/>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61" name="Arc 321"/>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62" name="Arc 322"/>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63" name="Arc 323"/>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64" name="Arc 324"/>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65" name="Oval 325"/>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66" name="Oval 326"/>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67" name="Oval 327"/>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68" name="Oval 328"/>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69" name="Oval 329"/>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0" name="Oval 330"/>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1" name="Oval 331"/>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2" name="Oval 332"/>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3" name="Oval 333"/>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4" name="Oval 334"/>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5" name="Oval 335"/>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6" name="Oval 336"/>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7" name="Oval 337"/>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78" name="Oval 338"/>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1" name="Group 339"/>
          <p:cNvGrpSpPr>
            <a:grpSpLocks/>
          </p:cNvGrpSpPr>
          <p:nvPr/>
        </p:nvGrpSpPr>
        <p:grpSpPr bwMode="auto">
          <a:xfrm>
            <a:off x="1066800" y="1270000"/>
            <a:ext cx="7162800" cy="5943600"/>
            <a:chOff x="1104" y="-192"/>
            <a:chExt cx="4512" cy="3744"/>
          </a:xfrm>
        </p:grpSpPr>
        <p:sp>
          <p:nvSpPr>
            <p:cNvPr id="932180" name="Arc 340"/>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1" name="Arc 341"/>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2" name="Arc 342"/>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3" name="Arc 343"/>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4" name="Arc 344"/>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5" name="Arc 345"/>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6" name="Arc 346"/>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187" name="Oval 347"/>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88" name="Oval 348"/>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89" name="Oval 349"/>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0" name="Oval 350"/>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1" name="Oval 351"/>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2" name="Oval 352"/>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3" name="Oval 353"/>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4" name="Oval 354"/>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5" name="Oval 355"/>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6" name="Oval 356"/>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7" name="Oval 357"/>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8" name="Oval 358"/>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199" name="Oval 359"/>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00" name="Oval 360"/>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2" name="Group 361"/>
          <p:cNvGrpSpPr>
            <a:grpSpLocks/>
          </p:cNvGrpSpPr>
          <p:nvPr/>
        </p:nvGrpSpPr>
        <p:grpSpPr bwMode="auto">
          <a:xfrm>
            <a:off x="1219200" y="1270000"/>
            <a:ext cx="7162800" cy="5943600"/>
            <a:chOff x="1104" y="-192"/>
            <a:chExt cx="4512" cy="3744"/>
          </a:xfrm>
        </p:grpSpPr>
        <p:sp>
          <p:nvSpPr>
            <p:cNvPr id="932202" name="Arc 362"/>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3" name="Arc 363"/>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4" name="Arc 364"/>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5" name="Arc 365"/>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6" name="Arc 366"/>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7" name="Arc 367"/>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8" name="Arc 368"/>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09" name="Oval 369"/>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0" name="Oval 370"/>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1" name="Oval 371"/>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2" name="Oval 372"/>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3" name="Oval 373"/>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4" name="Oval 374"/>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5" name="Oval 375"/>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6" name="Oval 376"/>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7" name="Oval 377"/>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8" name="Oval 378"/>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19" name="Oval 379"/>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20" name="Oval 380"/>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21" name="Oval 381"/>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22" name="Oval 382"/>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3" name="Group 383"/>
          <p:cNvGrpSpPr>
            <a:grpSpLocks/>
          </p:cNvGrpSpPr>
          <p:nvPr/>
        </p:nvGrpSpPr>
        <p:grpSpPr bwMode="auto">
          <a:xfrm>
            <a:off x="1371600" y="1270000"/>
            <a:ext cx="7162800" cy="5943600"/>
            <a:chOff x="1104" y="-192"/>
            <a:chExt cx="4512" cy="3744"/>
          </a:xfrm>
        </p:grpSpPr>
        <p:sp>
          <p:nvSpPr>
            <p:cNvPr id="932224" name="Arc 384"/>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25" name="Arc 385"/>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26" name="Arc 386"/>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27" name="Arc 387"/>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28" name="Arc 388"/>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29" name="Arc 389"/>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30" name="Arc 390"/>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31" name="Oval 391"/>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2" name="Oval 392"/>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3" name="Oval 393"/>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4" name="Oval 394"/>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5" name="Oval 395"/>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6" name="Oval 396"/>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7" name="Oval 397"/>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8" name="Oval 398"/>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39" name="Oval 399"/>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40" name="Oval 400"/>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41" name="Oval 401"/>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42" name="Oval 402"/>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43" name="Oval 403"/>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44" name="Oval 404"/>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4" name="Group 405"/>
          <p:cNvGrpSpPr>
            <a:grpSpLocks/>
          </p:cNvGrpSpPr>
          <p:nvPr/>
        </p:nvGrpSpPr>
        <p:grpSpPr bwMode="auto">
          <a:xfrm>
            <a:off x="1524000" y="1270000"/>
            <a:ext cx="7162800" cy="5943600"/>
            <a:chOff x="1104" y="-192"/>
            <a:chExt cx="4512" cy="3744"/>
          </a:xfrm>
        </p:grpSpPr>
        <p:sp>
          <p:nvSpPr>
            <p:cNvPr id="932246" name="Arc 406"/>
            <p:cNvSpPr>
              <a:spLocks/>
            </p:cNvSpPr>
            <p:nvPr/>
          </p:nvSpPr>
          <p:spPr bwMode="auto">
            <a:xfrm rot="13454375" flipV="1">
              <a:off x="1793" y="43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47" name="Arc 407"/>
            <p:cNvSpPr>
              <a:spLocks/>
            </p:cNvSpPr>
            <p:nvPr/>
          </p:nvSpPr>
          <p:spPr bwMode="auto">
            <a:xfrm rot="13454375" flipV="1">
              <a:off x="1793" y="32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48" name="Arc 408"/>
            <p:cNvSpPr>
              <a:spLocks/>
            </p:cNvSpPr>
            <p:nvPr/>
          </p:nvSpPr>
          <p:spPr bwMode="auto">
            <a:xfrm rot="13454375" flipV="1">
              <a:off x="1793" y="224"/>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49" name="Arc 409"/>
            <p:cNvSpPr>
              <a:spLocks/>
            </p:cNvSpPr>
            <p:nvPr/>
          </p:nvSpPr>
          <p:spPr bwMode="auto">
            <a:xfrm rot="13454375" flipV="1">
              <a:off x="1793" y="120"/>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50" name="Arc 410"/>
            <p:cNvSpPr>
              <a:spLocks/>
            </p:cNvSpPr>
            <p:nvPr/>
          </p:nvSpPr>
          <p:spPr bwMode="auto">
            <a:xfrm rot="13454375" flipV="1">
              <a:off x="1793" y="16"/>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51" name="Arc 411"/>
            <p:cNvSpPr>
              <a:spLocks/>
            </p:cNvSpPr>
            <p:nvPr/>
          </p:nvSpPr>
          <p:spPr bwMode="auto">
            <a:xfrm rot="13454375" flipV="1">
              <a:off x="1793" y="-88"/>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52" name="Arc 412"/>
            <p:cNvSpPr>
              <a:spLocks/>
            </p:cNvSpPr>
            <p:nvPr/>
          </p:nvSpPr>
          <p:spPr bwMode="auto">
            <a:xfrm rot="13454375" flipV="1">
              <a:off x="1793" y="-192"/>
              <a:ext cx="3168" cy="3120"/>
            </a:xfrm>
            <a:custGeom>
              <a:avLst/>
              <a:gdLst>
                <a:gd name="G0" fmla="+- 5510 0 0"/>
                <a:gd name="G1" fmla="+- 21600 0 0"/>
                <a:gd name="G2" fmla="+- 21600 0 0"/>
                <a:gd name="T0" fmla="*/ 0 w 27110"/>
                <a:gd name="T1" fmla="*/ 714 h 26042"/>
                <a:gd name="T2" fmla="*/ 26648 w 27110"/>
                <a:gd name="T3" fmla="*/ 26042 h 26042"/>
                <a:gd name="T4" fmla="*/ 5510 w 27110"/>
                <a:gd name="T5" fmla="*/ 21600 h 26042"/>
              </a:gdLst>
              <a:ahLst/>
              <a:cxnLst>
                <a:cxn ang="0">
                  <a:pos x="T0" y="T1"/>
                </a:cxn>
                <a:cxn ang="0">
                  <a:pos x="T2" y="T3"/>
                </a:cxn>
                <a:cxn ang="0">
                  <a:pos x="T4" y="T5"/>
                </a:cxn>
              </a:cxnLst>
              <a:rect l="0" t="0" r="r" b="b"/>
              <a:pathLst>
                <a:path w="27110" h="26042" fill="none" extrusionOk="0">
                  <a:moveTo>
                    <a:pt x="0" y="714"/>
                  </a:moveTo>
                  <a:cubicBezTo>
                    <a:pt x="1798" y="240"/>
                    <a:pt x="3650" y="-1"/>
                    <a:pt x="5510" y="0"/>
                  </a:cubicBezTo>
                  <a:cubicBezTo>
                    <a:pt x="17439" y="0"/>
                    <a:pt x="27110" y="9670"/>
                    <a:pt x="27110" y="21600"/>
                  </a:cubicBezTo>
                  <a:cubicBezTo>
                    <a:pt x="27110" y="23092"/>
                    <a:pt x="26955" y="24581"/>
                    <a:pt x="26648" y="26042"/>
                  </a:cubicBezTo>
                </a:path>
                <a:path w="27110" h="26042" stroke="0" extrusionOk="0">
                  <a:moveTo>
                    <a:pt x="0" y="714"/>
                  </a:moveTo>
                  <a:cubicBezTo>
                    <a:pt x="1798" y="240"/>
                    <a:pt x="3650" y="-1"/>
                    <a:pt x="5510" y="0"/>
                  </a:cubicBezTo>
                  <a:cubicBezTo>
                    <a:pt x="17439" y="0"/>
                    <a:pt x="27110" y="9670"/>
                    <a:pt x="27110" y="21600"/>
                  </a:cubicBezTo>
                  <a:cubicBezTo>
                    <a:pt x="27110" y="23092"/>
                    <a:pt x="26955" y="24581"/>
                    <a:pt x="26648" y="26042"/>
                  </a:cubicBezTo>
                  <a:lnTo>
                    <a:pt x="5510" y="21600"/>
                  </a:lnTo>
                  <a:close/>
                </a:path>
              </a:pathLst>
            </a:custGeom>
            <a:noFill/>
            <a:ln w="9525">
              <a:solidFill>
                <a:srgbClr val="99CCFF"/>
              </a:solidFill>
              <a:round/>
              <a:headEnd/>
              <a:tailEnd/>
            </a:ln>
            <a:effectLst/>
          </p:spPr>
          <p:txBody>
            <a:bodyPr wrap="none" anchor="ctr"/>
            <a:lstStyle/>
            <a:p>
              <a:endParaRPr lang="es-PE"/>
            </a:p>
          </p:txBody>
        </p:sp>
        <p:sp>
          <p:nvSpPr>
            <p:cNvPr id="932253" name="Oval 413"/>
            <p:cNvSpPr>
              <a:spLocks noChangeArrowheads="1"/>
            </p:cNvSpPr>
            <p:nvPr/>
          </p:nvSpPr>
          <p:spPr bwMode="auto">
            <a:xfrm>
              <a:off x="5520"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54" name="Oval 414"/>
            <p:cNvSpPr>
              <a:spLocks noChangeArrowheads="1"/>
            </p:cNvSpPr>
            <p:nvPr/>
          </p:nvSpPr>
          <p:spPr bwMode="auto">
            <a:xfrm>
              <a:off x="5520"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55" name="Oval 415"/>
            <p:cNvSpPr>
              <a:spLocks noChangeArrowheads="1"/>
            </p:cNvSpPr>
            <p:nvPr/>
          </p:nvSpPr>
          <p:spPr bwMode="auto">
            <a:xfrm>
              <a:off x="5520"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56" name="Oval 416"/>
            <p:cNvSpPr>
              <a:spLocks noChangeArrowheads="1"/>
            </p:cNvSpPr>
            <p:nvPr/>
          </p:nvSpPr>
          <p:spPr bwMode="auto">
            <a:xfrm>
              <a:off x="5520"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57" name="Oval 417"/>
            <p:cNvSpPr>
              <a:spLocks noChangeArrowheads="1"/>
            </p:cNvSpPr>
            <p:nvPr/>
          </p:nvSpPr>
          <p:spPr bwMode="auto">
            <a:xfrm>
              <a:off x="5520"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58" name="Oval 418"/>
            <p:cNvSpPr>
              <a:spLocks noChangeArrowheads="1"/>
            </p:cNvSpPr>
            <p:nvPr/>
          </p:nvSpPr>
          <p:spPr bwMode="auto">
            <a:xfrm>
              <a:off x="5520"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59" name="Oval 419"/>
            <p:cNvSpPr>
              <a:spLocks noChangeArrowheads="1"/>
            </p:cNvSpPr>
            <p:nvPr/>
          </p:nvSpPr>
          <p:spPr bwMode="auto">
            <a:xfrm>
              <a:off x="5520"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0" name="Oval 420"/>
            <p:cNvSpPr>
              <a:spLocks noChangeArrowheads="1"/>
            </p:cNvSpPr>
            <p:nvPr/>
          </p:nvSpPr>
          <p:spPr bwMode="auto">
            <a:xfrm>
              <a:off x="1104" y="205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1" name="Oval 421"/>
            <p:cNvSpPr>
              <a:spLocks noChangeArrowheads="1"/>
            </p:cNvSpPr>
            <p:nvPr/>
          </p:nvSpPr>
          <p:spPr bwMode="auto">
            <a:xfrm>
              <a:off x="1104" y="195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2" name="Oval 422"/>
            <p:cNvSpPr>
              <a:spLocks noChangeArrowheads="1"/>
            </p:cNvSpPr>
            <p:nvPr/>
          </p:nvSpPr>
          <p:spPr bwMode="auto">
            <a:xfrm>
              <a:off x="1104" y="184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3" name="Oval 423"/>
            <p:cNvSpPr>
              <a:spLocks noChangeArrowheads="1"/>
            </p:cNvSpPr>
            <p:nvPr/>
          </p:nvSpPr>
          <p:spPr bwMode="auto">
            <a:xfrm>
              <a:off x="1104" y="174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4" name="Oval 424"/>
            <p:cNvSpPr>
              <a:spLocks noChangeArrowheads="1"/>
            </p:cNvSpPr>
            <p:nvPr/>
          </p:nvSpPr>
          <p:spPr bwMode="auto">
            <a:xfrm>
              <a:off x="1104" y="163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5" name="Oval 425"/>
            <p:cNvSpPr>
              <a:spLocks noChangeArrowheads="1"/>
            </p:cNvSpPr>
            <p:nvPr/>
          </p:nvSpPr>
          <p:spPr bwMode="auto">
            <a:xfrm>
              <a:off x="1104" y="153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6" name="Oval 426"/>
            <p:cNvSpPr>
              <a:spLocks noChangeArrowheads="1"/>
            </p:cNvSpPr>
            <p:nvPr/>
          </p:nvSpPr>
          <p:spPr bwMode="auto">
            <a:xfrm>
              <a:off x="1104" y="143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5" name="Group 427"/>
          <p:cNvGrpSpPr>
            <a:grpSpLocks/>
          </p:cNvGrpSpPr>
          <p:nvPr/>
        </p:nvGrpSpPr>
        <p:grpSpPr bwMode="auto">
          <a:xfrm>
            <a:off x="609600" y="3860800"/>
            <a:ext cx="1066800" cy="1143000"/>
            <a:chOff x="672" y="3360"/>
            <a:chExt cx="672" cy="720"/>
          </a:xfrm>
        </p:grpSpPr>
        <p:sp>
          <p:nvSpPr>
            <p:cNvPr id="932268" name="Oval 428"/>
            <p:cNvSpPr>
              <a:spLocks noChangeArrowheads="1"/>
            </p:cNvSpPr>
            <p:nvPr/>
          </p:nvSpPr>
          <p:spPr bwMode="auto">
            <a:xfrm>
              <a:off x="67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69" name="Oval 429"/>
            <p:cNvSpPr>
              <a:spLocks noChangeArrowheads="1"/>
            </p:cNvSpPr>
            <p:nvPr/>
          </p:nvSpPr>
          <p:spPr bwMode="auto">
            <a:xfrm>
              <a:off x="672"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0" name="Oval 430"/>
            <p:cNvSpPr>
              <a:spLocks noChangeArrowheads="1"/>
            </p:cNvSpPr>
            <p:nvPr/>
          </p:nvSpPr>
          <p:spPr bwMode="auto">
            <a:xfrm>
              <a:off x="67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1" name="Oval 431"/>
            <p:cNvSpPr>
              <a:spLocks noChangeArrowheads="1"/>
            </p:cNvSpPr>
            <p:nvPr/>
          </p:nvSpPr>
          <p:spPr bwMode="auto">
            <a:xfrm>
              <a:off x="672"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2" name="Oval 432"/>
            <p:cNvSpPr>
              <a:spLocks noChangeArrowheads="1"/>
            </p:cNvSpPr>
            <p:nvPr/>
          </p:nvSpPr>
          <p:spPr bwMode="auto">
            <a:xfrm>
              <a:off x="67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3" name="Oval 433"/>
            <p:cNvSpPr>
              <a:spLocks noChangeArrowheads="1"/>
            </p:cNvSpPr>
            <p:nvPr/>
          </p:nvSpPr>
          <p:spPr bwMode="auto">
            <a:xfrm>
              <a:off x="672"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4" name="Oval 434"/>
            <p:cNvSpPr>
              <a:spLocks noChangeArrowheads="1"/>
            </p:cNvSpPr>
            <p:nvPr/>
          </p:nvSpPr>
          <p:spPr bwMode="auto">
            <a:xfrm>
              <a:off x="67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5" name="Oval 435"/>
            <p:cNvSpPr>
              <a:spLocks noChangeArrowheads="1"/>
            </p:cNvSpPr>
            <p:nvPr/>
          </p:nvSpPr>
          <p:spPr bwMode="auto">
            <a:xfrm>
              <a:off x="76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6" name="Oval 436"/>
            <p:cNvSpPr>
              <a:spLocks noChangeArrowheads="1"/>
            </p:cNvSpPr>
            <p:nvPr/>
          </p:nvSpPr>
          <p:spPr bwMode="auto">
            <a:xfrm>
              <a:off x="768" y="3880"/>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277" name="Oval 437"/>
            <p:cNvSpPr>
              <a:spLocks noChangeArrowheads="1"/>
            </p:cNvSpPr>
            <p:nvPr/>
          </p:nvSpPr>
          <p:spPr bwMode="auto">
            <a:xfrm>
              <a:off x="76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8" name="Oval 438"/>
            <p:cNvSpPr>
              <a:spLocks noChangeArrowheads="1"/>
            </p:cNvSpPr>
            <p:nvPr/>
          </p:nvSpPr>
          <p:spPr bwMode="auto">
            <a:xfrm>
              <a:off x="76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79" name="Oval 439"/>
            <p:cNvSpPr>
              <a:spLocks noChangeArrowheads="1"/>
            </p:cNvSpPr>
            <p:nvPr/>
          </p:nvSpPr>
          <p:spPr bwMode="auto">
            <a:xfrm>
              <a:off x="768"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0" name="Oval 440"/>
            <p:cNvSpPr>
              <a:spLocks noChangeArrowheads="1"/>
            </p:cNvSpPr>
            <p:nvPr/>
          </p:nvSpPr>
          <p:spPr bwMode="auto">
            <a:xfrm>
              <a:off x="768" y="3464"/>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281" name="Oval 441"/>
            <p:cNvSpPr>
              <a:spLocks noChangeArrowheads="1"/>
            </p:cNvSpPr>
            <p:nvPr/>
          </p:nvSpPr>
          <p:spPr bwMode="auto">
            <a:xfrm>
              <a:off x="76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2" name="Oval 442"/>
            <p:cNvSpPr>
              <a:spLocks noChangeArrowheads="1"/>
            </p:cNvSpPr>
            <p:nvPr/>
          </p:nvSpPr>
          <p:spPr bwMode="auto">
            <a:xfrm>
              <a:off x="864"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3" name="Oval 443"/>
            <p:cNvSpPr>
              <a:spLocks noChangeArrowheads="1"/>
            </p:cNvSpPr>
            <p:nvPr/>
          </p:nvSpPr>
          <p:spPr bwMode="auto">
            <a:xfrm>
              <a:off x="864"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4" name="Oval 444"/>
            <p:cNvSpPr>
              <a:spLocks noChangeArrowheads="1"/>
            </p:cNvSpPr>
            <p:nvPr/>
          </p:nvSpPr>
          <p:spPr bwMode="auto">
            <a:xfrm>
              <a:off x="864" y="3776"/>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285" name="Oval 445"/>
            <p:cNvSpPr>
              <a:spLocks noChangeArrowheads="1"/>
            </p:cNvSpPr>
            <p:nvPr/>
          </p:nvSpPr>
          <p:spPr bwMode="auto">
            <a:xfrm>
              <a:off x="864"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6" name="Oval 446"/>
            <p:cNvSpPr>
              <a:spLocks noChangeArrowheads="1"/>
            </p:cNvSpPr>
            <p:nvPr/>
          </p:nvSpPr>
          <p:spPr bwMode="auto">
            <a:xfrm>
              <a:off x="864" y="3568"/>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287" name="Oval 447"/>
            <p:cNvSpPr>
              <a:spLocks noChangeArrowheads="1"/>
            </p:cNvSpPr>
            <p:nvPr/>
          </p:nvSpPr>
          <p:spPr bwMode="auto">
            <a:xfrm>
              <a:off x="864"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8" name="Oval 448"/>
            <p:cNvSpPr>
              <a:spLocks noChangeArrowheads="1"/>
            </p:cNvSpPr>
            <p:nvPr/>
          </p:nvSpPr>
          <p:spPr bwMode="auto">
            <a:xfrm>
              <a:off x="864"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89" name="Oval 449"/>
            <p:cNvSpPr>
              <a:spLocks noChangeArrowheads="1"/>
            </p:cNvSpPr>
            <p:nvPr/>
          </p:nvSpPr>
          <p:spPr bwMode="auto">
            <a:xfrm>
              <a:off x="124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0" name="Oval 450"/>
            <p:cNvSpPr>
              <a:spLocks noChangeArrowheads="1"/>
            </p:cNvSpPr>
            <p:nvPr/>
          </p:nvSpPr>
          <p:spPr bwMode="auto">
            <a:xfrm>
              <a:off x="1248"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1" name="Oval 451"/>
            <p:cNvSpPr>
              <a:spLocks noChangeArrowheads="1"/>
            </p:cNvSpPr>
            <p:nvPr/>
          </p:nvSpPr>
          <p:spPr bwMode="auto">
            <a:xfrm>
              <a:off x="124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2" name="Oval 452"/>
            <p:cNvSpPr>
              <a:spLocks noChangeArrowheads="1"/>
            </p:cNvSpPr>
            <p:nvPr/>
          </p:nvSpPr>
          <p:spPr bwMode="auto">
            <a:xfrm>
              <a:off x="124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3" name="Oval 453"/>
            <p:cNvSpPr>
              <a:spLocks noChangeArrowheads="1"/>
            </p:cNvSpPr>
            <p:nvPr/>
          </p:nvSpPr>
          <p:spPr bwMode="auto">
            <a:xfrm>
              <a:off x="1248"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4" name="Oval 454"/>
            <p:cNvSpPr>
              <a:spLocks noChangeArrowheads="1"/>
            </p:cNvSpPr>
            <p:nvPr/>
          </p:nvSpPr>
          <p:spPr bwMode="auto">
            <a:xfrm>
              <a:off x="1248"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5" name="Oval 455"/>
            <p:cNvSpPr>
              <a:spLocks noChangeArrowheads="1"/>
            </p:cNvSpPr>
            <p:nvPr/>
          </p:nvSpPr>
          <p:spPr bwMode="auto">
            <a:xfrm>
              <a:off x="124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6" name="Oval 456"/>
            <p:cNvSpPr>
              <a:spLocks noChangeArrowheads="1"/>
            </p:cNvSpPr>
            <p:nvPr/>
          </p:nvSpPr>
          <p:spPr bwMode="auto">
            <a:xfrm>
              <a:off x="115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7" name="Oval 457"/>
            <p:cNvSpPr>
              <a:spLocks noChangeArrowheads="1"/>
            </p:cNvSpPr>
            <p:nvPr/>
          </p:nvSpPr>
          <p:spPr bwMode="auto">
            <a:xfrm>
              <a:off x="1152" y="3880"/>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298" name="Oval 458"/>
            <p:cNvSpPr>
              <a:spLocks noChangeArrowheads="1"/>
            </p:cNvSpPr>
            <p:nvPr/>
          </p:nvSpPr>
          <p:spPr bwMode="auto">
            <a:xfrm>
              <a:off x="115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299" name="Oval 459"/>
            <p:cNvSpPr>
              <a:spLocks noChangeArrowheads="1"/>
            </p:cNvSpPr>
            <p:nvPr/>
          </p:nvSpPr>
          <p:spPr bwMode="auto">
            <a:xfrm>
              <a:off x="1152"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0" name="Oval 460"/>
            <p:cNvSpPr>
              <a:spLocks noChangeArrowheads="1"/>
            </p:cNvSpPr>
            <p:nvPr/>
          </p:nvSpPr>
          <p:spPr bwMode="auto">
            <a:xfrm>
              <a:off x="115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1" name="Oval 461"/>
            <p:cNvSpPr>
              <a:spLocks noChangeArrowheads="1"/>
            </p:cNvSpPr>
            <p:nvPr/>
          </p:nvSpPr>
          <p:spPr bwMode="auto">
            <a:xfrm>
              <a:off x="1152" y="3472"/>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302" name="Oval 462"/>
            <p:cNvSpPr>
              <a:spLocks noChangeArrowheads="1"/>
            </p:cNvSpPr>
            <p:nvPr/>
          </p:nvSpPr>
          <p:spPr bwMode="auto">
            <a:xfrm>
              <a:off x="115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3" name="Oval 463"/>
            <p:cNvSpPr>
              <a:spLocks noChangeArrowheads="1"/>
            </p:cNvSpPr>
            <p:nvPr/>
          </p:nvSpPr>
          <p:spPr bwMode="auto">
            <a:xfrm>
              <a:off x="1056"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4" name="Oval 464"/>
            <p:cNvSpPr>
              <a:spLocks noChangeArrowheads="1"/>
            </p:cNvSpPr>
            <p:nvPr/>
          </p:nvSpPr>
          <p:spPr bwMode="auto">
            <a:xfrm>
              <a:off x="1056"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5" name="Oval 465"/>
            <p:cNvSpPr>
              <a:spLocks noChangeArrowheads="1"/>
            </p:cNvSpPr>
            <p:nvPr/>
          </p:nvSpPr>
          <p:spPr bwMode="auto">
            <a:xfrm>
              <a:off x="1056" y="3776"/>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306" name="Oval 466"/>
            <p:cNvSpPr>
              <a:spLocks noChangeArrowheads="1"/>
            </p:cNvSpPr>
            <p:nvPr/>
          </p:nvSpPr>
          <p:spPr bwMode="auto">
            <a:xfrm>
              <a:off x="1056"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7" name="Oval 467"/>
            <p:cNvSpPr>
              <a:spLocks noChangeArrowheads="1"/>
            </p:cNvSpPr>
            <p:nvPr/>
          </p:nvSpPr>
          <p:spPr bwMode="auto">
            <a:xfrm>
              <a:off x="1056" y="3568"/>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308" name="Oval 468"/>
            <p:cNvSpPr>
              <a:spLocks noChangeArrowheads="1"/>
            </p:cNvSpPr>
            <p:nvPr/>
          </p:nvSpPr>
          <p:spPr bwMode="auto">
            <a:xfrm>
              <a:off x="1056"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09" name="Oval 469"/>
            <p:cNvSpPr>
              <a:spLocks noChangeArrowheads="1"/>
            </p:cNvSpPr>
            <p:nvPr/>
          </p:nvSpPr>
          <p:spPr bwMode="auto">
            <a:xfrm>
              <a:off x="1056"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0" name="Oval 470"/>
            <p:cNvSpPr>
              <a:spLocks noChangeArrowheads="1"/>
            </p:cNvSpPr>
            <p:nvPr/>
          </p:nvSpPr>
          <p:spPr bwMode="auto">
            <a:xfrm>
              <a:off x="960"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1" name="Oval 471"/>
            <p:cNvSpPr>
              <a:spLocks noChangeArrowheads="1"/>
            </p:cNvSpPr>
            <p:nvPr/>
          </p:nvSpPr>
          <p:spPr bwMode="auto">
            <a:xfrm>
              <a:off x="960"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2" name="Oval 472"/>
            <p:cNvSpPr>
              <a:spLocks noChangeArrowheads="1"/>
            </p:cNvSpPr>
            <p:nvPr/>
          </p:nvSpPr>
          <p:spPr bwMode="auto">
            <a:xfrm>
              <a:off x="960"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3" name="Oval 473"/>
            <p:cNvSpPr>
              <a:spLocks noChangeArrowheads="1"/>
            </p:cNvSpPr>
            <p:nvPr/>
          </p:nvSpPr>
          <p:spPr bwMode="auto">
            <a:xfrm>
              <a:off x="960" y="3672"/>
              <a:ext cx="96" cy="96"/>
            </a:xfrm>
            <a:prstGeom prst="ellipse">
              <a:avLst/>
            </a:prstGeom>
            <a:solidFill>
              <a:srgbClr val="FF99CC"/>
            </a:solidFill>
            <a:ln w="25400">
              <a:solidFill>
                <a:srgbClr val="99CCFF"/>
              </a:solidFill>
              <a:round/>
              <a:headEnd/>
              <a:tailEnd/>
            </a:ln>
            <a:effectLst/>
          </p:spPr>
          <p:txBody>
            <a:bodyPr wrap="none" anchor="ctr"/>
            <a:lstStyle/>
            <a:p>
              <a:endParaRPr lang="es-PE"/>
            </a:p>
          </p:txBody>
        </p:sp>
        <p:sp>
          <p:nvSpPr>
            <p:cNvPr id="932314" name="Oval 474"/>
            <p:cNvSpPr>
              <a:spLocks noChangeArrowheads="1"/>
            </p:cNvSpPr>
            <p:nvPr/>
          </p:nvSpPr>
          <p:spPr bwMode="auto">
            <a:xfrm>
              <a:off x="960"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5" name="Oval 475"/>
            <p:cNvSpPr>
              <a:spLocks noChangeArrowheads="1"/>
            </p:cNvSpPr>
            <p:nvPr/>
          </p:nvSpPr>
          <p:spPr bwMode="auto">
            <a:xfrm>
              <a:off x="960"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6" name="Oval 476"/>
            <p:cNvSpPr>
              <a:spLocks noChangeArrowheads="1"/>
            </p:cNvSpPr>
            <p:nvPr/>
          </p:nvSpPr>
          <p:spPr bwMode="auto">
            <a:xfrm>
              <a:off x="960"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grpSp>
        <p:nvGrpSpPr>
          <p:cNvPr id="16" name="Group 477"/>
          <p:cNvGrpSpPr>
            <a:grpSpLocks/>
          </p:cNvGrpSpPr>
          <p:nvPr/>
        </p:nvGrpSpPr>
        <p:grpSpPr bwMode="auto">
          <a:xfrm>
            <a:off x="7620000" y="3860800"/>
            <a:ext cx="1066800" cy="1143000"/>
            <a:chOff x="5136" y="3360"/>
            <a:chExt cx="672" cy="720"/>
          </a:xfrm>
        </p:grpSpPr>
        <p:sp>
          <p:nvSpPr>
            <p:cNvPr id="932318" name="Oval 478"/>
            <p:cNvSpPr>
              <a:spLocks noChangeArrowheads="1"/>
            </p:cNvSpPr>
            <p:nvPr/>
          </p:nvSpPr>
          <p:spPr bwMode="auto">
            <a:xfrm>
              <a:off x="5136"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19" name="Oval 479"/>
            <p:cNvSpPr>
              <a:spLocks noChangeArrowheads="1"/>
            </p:cNvSpPr>
            <p:nvPr/>
          </p:nvSpPr>
          <p:spPr bwMode="auto">
            <a:xfrm>
              <a:off x="5136"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0" name="Oval 480"/>
            <p:cNvSpPr>
              <a:spLocks noChangeArrowheads="1"/>
            </p:cNvSpPr>
            <p:nvPr/>
          </p:nvSpPr>
          <p:spPr bwMode="auto">
            <a:xfrm>
              <a:off x="5136"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1" name="Oval 481"/>
            <p:cNvSpPr>
              <a:spLocks noChangeArrowheads="1"/>
            </p:cNvSpPr>
            <p:nvPr/>
          </p:nvSpPr>
          <p:spPr bwMode="auto">
            <a:xfrm>
              <a:off x="5136"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2" name="Oval 482"/>
            <p:cNvSpPr>
              <a:spLocks noChangeArrowheads="1"/>
            </p:cNvSpPr>
            <p:nvPr/>
          </p:nvSpPr>
          <p:spPr bwMode="auto">
            <a:xfrm>
              <a:off x="5136" y="356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23" name="Oval 483"/>
            <p:cNvSpPr>
              <a:spLocks noChangeArrowheads="1"/>
            </p:cNvSpPr>
            <p:nvPr/>
          </p:nvSpPr>
          <p:spPr bwMode="auto">
            <a:xfrm>
              <a:off x="5136"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4" name="Oval 484"/>
            <p:cNvSpPr>
              <a:spLocks noChangeArrowheads="1"/>
            </p:cNvSpPr>
            <p:nvPr/>
          </p:nvSpPr>
          <p:spPr bwMode="auto">
            <a:xfrm>
              <a:off x="5136"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5" name="Oval 485"/>
            <p:cNvSpPr>
              <a:spLocks noChangeArrowheads="1"/>
            </p:cNvSpPr>
            <p:nvPr/>
          </p:nvSpPr>
          <p:spPr bwMode="auto">
            <a:xfrm>
              <a:off x="523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6" name="Oval 486"/>
            <p:cNvSpPr>
              <a:spLocks noChangeArrowheads="1"/>
            </p:cNvSpPr>
            <p:nvPr/>
          </p:nvSpPr>
          <p:spPr bwMode="auto">
            <a:xfrm>
              <a:off x="5232" y="388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27" name="Oval 487"/>
            <p:cNvSpPr>
              <a:spLocks noChangeArrowheads="1"/>
            </p:cNvSpPr>
            <p:nvPr/>
          </p:nvSpPr>
          <p:spPr bwMode="auto">
            <a:xfrm>
              <a:off x="523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28" name="Oval 488"/>
            <p:cNvSpPr>
              <a:spLocks noChangeArrowheads="1"/>
            </p:cNvSpPr>
            <p:nvPr/>
          </p:nvSpPr>
          <p:spPr bwMode="auto">
            <a:xfrm>
              <a:off x="5232" y="36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29" name="Oval 489"/>
            <p:cNvSpPr>
              <a:spLocks noChangeArrowheads="1"/>
            </p:cNvSpPr>
            <p:nvPr/>
          </p:nvSpPr>
          <p:spPr bwMode="auto">
            <a:xfrm>
              <a:off x="523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0" name="Oval 490"/>
            <p:cNvSpPr>
              <a:spLocks noChangeArrowheads="1"/>
            </p:cNvSpPr>
            <p:nvPr/>
          </p:nvSpPr>
          <p:spPr bwMode="auto">
            <a:xfrm>
              <a:off x="5232"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1" name="Oval 491"/>
            <p:cNvSpPr>
              <a:spLocks noChangeArrowheads="1"/>
            </p:cNvSpPr>
            <p:nvPr/>
          </p:nvSpPr>
          <p:spPr bwMode="auto">
            <a:xfrm>
              <a:off x="5232" y="336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32" name="Oval 492"/>
            <p:cNvSpPr>
              <a:spLocks noChangeArrowheads="1"/>
            </p:cNvSpPr>
            <p:nvPr/>
          </p:nvSpPr>
          <p:spPr bwMode="auto">
            <a:xfrm>
              <a:off x="532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3" name="Oval 493"/>
            <p:cNvSpPr>
              <a:spLocks noChangeArrowheads="1"/>
            </p:cNvSpPr>
            <p:nvPr/>
          </p:nvSpPr>
          <p:spPr bwMode="auto">
            <a:xfrm>
              <a:off x="5328"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4" name="Oval 494"/>
            <p:cNvSpPr>
              <a:spLocks noChangeArrowheads="1"/>
            </p:cNvSpPr>
            <p:nvPr/>
          </p:nvSpPr>
          <p:spPr bwMode="auto">
            <a:xfrm>
              <a:off x="532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5" name="Oval 495"/>
            <p:cNvSpPr>
              <a:spLocks noChangeArrowheads="1"/>
            </p:cNvSpPr>
            <p:nvPr/>
          </p:nvSpPr>
          <p:spPr bwMode="auto">
            <a:xfrm>
              <a:off x="532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6" name="Oval 496"/>
            <p:cNvSpPr>
              <a:spLocks noChangeArrowheads="1"/>
            </p:cNvSpPr>
            <p:nvPr/>
          </p:nvSpPr>
          <p:spPr bwMode="auto">
            <a:xfrm>
              <a:off x="5328" y="356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37" name="Oval 497"/>
            <p:cNvSpPr>
              <a:spLocks noChangeArrowheads="1"/>
            </p:cNvSpPr>
            <p:nvPr/>
          </p:nvSpPr>
          <p:spPr bwMode="auto">
            <a:xfrm>
              <a:off x="5328"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8" name="Oval 498"/>
            <p:cNvSpPr>
              <a:spLocks noChangeArrowheads="1"/>
            </p:cNvSpPr>
            <p:nvPr/>
          </p:nvSpPr>
          <p:spPr bwMode="auto">
            <a:xfrm>
              <a:off x="532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39" name="Oval 499"/>
            <p:cNvSpPr>
              <a:spLocks noChangeArrowheads="1"/>
            </p:cNvSpPr>
            <p:nvPr/>
          </p:nvSpPr>
          <p:spPr bwMode="auto">
            <a:xfrm>
              <a:off x="571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0" name="Oval 500"/>
            <p:cNvSpPr>
              <a:spLocks noChangeArrowheads="1"/>
            </p:cNvSpPr>
            <p:nvPr/>
          </p:nvSpPr>
          <p:spPr bwMode="auto">
            <a:xfrm>
              <a:off x="5712"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1" name="Oval 501"/>
            <p:cNvSpPr>
              <a:spLocks noChangeArrowheads="1"/>
            </p:cNvSpPr>
            <p:nvPr/>
          </p:nvSpPr>
          <p:spPr bwMode="auto">
            <a:xfrm>
              <a:off x="571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2" name="Oval 502"/>
            <p:cNvSpPr>
              <a:spLocks noChangeArrowheads="1"/>
            </p:cNvSpPr>
            <p:nvPr/>
          </p:nvSpPr>
          <p:spPr bwMode="auto">
            <a:xfrm>
              <a:off x="5712" y="36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43" name="Oval 503"/>
            <p:cNvSpPr>
              <a:spLocks noChangeArrowheads="1"/>
            </p:cNvSpPr>
            <p:nvPr/>
          </p:nvSpPr>
          <p:spPr bwMode="auto">
            <a:xfrm>
              <a:off x="571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4" name="Oval 504"/>
            <p:cNvSpPr>
              <a:spLocks noChangeArrowheads="1"/>
            </p:cNvSpPr>
            <p:nvPr/>
          </p:nvSpPr>
          <p:spPr bwMode="auto">
            <a:xfrm>
              <a:off x="5712"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5" name="Oval 505"/>
            <p:cNvSpPr>
              <a:spLocks noChangeArrowheads="1"/>
            </p:cNvSpPr>
            <p:nvPr/>
          </p:nvSpPr>
          <p:spPr bwMode="auto">
            <a:xfrm>
              <a:off x="571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6" name="Oval 506"/>
            <p:cNvSpPr>
              <a:spLocks noChangeArrowheads="1"/>
            </p:cNvSpPr>
            <p:nvPr/>
          </p:nvSpPr>
          <p:spPr bwMode="auto">
            <a:xfrm>
              <a:off x="5616"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7" name="Oval 507"/>
            <p:cNvSpPr>
              <a:spLocks noChangeArrowheads="1"/>
            </p:cNvSpPr>
            <p:nvPr/>
          </p:nvSpPr>
          <p:spPr bwMode="auto">
            <a:xfrm>
              <a:off x="5616" y="388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48" name="Oval 508"/>
            <p:cNvSpPr>
              <a:spLocks noChangeArrowheads="1"/>
            </p:cNvSpPr>
            <p:nvPr/>
          </p:nvSpPr>
          <p:spPr bwMode="auto">
            <a:xfrm>
              <a:off x="5616"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49" name="Oval 509"/>
            <p:cNvSpPr>
              <a:spLocks noChangeArrowheads="1"/>
            </p:cNvSpPr>
            <p:nvPr/>
          </p:nvSpPr>
          <p:spPr bwMode="auto">
            <a:xfrm>
              <a:off x="5616"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0" name="Oval 510"/>
            <p:cNvSpPr>
              <a:spLocks noChangeArrowheads="1"/>
            </p:cNvSpPr>
            <p:nvPr/>
          </p:nvSpPr>
          <p:spPr bwMode="auto">
            <a:xfrm>
              <a:off x="5616"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1" name="Oval 511"/>
            <p:cNvSpPr>
              <a:spLocks noChangeArrowheads="1"/>
            </p:cNvSpPr>
            <p:nvPr/>
          </p:nvSpPr>
          <p:spPr bwMode="auto">
            <a:xfrm>
              <a:off x="5616" y="34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52" name="Oval 512"/>
            <p:cNvSpPr>
              <a:spLocks noChangeArrowheads="1"/>
            </p:cNvSpPr>
            <p:nvPr/>
          </p:nvSpPr>
          <p:spPr bwMode="auto">
            <a:xfrm>
              <a:off x="5616"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3" name="Oval 513"/>
            <p:cNvSpPr>
              <a:spLocks noChangeArrowheads="1"/>
            </p:cNvSpPr>
            <p:nvPr/>
          </p:nvSpPr>
          <p:spPr bwMode="auto">
            <a:xfrm>
              <a:off x="5520"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4" name="Oval 514"/>
            <p:cNvSpPr>
              <a:spLocks noChangeArrowheads="1"/>
            </p:cNvSpPr>
            <p:nvPr/>
          </p:nvSpPr>
          <p:spPr bwMode="auto">
            <a:xfrm>
              <a:off x="5520"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5" name="Oval 515"/>
            <p:cNvSpPr>
              <a:spLocks noChangeArrowheads="1"/>
            </p:cNvSpPr>
            <p:nvPr/>
          </p:nvSpPr>
          <p:spPr bwMode="auto">
            <a:xfrm>
              <a:off x="5520"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6" name="Oval 516"/>
            <p:cNvSpPr>
              <a:spLocks noChangeArrowheads="1"/>
            </p:cNvSpPr>
            <p:nvPr/>
          </p:nvSpPr>
          <p:spPr bwMode="auto">
            <a:xfrm>
              <a:off x="5520"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7" name="Oval 517"/>
            <p:cNvSpPr>
              <a:spLocks noChangeArrowheads="1"/>
            </p:cNvSpPr>
            <p:nvPr/>
          </p:nvSpPr>
          <p:spPr bwMode="auto">
            <a:xfrm>
              <a:off x="5520"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8" name="Oval 518"/>
            <p:cNvSpPr>
              <a:spLocks noChangeArrowheads="1"/>
            </p:cNvSpPr>
            <p:nvPr/>
          </p:nvSpPr>
          <p:spPr bwMode="auto">
            <a:xfrm>
              <a:off x="5520"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59" name="Oval 519"/>
            <p:cNvSpPr>
              <a:spLocks noChangeArrowheads="1"/>
            </p:cNvSpPr>
            <p:nvPr/>
          </p:nvSpPr>
          <p:spPr bwMode="auto">
            <a:xfrm>
              <a:off x="5520"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60" name="Oval 520"/>
            <p:cNvSpPr>
              <a:spLocks noChangeArrowheads="1"/>
            </p:cNvSpPr>
            <p:nvPr/>
          </p:nvSpPr>
          <p:spPr bwMode="auto">
            <a:xfrm>
              <a:off x="5424"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61" name="Oval 521"/>
            <p:cNvSpPr>
              <a:spLocks noChangeArrowheads="1"/>
            </p:cNvSpPr>
            <p:nvPr/>
          </p:nvSpPr>
          <p:spPr bwMode="auto">
            <a:xfrm>
              <a:off x="5424"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62" name="Oval 522"/>
            <p:cNvSpPr>
              <a:spLocks noChangeArrowheads="1"/>
            </p:cNvSpPr>
            <p:nvPr/>
          </p:nvSpPr>
          <p:spPr bwMode="auto">
            <a:xfrm>
              <a:off x="5424" y="377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932363" name="Oval 523"/>
            <p:cNvSpPr>
              <a:spLocks noChangeArrowheads="1"/>
            </p:cNvSpPr>
            <p:nvPr/>
          </p:nvSpPr>
          <p:spPr bwMode="auto">
            <a:xfrm>
              <a:off x="5424"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64" name="Oval 524"/>
            <p:cNvSpPr>
              <a:spLocks noChangeArrowheads="1"/>
            </p:cNvSpPr>
            <p:nvPr/>
          </p:nvSpPr>
          <p:spPr bwMode="auto">
            <a:xfrm>
              <a:off x="5424"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65" name="Oval 525"/>
            <p:cNvSpPr>
              <a:spLocks noChangeArrowheads="1"/>
            </p:cNvSpPr>
            <p:nvPr/>
          </p:nvSpPr>
          <p:spPr bwMode="auto">
            <a:xfrm>
              <a:off x="5424"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932366" name="Oval 526"/>
            <p:cNvSpPr>
              <a:spLocks noChangeArrowheads="1"/>
            </p:cNvSpPr>
            <p:nvPr/>
          </p:nvSpPr>
          <p:spPr bwMode="auto">
            <a:xfrm>
              <a:off x="5424"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sp>
        <p:nvSpPr>
          <p:cNvPr id="932367" name="Text Box 527"/>
          <p:cNvSpPr txBox="1">
            <a:spLocks noChangeArrowheads="1"/>
          </p:cNvSpPr>
          <p:nvPr/>
        </p:nvSpPr>
        <p:spPr bwMode="auto">
          <a:xfrm>
            <a:off x="1905000" y="4318000"/>
            <a:ext cx="5475312" cy="523220"/>
          </a:xfrm>
          <a:prstGeom prst="rect">
            <a:avLst/>
          </a:prstGeom>
          <a:noFill/>
          <a:ln w="9525">
            <a:noFill/>
            <a:miter lim="800000"/>
            <a:headEnd/>
            <a:tailEnd/>
          </a:ln>
          <a:effectLst/>
        </p:spPr>
        <p:txBody>
          <a:bodyPr wrap="square">
            <a:spAutoFit/>
          </a:bodyPr>
          <a:lstStyle/>
          <a:p>
            <a:pPr algn="ctr"/>
            <a:r>
              <a:rPr kumimoji="1" lang="es-ES_tradnl" altLang="zh-TW" sz="2800" dirty="0">
                <a:latin typeface="Arial Rounded MT Bold" pitchFamily="34" charset="0"/>
                <a:ea typeface="PMingLiU" pitchFamily="18" charset="-120"/>
              </a:rPr>
              <a:t>Ordenamiento No-Coherente</a:t>
            </a:r>
          </a:p>
        </p:txBody>
      </p:sp>
      <p:grpSp>
        <p:nvGrpSpPr>
          <p:cNvPr id="17" name="Group 528"/>
          <p:cNvGrpSpPr>
            <a:grpSpLocks/>
          </p:cNvGrpSpPr>
          <p:nvPr/>
        </p:nvGrpSpPr>
        <p:grpSpPr bwMode="auto">
          <a:xfrm>
            <a:off x="2133600" y="4941169"/>
            <a:ext cx="5175251" cy="1082896"/>
            <a:chOff x="1632" y="3270"/>
            <a:chExt cx="3260" cy="638"/>
          </a:xfrm>
        </p:grpSpPr>
        <p:sp>
          <p:nvSpPr>
            <p:cNvPr id="932369" name="AutoShape 529"/>
            <p:cNvSpPr>
              <a:spLocks noChangeArrowheads="1"/>
            </p:cNvSpPr>
            <p:nvPr/>
          </p:nvSpPr>
          <p:spPr bwMode="auto">
            <a:xfrm>
              <a:off x="2941" y="3270"/>
              <a:ext cx="408" cy="240"/>
            </a:xfrm>
            <a:prstGeom prst="downArrow">
              <a:avLst>
                <a:gd name="adj1" fmla="val 52324"/>
                <a:gd name="adj2" fmla="val 43750"/>
              </a:avLst>
            </a:prstGeom>
            <a:solidFill>
              <a:srgbClr val="0070C0">
                <a:alpha val="50000"/>
              </a:srgbClr>
            </a:solidFill>
            <a:ln w="9525">
              <a:solidFill>
                <a:srgbClr val="00B0F0"/>
              </a:solidFill>
              <a:miter lim="800000"/>
              <a:headEnd/>
              <a:tailEnd/>
            </a:ln>
            <a:effectLst>
              <a:outerShdw dist="53882" dir="2700000" algn="ctr" rotWithShape="0">
                <a:schemeClr val="bg2">
                  <a:alpha val="50000"/>
                </a:schemeClr>
              </a:outerShdw>
            </a:effectLst>
          </p:spPr>
          <p:txBody>
            <a:bodyPr vert="eaVert" wrap="none" anchor="ctr"/>
            <a:lstStyle/>
            <a:p>
              <a:endParaRPr lang="es-PE"/>
            </a:p>
          </p:txBody>
        </p:sp>
        <p:sp>
          <p:nvSpPr>
            <p:cNvPr id="932370" name="Text Box 530"/>
            <p:cNvSpPr txBox="1">
              <a:spLocks noChangeArrowheads="1"/>
            </p:cNvSpPr>
            <p:nvPr/>
          </p:nvSpPr>
          <p:spPr bwMode="auto">
            <a:xfrm>
              <a:off x="1632" y="3600"/>
              <a:ext cx="3260" cy="308"/>
            </a:xfrm>
            <a:prstGeom prst="rect">
              <a:avLst/>
            </a:prstGeom>
            <a:solidFill>
              <a:srgbClr val="0070C0"/>
            </a:solidFill>
            <a:ln w="9525">
              <a:noFill/>
              <a:miter lim="800000"/>
              <a:headEnd/>
              <a:tailEnd/>
            </a:ln>
            <a:effectLst/>
          </p:spPr>
          <p:txBody>
            <a:bodyPr wrap="square">
              <a:spAutoFit/>
            </a:bodyPr>
            <a:lstStyle/>
            <a:p>
              <a:pPr algn="ctr"/>
              <a:r>
                <a:rPr kumimoji="1" lang="es-ES_tradnl" altLang="zh-TW" sz="2800" dirty="0">
                  <a:effectLst>
                    <a:outerShdw blurRad="38100" dist="38100" dir="2700000" algn="tl">
                      <a:srgbClr val="000000">
                        <a:alpha val="43137"/>
                      </a:srgbClr>
                    </a:outerShdw>
                  </a:effectLst>
                  <a:latin typeface="Arial" pitchFamily="34" charset="0"/>
                  <a:ea typeface="PMingLiU" pitchFamily="18" charset="-120"/>
                  <a:cs typeface="Arial" pitchFamily="34" charset="0"/>
                </a:rPr>
                <a:t>Fibra para Transmitir Luz</a:t>
              </a:r>
            </a:p>
          </p:txBody>
        </p:sp>
      </p:grpSp>
      <p:grpSp>
        <p:nvGrpSpPr>
          <p:cNvPr id="267" name="Group 424"/>
          <p:cNvGrpSpPr>
            <a:grpSpLocks/>
          </p:cNvGrpSpPr>
          <p:nvPr/>
        </p:nvGrpSpPr>
        <p:grpSpPr bwMode="auto">
          <a:xfrm>
            <a:off x="611560" y="3861048"/>
            <a:ext cx="1066800" cy="1143000"/>
            <a:chOff x="672" y="3360"/>
            <a:chExt cx="672" cy="720"/>
          </a:xfrm>
        </p:grpSpPr>
        <p:sp>
          <p:nvSpPr>
            <p:cNvPr id="268" name="Oval 425"/>
            <p:cNvSpPr>
              <a:spLocks noChangeArrowheads="1"/>
            </p:cNvSpPr>
            <p:nvPr/>
          </p:nvSpPr>
          <p:spPr bwMode="auto">
            <a:xfrm>
              <a:off x="67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69" name="Oval 426"/>
            <p:cNvSpPr>
              <a:spLocks noChangeArrowheads="1"/>
            </p:cNvSpPr>
            <p:nvPr/>
          </p:nvSpPr>
          <p:spPr bwMode="auto">
            <a:xfrm>
              <a:off x="672"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0" name="Oval 427"/>
            <p:cNvSpPr>
              <a:spLocks noChangeArrowheads="1"/>
            </p:cNvSpPr>
            <p:nvPr/>
          </p:nvSpPr>
          <p:spPr bwMode="auto">
            <a:xfrm>
              <a:off x="67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1" name="Oval 428"/>
            <p:cNvSpPr>
              <a:spLocks noChangeArrowheads="1"/>
            </p:cNvSpPr>
            <p:nvPr/>
          </p:nvSpPr>
          <p:spPr bwMode="auto">
            <a:xfrm>
              <a:off x="672"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2" name="Oval 429"/>
            <p:cNvSpPr>
              <a:spLocks noChangeArrowheads="1"/>
            </p:cNvSpPr>
            <p:nvPr/>
          </p:nvSpPr>
          <p:spPr bwMode="auto">
            <a:xfrm>
              <a:off x="67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3" name="Oval 430"/>
            <p:cNvSpPr>
              <a:spLocks noChangeArrowheads="1"/>
            </p:cNvSpPr>
            <p:nvPr/>
          </p:nvSpPr>
          <p:spPr bwMode="auto">
            <a:xfrm>
              <a:off x="672"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4" name="Oval 431"/>
            <p:cNvSpPr>
              <a:spLocks noChangeArrowheads="1"/>
            </p:cNvSpPr>
            <p:nvPr/>
          </p:nvSpPr>
          <p:spPr bwMode="auto">
            <a:xfrm>
              <a:off x="67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5" name="Oval 432"/>
            <p:cNvSpPr>
              <a:spLocks noChangeArrowheads="1"/>
            </p:cNvSpPr>
            <p:nvPr/>
          </p:nvSpPr>
          <p:spPr bwMode="auto">
            <a:xfrm>
              <a:off x="76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6" name="Oval 433"/>
            <p:cNvSpPr>
              <a:spLocks noChangeArrowheads="1"/>
            </p:cNvSpPr>
            <p:nvPr/>
          </p:nvSpPr>
          <p:spPr bwMode="auto">
            <a:xfrm>
              <a:off x="768" y="388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277" name="Oval 434"/>
            <p:cNvSpPr>
              <a:spLocks noChangeArrowheads="1"/>
            </p:cNvSpPr>
            <p:nvPr/>
          </p:nvSpPr>
          <p:spPr bwMode="auto">
            <a:xfrm>
              <a:off x="76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8" name="Oval 435"/>
            <p:cNvSpPr>
              <a:spLocks noChangeArrowheads="1"/>
            </p:cNvSpPr>
            <p:nvPr/>
          </p:nvSpPr>
          <p:spPr bwMode="auto">
            <a:xfrm>
              <a:off x="76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79" name="Oval 436"/>
            <p:cNvSpPr>
              <a:spLocks noChangeArrowheads="1"/>
            </p:cNvSpPr>
            <p:nvPr/>
          </p:nvSpPr>
          <p:spPr bwMode="auto">
            <a:xfrm>
              <a:off x="768"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0" name="Oval 437"/>
            <p:cNvSpPr>
              <a:spLocks noChangeArrowheads="1"/>
            </p:cNvSpPr>
            <p:nvPr/>
          </p:nvSpPr>
          <p:spPr bwMode="auto">
            <a:xfrm>
              <a:off x="768" y="3464"/>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281" name="Oval 438"/>
            <p:cNvSpPr>
              <a:spLocks noChangeArrowheads="1"/>
            </p:cNvSpPr>
            <p:nvPr/>
          </p:nvSpPr>
          <p:spPr bwMode="auto">
            <a:xfrm>
              <a:off x="76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2" name="Oval 439"/>
            <p:cNvSpPr>
              <a:spLocks noChangeArrowheads="1"/>
            </p:cNvSpPr>
            <p:nvPr/>
          </p:nvSpPr>
          <p:spPr bwMode="auto">
            <a:xfrm>
              <a:off x="864"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3" name="Oval 440"/>
            <p:cNvSpPr>
              <a:spLocks noChangeArrowheads="1"/>
            </p:cNvSpPr>
            <p:nvPr/>
          </p:nvSpPr>
          <p:spPr bwMode="auto">
            <a:xfrm>
              <a:off x="864"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4" name="Oval 441"/>
            <p:cNvSpPr>
              <a:spLocks noChangeArrowheads="1"/>
            </p:cNvSpPr>
            <p:nvPr/>
          </p:nvSpPr>
          <p:spPr bwMode="auto">
            <a:xfrm>
              <a:off x="864" y="377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285" name="Oval 442"/>
            <p:cNvSpPr>
              <a:spLocks noChangeArrowheads="1"/>
            </p:cNvSpPr>
            <p:nvPr/>
          </p:nvSpPr>
          <p:spPr bwMode="auto">
            <a:xfrm>
              <a:off x="864"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6" name="Oval 443"/>
            <p:cNvSpPr>
              <a:spLocks noChangeArrowheads="1"/>
            </p:cNvSpPr>
            <p:nvPr/>
          </p:nvSpPr>
          <p:spPr bwMode="auto">
            <a:xfrm>
              <a:off x="864" y="356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287" name="Oval 444"/>
            <p:cNvSpPr>
              <a:spLocks noChangeArrowheads="1"/>
            </p:cNvSpPr>
            <p:nvPr/>
          </p:nvSpPr>
          <p:spPr bwMode="auto">
            <a:xfrm>
              <a:off x="864"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8" name="Oval 445"/>
            <p:cNvSpPr>
              <a:spLocks noChangeArrowheads="1"/>
            </p:cNvSpPr>
            <p:nvPr/>
          </p:nvSpPr>
          <p:spPr bwMode="auto">
            <a:xfrm>
              <a:off x="864"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89" name="Oval 446"/>
            <p:cNvSpPr>
              <a:spLocks noChangeArrowheads="1"/>
            </p:cNvSpPr>
            <p:nvPr/>
          </p:nvSpPr>
          <p:spPr bwMode="auto">
            <a:xfrm>
              <a:off x="1248"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0" name="Oval 447"/>
            <p:cNvSpPr>
              <a:spLocks noChangeArrowheads="1"/>
            </p:cNvSpPr>
            <p:nvPr/>
          </p:nvSpPr>
          <p:spPr bwMode="auto">
            <a:xfrm>
              <a:off x="1248"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1" name="Oval 448"/>
            <p:cNvSpPr>
              <a:spLocks noChangeArrowheads="1"/>
            </p:cNvSpPr>
            <p:nvPr/>
          </p:nvSpPr>
          <p:spPr bwMode="auto">
            <a:xfrm>
              <a:off x="1248"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2" name="Oval 449"/>
            <p:cNvSpPr>
              <a:spLocks noChangeArrowheads="1"/>
            </p:cNvSpPr>
            <p:nvPr/>
          </p:nvSpPr>
          <p:spPr bwMode="auto">
            <a:xfrm>
              <a:off x="1248"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3" name="Oval 450"/>
            <p:cNvSpPr>
              <a:spLocks noChangeArrowheads="1"/>
            </p:cNvSpPr>
            <p:nvPr/>
          </p:nvSpPr>
          <p:spPr bwMode="auto">
            <a:xfrm>
              <a:off x="1248"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4" name="Oval 451"/>
            <p:cNvSpPr>
              <a:spLocks noChangeArrowheads="1"/>
            </p:cNvSpPr>
            <p:nvPr/>
          </p:nvSpPr>
          <p:spPr bwMode="auto">
            <a:xfrm>
              <a:off x="1248"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5" name="Oval 452"/>
            <p:cNvSpPr>
              <a:spLocks noChangeArrowheads="1"/>
            </p:cNvSpPr>
            <p:nvPr/>
          </p:nvSpPr>
          <p:spPr bwMode="auto">
            <a:xfrm>
              <a:off x="1248"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6" name="Oval 453"/>
            <p:cNvSpPr>
              <a:spLocks noChangeArrowheads="1"/>
            </p:cNvSpPr>
            <p:nvPr/>
          </p:nvSpPr>
          <p:spPr bwMode="auto">
            <a:xfrm>
              <a:off x="1152"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7" name="Oval 454"/>
            <p:cNvSpPr>
              <a:spLocks noChangeArrowheads="1"/>
            </p:cNvSpPr>
            <p:nvPr/>
          </p:nvSpPr>
          <p:spPr bwMode="auto">
            <a:xfrm>
              <a:off x="1152" y="3880"/>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298" name="Oval 455"/>
            <p:cNvSpPr>
              <a:spLocks noChangeArrowheads="1"/>
            </p:cNvSpPr>
            <p:nvPr/>
          </p:nvSpPr>
          <p:spPr bwMode="auto">
            <a:xfrm>
              <a:off x="1152"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299" name="Oval 456"/>
            <p:cNvSpPr>
              <a:spLocks noChangeArrowheads="1"/>
            </p:cNvSpPr>
            <p:nvPr/>
          </p:nvSpPr>
          <p:spPr bwMode="auto">
            <a:xfrm>
              <a:off x="1152"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0" name="Oval 457"/>
            <p:cNvSpPr>
              <a:spLocks noChangeArrowheads="1"/>
            </p:cNvSpPr>
            <p:nvPr/>
          </p:nvSpPr>
          <p:spPr bwMode="auto">
            <a:xfrm>
              <a:off x="1152"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1" name="Oval 458"/>
            <p:cNvSpPr>
              <a:spLocks noChangeArrowheads="1"/>
            </p:cNvSpPr>
            <p:nvPr/>
          </p:nvSpPr>
          <p:spPr bwMode="auto">
            <a:xfrm>
              <a:off x="1152" y="34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302" name="Oval 459"/>
            <p:cNvSpPr>
              <a:spLocks noChangeArrowheads="1"/>
            </p:cNvSpPr>
            <p:nvPr/>
          </p:nvSpPr>
          <p:spPr bwMode="auto">
            <a:xfrm>
              <a:off x="1152"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3" name="Oval 460"/>
            <p:cNvSpPr>
              <a:spLocks noChangeArrowheads="1"/>
            </p:cNvSpPr>
            <p:nvPr/>
          </p:nvSpPr>
          <p:spPr bwMode="auto">
            <a:xfrm>
              <a:off x="1056"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4" name="Oval 461"/>
            <p:cNvSpPr>
              <a:spLocks noChangeArrowheads="1"/>
            </p:cNvSpPr>
            <p:nvPr/>
          </p:nvSpPr>
          <p:spPr bwMode="auto">
            <a:xfrm>
              <a:off x="1056"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5" name="Oval 462"/>
            <p:cNvSpPr>
              <a:spLocks noChangeArrowheads="1"/>
            </p:cNvSpPr>
            <p:nvPr/>
          </p:nvSpPr>
          <p:spPr bwMode="auto">
            <a:xfrm>
              <a:off x="1056" y="3776"/>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306" name="Oval 463"/>
            <p:cNvSpPr>
              <a:spLocks noChangeArrowheads="1"/>
            </p:cNvSpPr>
            <p:nvPr/>
          </p:nvSpPr>
          <p:spPr bwMode="auto">
            <a:xfrm>
              <a:off x="1056" y="3672"/>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7" name="Oval 464"/>
            <p:cNvSpPr>
              <a:spLocks noChangeArrowheads="1"/>
            </p:cNvSpPr>
            <p:nvPr/>
          </p:nvSpPr>
          <p:spPr bwMode="auto">
            <a:xfrm>
              <a:off x="1056" y="3568"/>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308" name="Oval 465"/>
            <p:cNvSpPr>
              <a:spLocks noChangeArrowheads="1"/>
            </p:cNvSpPr>
            <p:nvPr/>
          </p:nvSpPr>
          <p:spPr bwMode="auto">
            <a:xfrm>
              <a:off x="1056"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09" name="Oval 466"/>
            <p:cNvSpPr>
              <a:spLocks noChangeArrowheads="1"/>
            </p:cNvSpPr>
            <p:nvPr/>
          </p:nvSpPr>
          <p:spPr bwMode="auto">
            <a:xfrm>
              <a:off x="1056"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10" name="Oval 467"/>
            <p:cNvSpPr>
              <a:spLocks noChangeArrowheads="1"/>
            </p:cNvSpPr>
            <p:nvPr/>
          </p:nvSpPr>
          <p:spPr bwMode="auto">
            <a:xfrm>
              <a:off x="960" y="398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11" name="Oval 468"/>
            <p:cNvSpPr>
              <a:spLocks noChangeArrowheads="1"/>
            </p:cNvSpPr>
            <p:nvPr/>
          </p:nvSpPr>
          <p:spPr bwMode="auto">
            <a:xfrm>
              <a:off x="960" y="388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12" name="Oval 469"/>
            <p:cNvSpPr>
              <a:spLocks noChangeArrowheads="1"/>
            </p:cNvSpPr>
            <p:nvPr/>
          </p:nvSpPr>
          <p:spPr bwMode="auto">
            <a:xfrm>
              <a:off x="960" y="3776"/>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13" name="Oval 470"/>
            <p:cNvSpPr>
              <a:spLocks noChangeArrowheads="1"/>
            </p:cNvSpPr>
            <p:nvPr/>
          </p:nvSpPr>
          <p:spPr bwMode="auto">
            <a:xfrm>
              <a:off x="960" y="3672"/>
              <a:ext cx="96" cy="96"/>
            </a:xfrm>
            <a:prstGeom prst="ellipse">
              <a:avLst/>
            </a:prstGeom>
            <a:solidFill>
              <a:srgbClr val="FF0000"/>
            </a:solidFill>
            <a:ln w="25400">
              <a:solidFill>
                <a:srgbClr val="99CCFF"/>
              </a:solidFill>
              <a:round/>
              <a:headEnd/>
              <a:tailEnd/>
            </a:ln>
            <a:effectLst/>
          </p:spPr>
          <p:txBody>
            <a:bodyPr wrap="none" anchor="ctr"/>
            <a:lstStyle/>
            <a:p>
              <a:endParaRPr lang="es-PE"/>
            </a:p>
          </p:txBody>
        </p:sp>
        <p:sp>
          <p:nvSpPr>
            <p:cNvPr id="314" name="Oval 471"/>
            <p:cNvSpPr>
              <a:spLocks noChangeArrowheads="1"/>
            </p:cNvSpPr>
            <p:nvPr/>
          </p:nvSpPr>
          <p:spPr bwMode="auto">
            <a:xfrm>
              <a:off x="960" y="3568"/>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15" name="Oval 472"/>
            <p:cNvSpPr>
              <a:spLocks noChangeArrowheads="1"/>
            </p:cNvSpPr>
            <p:nvPr/>
          </p:nvSpPr>
          <p:spPr bwMode="auto">
            <a:xfrm>
              <a:off x="960" y="3464"/>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sp>
          <p:nvSpPr>
            <p:cNvPr id="316" name="Oval 473"/>
            <p:cNvSpPr>
              <a:spLocks noChangeArrowheads="1"/>
            </p:cNvSpPr>
            <p:nvPr/>
          </p:nvSpPr>
          <p:spPr bwMode="auto">
            <a:xfrm>
              <a:off x="960" y="3360"/>
              <a:ext cx="96" cy="96"/>
            </a:xfrm>
            <a:prstGeom prst="ellipse">
              <a:avLst/>
            </a:prstGeom>
            <a:solidFill>
              <a:srgbClr val="FFFF99"/>
            </a:solidFill>
            <a:ln w="25400">
              <a:solidFill>
                <a:srgbClr val="99CCFF"/>
              </a:solidFill>
              <a:round/>
              <a:headEnd/>
              <a:tailEnd/>
            </a:ln>
            <a:effectLst/>
          </p:spPr>
          <p:txBody>
            <a:bodyPr wrap="none" anchor="ctr"/>
            <a:lstStyle/>
            <a:p>
              <a:endParaRPr lang="es-PE"/>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500"/>
                                  </p:stCondLst>
                                  <p:childTnLst>
                                    <p:set>
                                      <p:cBhvr>
                                        <p:cTn id="18" dur="1" fill="hold">
                                          <p:stCondLst>
                                            <p:cond delay="499"/>
                                          </p:stCondLst>
                                        </p:cTn>
                                        <p:tgtEl>
                                          <p:spTgt spid="7"/>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500"/>
                                  </p:stCondLst>
                                  <p:childTnLst>
                                    <p:set>
                                      <p:cBhvr>
                                        <p:cTn id="21" dur="1" fill="hold">
                                          <p:stCondLst>
                                            <p:cond delay="499"/>
                                          </p:stCondLst>
                                        </p:cTn>
                                        <p:tgtEl>
                                          <p:spTgt spid="8"/>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nodeType="afterEffect">
                                  <p:stCondLst>
                                    <p:cond delay="500"/>
                                  </p:stCondLst>
                                  <p:childTnLst>
                                    <p:set>
                                      <p:cBhvr>
                                        <p:cTn id="24" dur="1" fill="hold">
                                          <p:stCondLst>
                                            <p:cond delay="499"/>
                                          </p:stCondLst>
                                        </p:cTn>
                                        <p:tgtEl>
                                          <p:spTgt spid="9"/>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nodeType="afterEffect">
                                  <p:stCondLst>
                                    <p:cond delay="500"/>
                                  </p:stCondLst>
                                  <p:childTnLst>
                                    <p:set>
                                      <p:cBhvr>
                                        <p:cTn id="27" dur="1" fill="hold">
                                          <p:stCondLst>
                                            <p:cond delay="499"/>
                                          </p:stCondLst>
                                        </p:cTn>
                                        <p:tgtEl>
                                          <p:spTgt spid="10"/>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nodeType="afterEffect">
                                  <p:stCondLst>
                                    <p:cond delay="500"/>
                                  </p:stCondLst>
                                  <p:childTnLst>
                                    <p:set>
                                      <p:cBhvr>
                                        <p:cTn id="30" dur="1" fill="hold">
                                          <p:stCondLst>
                                            <p:cond delay="499"/>
                                          </p:stCondLst>
                                        </p:cTn>
                                        <p:tgtEl>
                                          <p:spTgt spid="11"/>
                                        </p:tgtEl>
                                        <p:attrNameLst>
                                          <p:attrName>style.visibility</p:attrName>
                                        </p:attrNameLst>
                                      </p:cBhvr>
                                      <p:to>
                                        <p:strVal val="visible"/>
                                      </p:to>
                                    </p:set>
                                  </p:childTnLst>
                                </p:cTn>
                              </p:par>
                            </p:childTnLst>
                          </p:cTn>
                        </p:par>
                        <p:par>
                          <p:cTn id="31" fill="hold">
                            <p:stCondLst>
                              <p:cond delay="8500"/>
                            </p:stCondLst>
                            <p:childTnLst>
                              <p:par>
                                <p:cTn id="32" presetID="1" presetClass="entr" presetSubtype="0" fill="hold" nodeType="afterEffect">
                                  <p:stCondLst>
                                    <p:cond delay="500"/>
                                  </p:stCondLst>
                                  <p:childTnLst>
                                    <p:set>
                                      <p:cBhvr>
                                        <p:cTn id="33" dur="1" fill="hold">
                                          <p:stCondLst>
                                            <p:cond delay="499"/>
                                          </p:stCondLst>
                                        </p:cTn>
                                        <p:tgtEl>
                                          <p:spTgt spid="12"/>
                                        </p:tgtEl>
                                        <p:attrNameLst>
                                          <p:attrName>style.visibility</p:attrName>
                                        </p:attrNameLst>
                                      </p:cBhvr>
                                      <p:to>
                                        <p:strVal val="visible"/>
                                      </p:to>
                                    </p:set>
                                  </p:childTnLst>
                                </p:cTn>
                              </p:par>
                            </p:childTnLst>
                          </p:cTn>
                        </p:par>
                        <p:par>
                          <p:cTn id="34" fill="hold">
                            <p:stCondLst>
                              <p:cond delay="9500"/>
                            </p:stCondLst>
                            <p:childTnLst>
                              <p:par>
                                <p:cTn id="35" presetID="1" presetClass="entr" presetSubtype="0" fill="hold" nodeType="afterEffect">
                                  <p:stCondLst>
                                    <p:cond delay="500"/>
                                  </p:stCondLst>
                                  <p:childTnLst>
                                    <p:set>
                                      <p:cBhvr>
                                        <p:cTn id="36" dur="1" fill="hold">
                                          <p:stCondLst>
                                            <p:cond delay="499"/>
                                          </p:stCondLst>
                                        </p:cTn>
                                        <p:tgtEl>
                                          <p:spTgt spid="13"/>
                                        </p:tgtEl>
                                        <p:attrNameLst>
                                          <p:attrName>style.visibility</p:attrName>
                                        </p:attrNameLst>
                                      </p:cBhvr>
                                      <p:to>
                                        <p:strVal val="visible"/>
                                      </p:to>
                                    </p:set>
                                  </p:childTnLst>
                                </p:cTn>
                              </p:par>
                            </p:childTnLst>
                          </p:cTn>
                        </p:par>
                        <p:par>
                          <p:cTn id="37" fill="hold">
                            <p:stCondLst>
                              <p:cond delay="10500"/>
                            </p:stCondLst>
                            <p:childTnLst>
                              <p:par>
                                <p:cTn id="38" presetID="1" presetClass="entr" presetSubtype="0" fill="hold" nodeType="afterEffect">
                                  <p:stCondLst>
                                    <p:cond delay="500"/>
                                  </p:stCondLst>
                                  <p:childTnLst>
                                    <p:set>
                                      <p:cBhvr>
                                        <p:cTn id="39" dur="1" fill="hold">
                                          <p:stCondLst>
                                            <p:cond delay="499"/>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3" presetClass="entr" presetSubtype="3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6*min(max(#ppt_w*#ppt_h,.3),1)-7.4)/-.7*#ppt_w"/>
                                          </p:val>
                                        </p:tav>
                                        <p:tav tm="100000">
                                          <p:val>
                                            <p:strVal val="#ppt_w"/>
                                          </p:val>
                                        </p:tav>
                                      </p:tavLst>
                                    </p:anim>
                                    <p:anim calcmode="lin" valueType="num">
                                      <p:cBhvr>
                                        <p:cTn id="45" dur="500" fill="hold"/>
                                        <p:tgtEl>
                                          <p:spTgt spid="15"/>
                                        </p:tgtEl>
                                        <p:attrNameLst>
                                          <p:attrName>ppt_h</p:attrName>
                                        </p:attrNameLst>
                                      </p:cBhvr>
                                      <p:tavLst>
                                        <p:tav tm="0">
                                          <p:val>
                                            <p:strVal val="(6*min(max(#ppt_w*#ppt_h,.3),1)-7.4)/-.7*#ppt_h"/>
                                          </p:val>
                                        </p:tav>
                                        <p:tav tm="100000">
                                          <p:val>
                                            <p:strVal val="#ppt_h"/>
                                          </p:val>
                                        </p:tav>
                                      </p:tavLst>
                                    </p:anim>
                                    <p:anim calcmode="lin" valueType="num">
                                      <p:cBhvr>
                                        <p:cTn id="46" dur="500" fill="hold"/>
                                        <p:tgtEl>
                                          <p:spTgt spid="15"/>
                                        </p:tgtEl>
                                        <p:attrNameLst>
                                          <p:attrName>ppt_x</p:attrName>
                                        </p:attrNameLst>
                                      </p:cBhvr>
                                      <p:tavLst>
                                        <p:tav tm="0">
                                          <p:val>
                                            <p:fltVal val="0.5"/>
                                          </p:val>
                                        </p:tav>
                                        <p:tav tm="100000">
                                          <p:val>
                                            <p:strVal val="#ppt_x"/>
                                          </p:val>
                                        </p:tav>
                                      </p:tavLst>
                                    </p:anim>
                                    <p:anim calcmode="lin" valueType="num">
                                      <p:cBhvr>
                                        <p:cTn id="47"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48" fill="hold">
                            <p:stCondLst>
                              <p:cond delay="500"/>
                            </p:stCondLst>
                            <p:childTnLst>
                              <p:par>
                                <p:cTn id="49" presetID="23" presetClass="entr" presetSubtype="272" fill="hold" nodeType="after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strVal val="2/3*#ppt_w"/>
                                          </p:val>
                                        </p:tav>
                                        <p:tav tm="100000">
                                          <p:val>
                                            <p:strVal val="#ppt_w"/>
                                          </p:val>
                                        </p:tav>
                                      </p:tavLst>
                                    </p:anim>
                                    <p:anim calcmode="lin" valueType="num">
                                      <p:cBhvr>
                                        <p:cTn id="52" dur="500" fill="hold"/>
                                        <p:tgtEl>
                                          <p:spTgt spid="16"/>
                                        </p:tgtEl>
                                        <p:attrNameLst>
                                          <p:attrName>ppt_h</p:attrName>
                                        </p:attrNameLst>
                                      </p:cBhvr>
                                      <p:tavLst>
                                        <p:tav tm="0">
                                          <p:val>
                                            <p:strVal val="2/3*#ppt_h"/>
                                          </p:val>
                                        </p:tav>
                                        <p:tav tm="100000">
                                          <p:val>
                                            <p:strVal val="#ppt_h"/>
                                          </p:val>
                                        </p:tav>
                                      </p:tavLst>
                                    </p:anim>
                                  </p:childTnLst>
                                </p:cTn>
                              </p:par>
                            </p:childTnLst>
                          </p:cTn>
                        </p:par>
                        <p:par>
                          <p:cTn id="53" fill="hold">
                            <p:stCondLst>
                              <p:cond delay="1500"/>
                            </p:stCondLst>
                            <p:childTnLst>
                              <p:par>
                                <p:cTn id="54" presetID="3" presetClass="entr" presetSubtype="10" fill="hold" grpId="0" nodeType="afterEffect">
                                  <p:stCondLst>
                                    <p:cond delay="500"/>
                                  </p:stCondLst>
                                  <p:childTnLst>
                                    <p:set>
                                      <p:cBhvr>
                                        <p:cTn id="55" dur="1" fill="hold">
                                          <p:stCondLst>
                                            <p:cond delay="0"/>
                                          </p:stCondLst>
                                        </p:cTn>
                                        <p:tgtEl>
                                          <p:spTgt spid="932367"/>
                                        </p:tgtEl>
                                        <p:attrNameLst>
                                          <p:attrName>style.visibility</p:attrName>
                                        </p:attrNameLst>
                                      </p:cBhvr>
                                      <p:to>
                                        <p:strVal val="visible"/>
                                      </p:to>
                                    </p:set>
                                    <p:animEffect transition="in" filter="blinds(horizontal)">
                                      <p:cBhvr>
                                        <p:cTn id="56" dur="500"/>
                                        <p:tgtEl>
                                          <p:spTgt spid="93236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36" fill="hold" nodeType="clickEffect">
                                  <p:stCondLst>
                                    <p:cond delay="0"/>
                                  </p:stCondLst>
                                  <p:childTnLst>
                                    <p:set>
                                      <p:cBhvr>
                                        <p:cTn id="66" dur="1" fill="hold">
                                          <p:stCondLst>
                                            <p:cond delay="0"/>
                                          </p:stCondLst>
                                        </p:cTn>
                                        <p:tgtEl>
                                          <p:spTgt spid="267"/>
                                        </p:tgtEl>
                                        <p:attrNameLst>
                                          <p:attrName>style.visibility</p:attrName>
                                        </p:attrNameLst>
                                      </p:cBhvr>
                                      <p:to>
                                        <p:strVal val="visible"/>
                                      </p:to>
                                    </p:set>
                                    <p:anim calcmode="lin" valueType="num">
                                      <p:cBhvr>
                                        <p:cTn id="67" dur="500" fill="hold"/>
                                        <p:tgtEl>
                                          <p:spTgt spid="267"/>
                                        </p:tgtEl>
                                        <p:attrNameLst>
                                          <p:attrName>ppt_w</p:attrName>
                                        </p:attrNameLst>
                                      </p:cBhvr>
                                      <p:tavLst>
                                        <p:tav tm="0">
                                          <p:val>
                                            <p:strVal val="(6*min(max(#ppt_w*#ppt_h,.3),1)-7.4)/-.7*#ppt_w"/>
                                          </p:val>
                                        </p:tav>
                                        <p:tav tm="100000">
                                          <p:val>
                                            <p:strVal val="#ppt_w"/>
                                          </p:val>
                                        </p:tav>
                                      </p:tavLst>
                                    </p:anim>
                                    <p:anim calcmode="lin" valueType="num">
                                      <p:cBhvr>
                                        <p:cTn id="68" dur="500" fill="hold"/>
                                        <p:tgtEl>
                                          <p:spTgt spid="267"/>
                                        </p:tgtEl>
                                        <p:attrNameLst>
                                          <p:attrName>ppt_h</p:attrName>
                                        </p:attrNameLst>
                                      </p:cBhvr>
                                      <p:tavLst>
                                        <p:tav tm="0">
                                          <p:val>
                                            <p:strVal val="(6*min(max(#ppt_w*#ppt_h,.3),1)-7.4)/-.7*#ppt_h"/>
                                          </p:val>
                                        </p:tav>
                                        <p:tav tm="100000">
                                          <p:val>
                                            <p:strVal val="#ppt_h"/>
                                          </p:val>
                                        </p:tav>
                                      </p:tavLst>
                                    </p:anim>
                                    <p:anim calcmode="lin" valueType="num">
                                      <p:cBhvr>
                                        <p:cTn id="69" dur="500" fill="hold"/>
                                        <p:tgtEl>
                                          <p:spTgt spid="267"/>
                                        </p:tgtEl>
                                        <p:attrNameLst>
                                          <p:attrName>ppt_x</p:attrName>
                                        </p:attrNameLst>
                                      </p:cBhvr>
                                      <p:tavLst>
                                        <p:tav tm="0">
                                          <p:val>
                                            <p:fltVal val="0.5"/>
                                          </p:val>
                                        </p:tav>
                                        <p:tav tm="100000">
                                          <p:val>
                                            <p:strVal val="#ppt_x"/>
                                          </p:val>
                                        </p:tav>
                                      </p:tavLst>
                                    </p:anim>
                                    <p:anim calcmode="lin" valueType="num">
                                      <p:cBhvr>
                                        <p:cTn id="70" dur="500" fill="hold"/>
                                        <p:tgtEl>
                                          <p:spTgt spid="26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67"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97346"/>
            <a:ext cx="8496944" cy="6247864"/>
          </a:xfrm>
          <a:prstGeom prst="rect">
            <a:avLst/>
          </a:prstGeom>
          <a:solidFill>
            <a:schemeClr val="tx1"/>
          </a:solidFill>
        </p:spPr>
        <p:txBody>
          <a:bodyPr wrap="square">
            <a:spAutoFit/>
          </a:bodyPr>
          <a:lstStyle/>
          <a:p>
            <a:pPr lvl="0" eaLnBrk="0" hangingPunct="0"/>
            <a:r>
              <a:rPr lang="es-PE" sz="2000" b="1" dirty="0" smtClean="0">
                <a:solidFill>
                  <a:schemeClr val="bg1"/>
                </a:solidFill>
                <a:latin typeface="Calibri" pitchFamily="34" charset="0"/>
                <a:ea typeface="Calibri" pitchFamily="34" charset="0"/>
                <a:cs typeface="Times New Roman" pitchFamily="18" charset="0"/>
              </a:rPr>
              <a:t>RESULTADOS</a:t>
            </a:r>
            <a:endParaRPr lang="es-PE" sz="1400" dirty="0" smtClean="0">
              <a:solidFill>
                <a:schemeClr val="bg1"/>
              </a:solidFill>
              <a:latin typeface="Arial" pitchFamily="34" charset="0"/>
              <a:cs typeface="Arial" pitchFamily="34" charset="0"/>
            </a:endParaRPr>
          </a:p>
          <a:p>
            <a:pPr lvl="0" eaLnBrk="0" hangingPunct="0"/>
            <a:r>
              <a:rPr lang="es-PE" sz="2000" dirty="0" smtClean="0">
                <a:solidFill>
                  <a:schemeClr val="bg1"/>
                </a:solidFill>
                <a:latin typeface="Calibri" pitchFamily="34" charset="0"/>
                <a:ea typeface="Calibri" pitchFamily="34" charset="0"/>
                <a:cs typeface="Times New Roman" pitchFamily="18" charset="0"/>
              </a:rPr>
              <a:t>Se realizaron 129 TQT, de las cuales 119 fueron TQT-PC e ingresaron al estudio. La media de la edad fue 69,3 años y el 49,6% fueron varones y el 50,4% fueron mujeres. Las medias del APACHE II de ingreso fue 21 y del SOFA el día de la TQT-PC fue 7,9.</a:t>
            </a:r>
          </a:p>
          <a:p>
            <a:pPr lvl="0" eaLnBrk="0" hangingPunct="0"/>
            <a:endParaRPr lang="es-PE" sz="2000" dirty="0" smtClean="0">
              <a:solidFill>
                <a:schemeClr val="bg1"/>
              </a:solidFill>
              <a:latin typeface="Calibri" pitchFamily="34" charset="0"/>
              <a:ea typeface="Calibri" pitchFamily="34" charset="0"/>
              <a:cs typeface="Times New Roman" pitchFamily="18" charset="0"/>
            </a:endParaRPr>
          </a:p>
          <a:p>
            <a:pPr lvl="0" eaLnBrk="0" hangingPunct="0"/>
            <a:r>
              <a:rPr lang="es-PE" sz="2000" dirty="0" smtClean="0">
                <a:solidFill>
                  <a:schemeClr val="bg1"/>
                </a:solidFill>
                <a:latin typeface="Calibri" pitchFamily="34" charset="0"/>
                <a:ea typeface="Calibri" pitchFamily="34" charset="0"/>
                <a:cs typeface="Times New Roman" pitchFamily="18" charset="0"/>
              </a:rPr>
              <a:t>La media de los días en UCI hasta la realización de la TQT fue 14,8 días y de intubación 16,3 días. De los pacientes que ingresaron el 35,3% tuvieron como motivo de ingreso Insuficiencia Respiratoria de diferentes causas. El 57,1% tuvieron indicación de TQT-PC por motivos de dificultad en el destete y el 42,9% por protección de vía aérea.</a:t>
            </a:r>
          </a:p>
          <a:p>
            <a:pPr lvl="0" eaLnBrk="0" hangingPunct="0"/>
            <a:endParaRPr lang="es-PE" sz="2000" dirty="0" smtClean="0">
              <a:solidFill>
                <a:schemeClr val="bg1"/>
              </a:solidFill>
              <a:latin typeface="Calibri" pitchFamily="34" charset="0"/>
              <a:ea typeface="Calibri" pitchFamily="34" charset="0"/>
              <a:cs typeface="Times New Roman" pitchFamily="18" charset="0"/>
            </a:endParaRPr>
          </a:p>
          <a:p>
            <a:pPr lvl="0" eaLnBrk="0" hangingPunct="0"/>
            <a:r>
              <a:rPr lang="es-PE" sz="2000" dirty="0" smtClean="0">
                <a:solidFill>
                  <a:schemeClr val="bg1"/>
                </a:solidFill>
                <a:latin typeface="Calibri" pitchFamily="34" charset="0"/>
                <a:ea typeface="Calibri" pitchFamily="34" charset="0"/>
                <a:cs typeface="Times New Roman" pitchFamily="18" charset="0"/>
              </a:rPr>
              <a:t>El 88,2% de los procedimientos estuvieron libres de complicaciones.</a:t>
            </a:r>
          </a:p>
          <a:p>
            <a:pPr lvl="0" eaLnBrk="0" hangingPunct="0"/>
            <a:endParaRPr lang="es-PE" sz="2000" dirty="0" smtClean="0">
              <a:solidFill>
                <a:schemeClr val="bg1"/>
              </a:solidFill>
              <a:latin typeface="Calibri" pitchFamily="34" charset="0"/>
              <a:ea typeface="Calibri" pitchFamily="34" charset="0"/>
              <a:cs typeface="Times New Roman" pitchFamily="18" charset="0"/>
            </a:endParaRPr>
          </a:p>
          <a:p>
            <a:pPr lvl="0" eaLnBrk="0" hangingPunct="0"/>
            <a:r>
              <a:rPr lang="es-PE" sz="2000" dirty="0" smtClean="0">
                <a:solidFill>
                  <a:schemeClr val="bg1"/>
                </a:solidFill>
                <a:latin typeface="Calibri" pitchFamily="34" charset="0"/>
                <a:ea typeface="Calibri" pitchFamily="34" charset="0"/>
                <a:cs typeface="Times New Roman" pitchFamily="18" charset="0"/>
              </a:rPr>
              <a:t>El 43,7% (52 pacientes) fueron </a:t>
            </a:r>
            <a:r>
              <a:rPr lang="es-PE" sz="2000" dirty="0" err="1" smtClean="0">
                <a:solidFill>
                  <a:schemeClr val="bg1"/>
                </a:solidFill>
                <a:latin typeface="Calibri" pitchFamily="34" charset="0"/>
                <a:ea typeface="Calibri" pitchFamily="34" charset="0"/>
                <a:cs typeface="Times New Roman" pitchFamily="18" charset="0"/>
              </a:rPr>
              <a:t>Traqueostomizados</a:t>
            </a:r>
            <a:r>
              <a:rPr lang="es-PE" sz="2000" dirty="0" smtClean="0">
                <a:solidFill>
                  <a:schemeClr val="bg1"/>
                </a:solidFill>
                <a:latin typeface="Calibri" pitchFamily="34" charset="0"/>
                <a:ea typeface="Calibri" pitchFamily="34" charset="0"/>
                <a:cs typeface="Times New Roman" pitchFamily="18" charset="0"/>
              </a:rPr>
              <a:t> con </a:t>
            </a:r>
            <a:r>
              <a:rPr lang="es-PE" sz="2000" u="sng" dirty="0" smtClean="0">
                <a:solidFill>
                  <a:schemeClr val="bg1"/>
                </a:solidFill>
                <a:latin typeface="Calibri" pitchFamily="34" charset="0"/>
                <a:ea typeface="Calibri" pitchFamily="34" charset="0"/>
                <a:cs typeface="Times New Roman" pitchFamily="18" charset="0"/>
              </a:rPr>
              <a:t>guía </a:t>
            </a:r>
            <a:r>
              <a:rPr lang="es-PE" sz="2000" u="sng" dirty="0" err="1" smtClean="0">
                <a:solidFill>
                  <a:schemeClr val="bg1"/>
                </a:solidFill>
                <a:latin typeface="Calibri" pitchFamily="34" charset="0"/>
                <a:ea typeface="Calibri" pitchFamily="34" charset="0"/>
                <a:cs typeface="Times New Roman" pitchFamily="18" charset="0"/>
              </a:rPr>
              <a:t>Broncofibroscópica</a:t>
            </a:r>
            <a:r>
              <a:rPr lang="es-PE" sz="2000" dirty="0" smtClean="0">
                <a:solidFill>
                  <a:schemeClr val="bg1"/>
                </a:solidFill>
                <a:latin typeface="Calibri" pitchFamily="34" charset="0"/>
                <a:ea typeface="Calibri" pitchFamily="34" charset="0"/>
                <a:cs typeface="Times New Roman" pitchFamily="18" charset="0"/>
              </a:rPr>
              <a:t>; el 38,7% (46 pacientes) con guía </a:t>
            </a:r>
            <a:r>
              <a:rPr lang="es-PE" sz="2000" dirty="0" err="1" smtClean="0">
                <a:solidFill>
                  <a:schemeClr val="bg1"/>
                </a:solidFill>
                <a:latin typeface="Calibri" pitchFamily="34" charset="0"/>
                <a:ea typeface="Calibri" pitchFamily="34" charset="0"/>
                <a:cs typeface="Times New Roman" pitchFamily="18" charset="0"/>
              </a:rPr>
              <a:t>Ultrasonográfica</a:t>
            </a:r>
            <a:r>
              <a:rPr lang="es-PE" sz="2000" dirty="0" smtClean="0">
                <a:solidFill>
                  <a:schemeClr val="bg1"/>
                </a:solidFill>
                <a:latin typeface="Calibri" pitchFamily="34" charset="0"/>
                <a:ea typeface="Calibri" pitchFamily="34" charset="0"/>
                <a:cs typeface="Times New Roman" pitchFamily="18" charset="0"/>
              </a:rPr>
              <a:t>, y el 17,6% (21 pacientes) sin ningún tipo de guía. </a:t>
            </a:r>
          </a:p>
          <a:p>
            <a:pPr lvl="0" eaLnBrk="0" hangingPunct="0"/>
            <a:endParaRPr lang="es-PE" sz="2000" dirty="0" smtClean="0">
              <a:solidFill>
                <a:schemeClr val="bg1"/>
              </a:solidFill>
              <a:latin typeface="Calibri" pitchFamily="34" charset="0"/>
              <a:ea typeface="Calibri" pitchFamily="34" charset="0"/>
              <a:cs typeface="Times New Roman" pitchFamily="18" charset="0"/>
            </a:endParaRPr>
          </a:p>
          <a:p>
            <a:pPr lvl="0" eaLnBrk="0" hangingPunct="0"/>
            <a:r>
              <a:rPr lang="es-PE" sz="2000" dirty="0" smtClean="0">
                <a:solidFill>
                  <a:schemeClr val="bg1"/>
                </a:solidFill>
                <a:latin typeface="Calibri" pitchFamily="34" charset="0"/>
                <a:ea typeface="Calibri" pitchFamily="34" charset="0"/>
                <a:cs typeface="Times New Roman" pitchFamily="18" charset="0"/>
              </a:rPr>
              <a:t>La técnica con guía </a:t>
            </a:r>
            <a:r>
              <a:rPr lang="es-PE" sz="2000" dirty="0" err="1" smtClean="0">
                <a:solidFill>
                  <a:schemeClr val="bg1"/>
                </a:solidFill>
                <a:latin typeface="Calibri" pitchFamily="34" charset="0"/>
                <a:ea typeface="Calibri" pitchFamily="34" charset="0"/>
                <a:cs typeface="Times New Roman" pitchFamily="18" charset="0"/>
              </a:rPr>
              <a:t>broncofibroscópica</a:t>
            </a:r>
            <a:r>
              <a:rPr lang="es-PE" sz="2000" dirty="0" smtClean="0">
                <a:solidFill>
                  <a:schemeClr val="bg1"/>
                </a:solidFill>
                <a:latin typeface="Calibri" pitchFamily="34" charset="0"/>
                <a:ea typeface="Calibri" pitchFamily="34" charset="0"/>
                <a:cs typeface="Times New Roman" pitchFamily="18" charset="0"/>
              </a:rPr>
              <a:t> estuvo </a:t>
            </a:r>
            <a:r>
              <a:rPr lang="es-PE" sz="2000" u="sng" dirty="0" smtClean="0">
                <a:solidFill>
                  <a:schemeClr val="bg1"/>
                </a:solidFill>
                <a:latin typeface="Calibri" pitchFamily="34" charset="0"/>
                <a:ea typeface="Calibri" pitchFamily="34" charset="0"/>
                <a:cs typeface="Times New Roman" pitchFamily="18" charset="0"/>
              </a:rPr>
              <a:t>92,3% </a:t>
            </a:r>
            <a:r>
              <a:rPr lang="es-PE" sz="2000" dirty="0" smtClean="0">
                <a:solidFill>
                  <a:schemeClr val="bg1"/>
                </a:solidFill>
                <a:latin typeface="Calibri" pitchFamily="34" charset="0"/>
                <a:ea typeface="Calibri" pitchFamily="34" charset="0"/>
                <a:cs typeface="Times New Roman" pitchFamily="18" charset="0"/>
              </a:rPr>
              <a:t>libre de complicaciones, la </a:t>
            </a:r>
            <a:r>
              <a:rPr lang="es-PE" sz="2000" dirty="0" err="1" smtClean="0">
                <a:solidFill>
                  <a:schemeClr val="bg1"/>
                </a:solidFill>
                <a:latin typeface="Calibri" pitchFamily="34" charset="0"/>
                <a:ea typeface="Calibri" pitchFamily="34" charset="0"/>
                <a:cs typeface="Times New Roman" pitchFamily="18" charset="0"/>
              </a:rPr>
              <a:t>Ultrasonográfica</a:t>
            </a:r>
            <a:r>
              <a:rPr lang="es-PE" sz="2000" dirty="0" smtClean="0">
                <a:solidFill>
                  <a:schemeClr val="bg1"/>
                </a:solidFill>
                <a:latin typeface="Calibri" pitchFamily="34" charset="0"/>
                <a:ea typeface="Calibri" pitchFamily="34" charset="0"/>
                <a:cs typeface="Times New Roman" pitchFamily="18" charset="0"/>
              </a:rPr>
              <a:t> </a:t>
            </a:r>
            <a:r>
              <a:rPr lang="es-PE" sz="2000" u="sng" dirty="0" smtClean="0">
                <a:solidFill>
                  <a:schemeClr val="bg1"/>
                </a:solidFill>
                <a:latin typeface="Calibri" pitchFamily="34" charset="0"/>
                <a:ea typeface="Calibri" pitchFamily="34" charset="0"/>
                <a:cs typeface="Times New Roman" pitchFamily="18" charset="0"/>
              </a:rPr>
              <a:t>95,61% </a:t>
            </a:r>
            <a:r>
              <a:rPr lang="es-PE" sz="2000" dirty="0" smtClean="0">
                <a:solidFill>
                  <a:schemeClr val="bg1"/>
                </a:solidFill>
                <a:latin typeface="Calibri" pitchFamily="34" charset="0"/>
                <a:ea typeface="Calibri" pitchFamily="34" charset="0"/>
                <a:cs typeface="Times New Roman" pitchFamily="18" charset="0"/>
              </a:rPr>
              <a:t>y la técnica sin ningún tipo de guía un </a:t>
            </a:r>
            <a:r>
              <a:rPr lang="es-PE" sz="2000" u="sng" dirty="0" smtClean="0">
                <a:solidFill>
                  <a:schemeClr val="bg1"/>
                </a:solidFill>
                <a:latin typeface="Calibri" pitchFamily="34" charset="0"/>
                <a:ea typeface="Calibri" pitchFamily="34" charset="0"/>
                <a:cs typeface="Times New Roman" pitchFamily="18" charset="0"/>
              </a:rPr>
              <a:t>80,96%</a:t>
            </a:r>
            <a:endParaRPr lang="es-PE" sz="3200" u="sng" dirty="0">
              <a:solidFill>
                <a:schemeClr val="bg1"/>
              </a:solidFill>
            </a:endParaRPr>
          </a:p>
        </p:txBody>
      </p:sp>
      <p:sp>
        <p:nvSpPr>
          <p:cNvPr id="3" name="2 Elipse"/>
          <p:cNvSpPr/>
          <p:nvPr/>
        </p:nvSpPr>
        <p:spPr>
          <a:xfrm>
            <a:off x="539552" y="4437112"/>
            <a:ext cx="86409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3 CuadroTexto"/>
          <p:cNvSpPr txBox="1"/>
          <p:nvPr/>
        </p:nvSpPr>
        <p:spPr>
          <a:xfrm>
            <a:off x="8532440" y="188640"/>
            <a:ext cx="405880" cy="369332"/>
          </a:xfrm>
          <a:prstGeom prst="rect">
            <a:avLst/>
          </a:prstGeom>
          <a:solidFill>
            <a:srgbClr val="FF0000"/>
          </a:solidFill>
        </p:spPr>
        <p:txBody>
          <a:bodyPr wrap="none" rtlCol="0">
            <a:spAutoFit/>
          </a:bodyPr>
          <a:lstStyle/>
          <a:p>
            <a:r>
              <a:rPr lang="es-PE" dirty="0" smtClean="0"/>
              <a:t>2°</a:t>
            </a:r>
            <a:endParaRPr lang="es-PE" dirty="0"/>
          </a:p>
        </p:txBody>
      </p:sp>
    </p:spTree>
  </p:cSld>
  <p:clrMapOvr>
    <a:masterClrMapping/>
  </p:clrMapOvr>
  <p:transition>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4294967295"/>
          </p:nvPr>
        </p:nvSpPr>
        <p:spPr>
          <a:xfrm>
            <a:off x="539552" y="0"/>
            <a:ext cx="7416824" cy="6858000"/>
          </a:xfrm>
          <a:scene3d>
            <a:camera prst="orthographicFront">
              <a:rot lat="0" lon="0" rev="0"/>
            </a:camera>
            <a:lightRig rig="chilly" dir="t">
              <a:rot lat="0" lon="0" rev="18480000"/>
            </a:lightRig>
          </a:scene3d>
          <a:sp3d prstMaterial="clear">
            <a:bevelT h="63500"/>
          </a:sp3d>
        </p:spPr>
        <p:txBody>
          <a:bodyPr>
            <a:normAutofit fontScale="85000" lnSpcReduction="20000"/>
          </a:bodyPr>
          <a:lstStyle/>
          <a:p>
            <a:pPr marL="274320" indent="-274320" fontAlgn="auto">
              <a:spcAft>
                <a:spcPts val="0"/>
              </a:spcAft>
              <a:buFont typeface="Wingdings 2"/>
              <a:buChar char=""/>
              <a:defRPr/>
            </a:pPr>
            <a:r>
              <a:rPr lang="es-PE" dirty="0" err="1" smtClean="0"/>
              <a:t>Premedicacion</a:t>
            </a:r>
            <a:r>
              <a:rPr lang="es-PE" dirty="0" smtClean="0"/>
              <a:t> </a:t>
            </a:r>
          </a:p>
          <a:p>
            <a:pPr marL="521208" lvl="1" fontAlgn="auto">
              <a:spcAft>
                <a:spcPts val="0"/>
              </a:spcAft>
              <a:buClr>
                <a:schemeClr val="accent4"/>
              </a:buClr>
              <a:buFont typeface="Wingdings 2"/>
              <a:buChar char=""/>
              <a:defRPr/>
            </a:pPr>
            <a:r>
              <a:rPr lang="es-PE" dirty="0" smtClean="0">
                <a:solidFill>
                  <a:schemeClr val="tx1">
                    <a:tint val="85000"/>
                  </a:schemeClr>
                </a:solidFill>
              </a:rPr>
              <a:t>Depresión respiratoria</a:t>
            </a:r>
          </a:p>
          <a:p>
            <a:pPr marL="521208" lvl="1" fontAlgn="auto">
              <a:spcAft>
                <a:spcPts val="0"/>
              </a:spcAft>
              <a:buClr>
                <a:schemeClr val="accent4"/>
              </a:buClr>
              <a:buFont typeface="Wingdings 2"/>
              <a:buChar char=""/>
              <a:defRPr/>
            </a:pPr>
            <a:r>
              <a:rPr lang="es-PE" dirty="0" smtClean="0">
                <a:solidFill>
                  <a:schemeClr val="tx1">
                    <a:tint val="85000"/>
                  </a:schemeClr>
                </a:solidFill>
              </a:rPr>
              <a:t>Hipotensión transitoria o síncope</a:t>
            </a:r>
          </a:p>
          <a:p>
            <a:pPr marL="274320" indent="-274320" fontAlgn="auto">
              <a:spcAft>
                <a:spcPts val="0"/>
              </a:spcAft>
              <a:buFont typeface="Wingdings 2"/>
              <a:buChar char=""/>
              <a:defRPr/>
            </a:pPr>
            <a:r>
              <a:rPr lang="es-PE" dirty="0" smtClean="0"/>
              <a:t>Anestesia tópica</a:t>
            </a:r>
          </a:p>
          <a:p>
            <a:pPr marL="521208" lvl="1" fontAlgn="auto">
              <a:spcAft>
                <a:spcPts val="0"/>
              </a:spcAft>
              <a:buClr>
                <a:schemeClr val="accent4"/>
              </a:buClr>
              <a:buFont typeface="Wingdings 2"/>
              <a:buChar char=""/>
              <a:defRPr/>
            </a:pPr>
            <a:r>
              <a:rPr lang="es-PE" dirty="0" smtClean="0">
                <a:solidFill>
                  <a:schemeClr val="tx1">
                    <a:tint val="85000"/>
                  </a:schemeClr>
                </a:solidFill>
              </a:rPr>
              <a:t>Paro respiratorio</a:t>
            </a:r>
          </a:p>
          <a:p>
            <a:pPr marL="521208" lvl="1" fontAlgn="auto">
              <a:spcAft>
                <a:spcPts val="0"/>
              </a:spcAft>
              <a:buClr>
                <a:schemeClr val="accent4"/>
              </a:buClr>
              <a:buFont typeface="Wingdings 2"/>
              <a:buChar char=""/>
              <a:defRPr/>
            </a:pPr>
            <a:r>
              <a:rPr lang="es-PE" dirty="0" smtClean="0">
                <a:solidFill>
                  <a:schemeClr val="tx1">
                    <a:tint val="85000"/>
                  </a:schemeClr>
                </a:solidFill>
              </a:rPr>
              <a:t>Colapso cardiovascular</a:t>
            </a:r>
          </a:p>
          <a:p>
            <a:pPr marL="521208" lvl="1" fontAlgn="auto">
              <a:spcAft>
                <a:spcPts val="0"/>
              </a:spcAft>
              <a:buClr>
                <a:schemeClr val="accent4"/>
              </a:buClr>
              <a:buFont typeface="Wingdings 2"/>
              <a:buChar char=""/>
              <a:defRPr/>
            </a:pPr>
            <a:r>
              <a:rPr lang="es-PE" dirty="0" smtClean="0">
                <a:solidFill>
                  <a:schemeClr val="tx1">
                    <a:tint val="85000"/>
                  </a:schemeClr>
                </a:solidFill>
              </a:rPr>
              <a:t>Convulsiones</a:t>
            </a:r>
          </a:p>
          <a:p>
            <a:pPr marL="274320" indent="-274320" fontAlgn="auto">
              <a:spcAft>
                <a:spcPts val="0"/>
              </a:spcAft>
              <a:buFont typeface="Wingdings 2"/>
              <a:buChar char=""/>
              <a:defRPr/>
            </a:pPr>
            <a:r>
              <a:rPr lang="es-PE" dirty="0" err="1" smtClean="0"/>
              <a:t>Broncoscopia</a:t>
            </a:r>
            <a:endParaRPr lang="es-PE" dirty="0" smtClean="0"/>
          </a:p>
          <a:p>
            <a:pPr marL="521208" lvl="1" fontAlgn="auto">
              <a:spcAft>
                <a:spcPts val="0"/>
              </a:spcAft>
              <a:buClr>
                <a:schemeClr val="accent4"/>
              </a:buClr>
              <a:buFont typeface="Wingdings 2"/>
              <a:buChar char=""/>
              <a:defRPr/>
            </a:pPr>
            <a:r>
              <a:rPr lang="es-PE" dirty="0" err="1" smtClean="0">
                <a:solidFill>
                  <a:schemeClr val="tx1">
                    <a:tint val="85000"/>
                  </a:schemeClr>
                </a:solidFill>
              </a:rPr>
              <a:t>Laringoespasmo</a:t>
            </a:r>
            <a:endParaRPr lang="es-PE" dirty="0" smtClean="0">
              <a:solidFill>
                <a:schemeClr val="tx1">
                  <a:tint val="85000"/>
                </a:schemeClr>
              </a:solidFill>
            </a:endParaRPr>
          </a:p>
          <a:p>
            <a:pPr marL="521208" lvl="1" fontAlgn="auto">
              <a:spcAft>
                <a:spcPts val="0"/>
              </a:spcAft>
              <a:buClr>
                <a:schemeClr val="accent4"/>
              </a:buClr>
              <a:buFont typeface="Wingdings 2"/>
              <a:buChar char=""/>
              <a:defRPr/>
            </a:pPr>
            <a:r>
              <a:rPr lang="es-PE" dirty="0" err="1" smtClean="0">
                <a:solidFill>
                  <a:schemeClr val="tx1">
                    <a:tint val="85000"/>
                  </a:schemeClr>
                </a:solidFill>
              </a:rPr>
              <a:t>Broncoespasmo</a:t>
            </a:r>
            <a:endParaRPr lang="es-PE" dirty="0" smtClean="0">
              <a:solidFill>
                <a:schemeClr val="tx1">
                  <a:tint val="85000"/>
                </a:schemeClr>
              </a:solidFill>
            </a:endParaRPr>
          </a:p>
          <a:p>
            <a:pPr marL="521208" lvl="1" fontAlgn="auto">
              <a:spcAft>
                <a:spcPts val="0"/>
              </a:spcAft>
              <a:buClr>
                <a:schemeClr val="accent4"/>
              </a:buClr>
              <a:buFont typeface="Wingdings 2"/>
              <a:buChar char=""/>
              <a:defRPr/>
            </a:pPr>
            <a:r>
              <a:rPr lang="es-PE" dirty="0" err="1" smtClean="0">
                <a:solidFill>
                  <a:schemeClr val="tx1">
                    <a:tint val="85000"/>
                  </a:schemeClr>
                </a:solidFill>
              </a:rPr>
              <a:t>Hipoxemia</a:t>
            </a:r>
            <a:endParaRPr lang="es-PE" dirty="0" smtClean="0">
              <a:solidFill>
                <a:schemeClr val="tx1">
                  <a:tint val="85000"/>
                </a:schemeClr>
              </a:solidFill>
            </a:endParaRPr>
          </a:p>
          <a:p>
            <a:pPr marL="521208" lvl="1" fontAlgn="auto">
              <a:spcAft>
                <a:spcPts val="0"/>
              </a:spcAft>
              <a:buClr>
                <a:schemeClr val="accent4"/>
              </a:buClr>
              <a:buFont typeface="Wingdings 2"/>
              <a:buChar char=""/>
              <a:defRPr/>
            </a:pPr>
            <a:r>
              <a:rPr lang="es-PE" dirty="0" smtClean="0">
                <a:solidFill>
                  <a:schemeClr val="tx1">
                    <a:tint val="85000"/>
                  </a:schemeClr>
                </a:solidFill>
              </a:rPr>
              <a:t>Arritmias cardíacas</a:t>
            </a:r>
          </a:p>
          <a:p>
            <a:pPr marL="521208" lvl="1" fontAlgn="auto">
              <a:spcAft>
                <a:spcPts val="0"/>
              </a:spcAft>
              <a:buClr>
                <a:schemeClr val="accent4"/>
              </a:buClr>
              <a:buFont typeface="Wingdings 2"/>
              <a:buChar char=""/>
              <a:defRPr/>
            </a:pPr>
            <a:r>
              <a:rPr lang="es-PE" dirty="0" smtClean="0">
                <a:solidFill>
                  <a:schemeClr val="tx1">
                    <a:tint val="85000"/>
                  </a:schemeClr>
                </a:solidFill>
              </a:rPr>
              <a:t>Hipotensión</a:t>
            </a:r>
          </a:p>
          <a:p>
            <a:pPr marL="521208" lvl="1" fontAlgn="auto">
              <a:spcAft>
                <a:spcPts val="0"/>
              </a:spcAft>
              <a:buClr>
                <a:schemeClr val="accent4"/>
              </a:buClr>
              <a:buFont typeface="Wingdings 2"/>
              <a:buChar char=""/>
              <a:defRPr/>
            </a:pPr>
            <a:r>
              <a:rPr lang="es-PE" dirty="0" smtClean="0">
                <a:solidFill>
                  <a:schemeClr val="tx1">
                    <a:tint val="85000"/>
                  </a:schemeClr>
                </a:solidFill>
              </a:rPr>
              <a:t>Reacción </a:t>
            </a:r>
            <a:r>
              <a:rPr lang="es-PE" dirty="0" err="1" smtClean="0">
                <a:solidFill>
                  <a:schemeClr val="tx1">
                    <a:tint val="85000"/>
                  </a:schemeClr>
                </a:solidFill>
              </a:rPr>
              <a:t>vasovagal</a:t>
            </a:r>
            <a:endParaRPr lang="es-PE" dirty="0" smtClean="0">
              <a:solidFill>
                <a:schemeClr val="tx1">
                  <a:tint val="85000"/>
                </a:schemeClr>
              </a:solidFill>
            </a:endParaRPr>
          </a:p>
          <a:p>
            <a:pPr marL="521208" lvl="1" fontAlgn="auto">
              <a:spcAft>
                <a:spcPts val="0"/>
              </a:spcAft>
              <a:buClr>
                <a:schemeClr val="accent4"/>
              </a:buClr>
              <a:buFont typeface="Wingdings 2"/>
              <a:buChar char=""/>
              <a:defRPr/>
            </a:pPr>
            <a:r>
              <a:rPr lang="es-PE" dirty="0" smtClean="0">
                <a:solidFill>
                  <a:schemeClr val="tx1">
                    <a:tint val="85000"/>
                  </a:schemeClr>
                </a:solidFill>
              </a:rPr>
              <a:t>Neumonía</a:t>
            </a:r>
          </a:p>
          <a:p>
            <a:pPr marL="521208" lvl="1" fontAlgn="auto">
              <a:spcAft>
                <a:spcPts val="0"/>
              </a:spcAft>
              <a:buClr>
                <a:schemeClr val="accent4"/>
              </a:buClr>
              <a:buFont typeface="Wingdings 2"/>
              <a:buChar char=""/>
              <a:defRPr/>
            </a:pPr>
            <a:r>
              <a:rPr lang="es-PE" dirty="0" smtClean="0">
                <a:solidFill>
                  <a:schemeClr val="tx1">
                    <a:tint val="85000"/>
                  </a:schemeClr>
                </a:solidFill>
              </a:rPr>
              <a:t>Fiebre</a:t>
            </a:r>
          </a:p>
          <a:p>
            <a:pPr marL="274320" indent="-274320" fontAlgn="auto">
              <a:spcAft>
                <a:spcPts val="0"/>
              </a:spcAft>
              <a:buFont typeface="Wingdings 2"/>
              <a:buChar char=""/>
              <a:defRPr/>
            </a:pPr>
            <a:r>
              <a:rPr lang="es-PE" dirty="0" smtClean="0"/>
              <a:t>Instrumentación</a:t>
            </a:r>
          </a:p>
          <a:p>
            <a:pPr marL="521208" lvl="1" fontAlgn="auto">
              <a:spcAft>
                <a:spcPts val="0"/>
              </a:spcAft>
              <a:buClr>
                <a:schemeClr val="accent4"/>
              </a:buClr>
              <a:buFont typeface="Wingdings 2"/>
              <a:buChar char=""/>
              <a:defRPr/>
            </a:pPr>
            <a:r>
              <a:rPr lang="es-PE" dirty="0" smtClean="0">
                <a:solidFill>
                  <a:schemeClr val="tx1">
                    <a:tint val="85000"/>
                  </a:schemeClr>
                </a:solidFill>
              </a:rPr>
              <a:t>Hemorragia</a:t>
            </a:r>
          </a:p>
          <a:p>
            <a:pPr marL="521208" lvl="1" fontAlgn="auto">
              <a:spcAft>
                <a:spcPts val="0"/>
              </a:spcAft>
              <a:buClr>
                <a:schemeClr val="accent4"/>
              </a:buClr>
              <a:buFont typeface="Wingdings 2"/>
              <a:buChar char=""/>
              <a:defRPr/>
            </a:pPr>
            <a:r>
              <a:rPr lang="es-PE" dirty="0" smtClean="0">
                <a:solidFill>
                  <a:schemeClr val="tx1">
                    <a:tint val="85000"/>
                  </a:schemeClr>
                </a:solidFill>
              </a:rPr>
              <a:t>Neumotórax </a:t>
            </a:r>
            <a:endParaRPr lang="es-PE" dirty="0">
              <a:solidFill>
                <a:schemeClr val="tx1">
                  <a:tint val="85000"/>
                </a:schemeClr>
              </a:solidFill>
            </a:endParaRPr>
          </a:p>
        </p:txBody>
      </p:sp>
      <p:sp>
        <p:nvSpPr>
          <p:cNvPr id="10" name="9 CuadroTexto"/>
          <p:cNvSpPr txBox="1"/>
          <p:nvPr/>
        </p:nvSpPr>
        <p:spPr>
          <a:xfrm>
            <a:off x="5072066" y="3857628"/>
            <a:ext cx="3435556" cy="954107"/>
          </a:xfrm>
          <a:prstGeom prst="rect">
            <a:avLst/>
          </a:prstGeom>
          <a:solidFill>
            <a:srgbClr val="0070C0"/>
          </a:solidFill>
          <a:ln>
            <a:solidFill>
              <a:schemeClr val="bg1">
                <a:lumMod val="65000"/>
              </a:schemeClr>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a:spAutoFit/>
          </a:bodyPr>
          <a:lstStyle/>
          <a:p>
            <a:pPr>
              <a:defRPr/>
            </a:pPr>
            <a:r>
              <a:rPr lang="es-PE" sz="2800" dirty="0">
                <a:solidFill>
                  <a:srgbClr val="FFFF00"/>
                </a:solidFill>
                <a:effectLst>
                  <a:outerShdw blurRad="38100" dist="38100" dir="2700000" algn="tl">
                    <a:srgbClr val="000000">
                      <a:alpha val="43137"/>
                    </a:srgbClr>
                  </a:outerShdw>
                </a:effectLst>
              </a:rPr>
              <a:t>COMPLICACIONES</a:t>
            </a:r>
          </a:p>
          <a:p>
            <a:pPr algn="ctr">
              <a:defRPr/>
            </a:pPr>
            <a:r>
              <a:rPr lang="es-PE" sz="2800" dirty="0">
                <a:solidFill>
                  <a:srgbClr val="FFFF00"/>
                </a:solidFill>
                <a:effectLst>
                  <a:outerShdw blurRad="38100" dist="38100" dir="2700000" algn="tl">
                    <a:srgbClr val="000000">
                      <a:alpha val="43137"/>
                    </a:srgbClr>
                  </a:outerShdw>
                </a:effectLst>
              </a:rPr>
              <a:t>FBC</a:t>
            </a:r>
          </a:p>
        </p:txBody>
      </p:sp>
    </p:spTree>
  </p:cSld>
  <p:clrMapOvr>
    <a:masterClrMapping/>
  </p:clrMapOvr>
  <p:transition>
    <p:fade thruBlk="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ctrTitle"/>
          </p:nvPr>
        </p:nvSpPr>
        <p:spPr/>
        <p:txBody>
          <a:bodyPr/>
          <a:lstStyle/>
          <a:p>
            <a:pPr fontAlgn="auto">
              <a:spcAft>
                <a:spcPts val="0"/>
              </a:spcAft>
              <a:defRPr/>
            </a:pPr>
            <a:r>
              <a:rPr lang="es-PE" sz="4400" dirty="0" smtClean="0"/>
              <a:t>presente</a:t>
            </a:r>
            <a:br>
              <a:rPr lang="es-PE" sz="4400" dirty="0" smtClean="0"/>
            </a:br>
            <a:r>
              <a:rPr lang="es-PE" sz="4400" dirty="0" smtClean="0"/>
              <a:t> </a:t>
            </a:r>
            <a:r>
              <a:rPr lang="es-PE" sz="4400" dirty="0" err="1" smtClean="0"/>
              <a:t>proximo</a:t>
            </a:r>
            <a:endParaRPr lang="es-PE" sz="4400" dirty="0"/>
          </a:p>
        </p:txBody>
      </p:sp>
      <p:sp>
        <p:nvSpPr>
          <p:cNvPr id="59395" name="9 Subtítulo"/>
          <p:cNvSpPr>
            <a:spLocks noGrp="1"/>
          </p:cNvSpPr>
          <p:nvPr>
            <p:ph type="subTitle" idx="1"/>
          </p:nvPr>
        </p:nvSpPr>
        <p:spPr/>
        <p:txBody>
          <a:bodyPr/>
          <a:lstStyle/>
          <a:p>
            <a:endParaRPr lang="es-PE" smtClean="0"/>
          </a:p>
        </p:txBody>
      </p:sp>
    </p:spTree>
  </p:cSld>
  <p:clrMapOvr>
    <a:masterClrMapping/>
  </p:clrMapOvr>
  <p:transition>
    <p:fade thruBlk="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err="1" smtClean="0"/>
              <a:t>Videobroncoscopia</a:t>
            </a:r>
            <a:r>
              <a:rPr lang="es-PE" dirty="0" smtClean="0"/>
              <a:t> flexible</a:t>
            </a:r>
            <a:endParaRPr lang="es-PE" dirty="0"/>
          </a:p>
        </p:txBody>
      </p:sp>
      <p:pic>
        <p:nvPicPr>
          <p:cNvPr id="83970" name="Picture 2" descr="G:\ADS\2011\CELL\IMG00244.jpg"/>
          <p:cNvPicPr>
            <a:picLocks noGrp="1" noChangeAspect="1" noChangeArrowheads="1"/>
          </p:cNvPicPr>
          <p:nvPr>
            <p:ph idx="1"/>
          </p:nvPr>
        </p:nvPicPr>
        <p:blipFill>
          <a:blip r:embed="rId2" cstate="print"/>
          <a:stretch>
            <a:fillRect/>
          </a:stretch>
        </p:blipFill>
        <p:spPr bwMode="auto">
          <a:xfrm>
            <a:off x="1751946" y="1784350"/>
            <a:ext cx="6097307" cy="4572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fontAlgn="auto">
              <a:spcAft>
                <a:spcPts val="0"/>
              </a:spcAft>
              <a:defRPr/>
            </a:pPr>
            <a:r>
              <a:rPr lang="es-PE" dirty="0" err="1" smtClean="0"/>
              <a:t>Broncoscopia</a:t>
            </a:r>
            <a:r>
              <a:rPr lang="es-PE" dirty="0" smtClean="0"/>
              <a:t> virtual</a:t>
            </a:r>
            <a:endParaRPr lang="es-PE" dirty="0"/>
          </a:p>
        </p:txBody>
      </p:sp>
      <p:sp>
        <p:nvSpPr>
          <p:cNvPr id="6" name="5 Rectángulo"/>
          <p:cNvSpPr/>
          <p:nvPr/>
        </p:nvSpPr>
        <p:spPr>
          <a:xfrm>
            <a:off x="857250" y="1714500"/>
            <a:ext cx="4143375" cy="1477963"/>
          </a:xfrm>
          <a:prstGeom prst="rect">
            <a:avLst/>
          </a:prstGeom>
          <a:ln w="34925">
            <a:solidFill>
              <a:srgbClr val="FFFFFF"/>
            </a:solidFill>
          </a:ln>
          <a:effectLst>
            <a:outerShdw blurRad="317500" dir="2700000" algn="ctr">
              <a:srgbClr val="000000">
                <a:alpha val="43000"/>
              </a:srgbClr>
            </a:outerShdw>
          </a:effectLst>
        </p:spPr>
        <p:txBody>
          <a:bodyPr>
            <a:spAutoFit/>
          </a:bodyPr>
          <a:lstStyle/>
          <a:p>
            <a:pPr>
              <a:defRPr/>
            </a:pPr>
            <a:r>
              <a:rPr lang="en-US" i="1" dirty="0" err="1">
                <a:latin typeface="Arial" charset="0"/>
                <a:cs typeface="Arial" charset="0"/>
              </a:rPr>
              <a:t>Vining</a:t>
            </a:r>
            <a:r>
              <a:rPr lang="en-US" i="1" dirty="0">
                <a:latin typeface="Arial" charset="0"/>
                <a:cs typeface="Arial" charset="0"/>
              </a:rPr>
              <a:t> D, Liu K, Chopin R, </a:t>
            </a:r>
            <a:r>
              <a:rPr lang="en-US" i="1" dirty="0" err="1">
                <a:latin typeface="Arial" charset="0"/>
                <a:cs typeface="Arial" charset="0"/>
              </a:rPr>
              <a:t>Haponik</a:t>
            </a:r>
            <a:r>
              <a:rPr lang="en-US" i="1" dirty="0">
                <a:latin typeface="Arial" charset="0"/>
                <a:cs typeface="Arial" charset="0"/>
              </a:rPr>
              <a:t> E. Virtual </a:t>
            </a:r>
            <a:r>
              <a:rPr lang="en-US" i="1" dirty="0" err="1">
                <a:latin typeface="Arial" charset="0"/>
                <a:cs typeface="Arial" charset="0"/>
              </a:rPr>
              <a:t>Bronchoscopy</a:t>
            </a:r>
            <a:r>
              <a:rPr lang="en-US" i="1" dirty="0">
                <a:latin typeface="Arial" charset="0"/>
                <a:cs typeface="Arial" charset="0"/>
              </a:rPr>
              <a:t>. </a:t>
            </a:r>
            <a:r>
              <a:rPr lang="en-US" i="1" dirty="0">
                <a:solidFill>
                  <a:schemeClr val="bg2">
                    <a:lumMod val="25000"/>
                  </a:schemeClr>
                </a:solidFill>
                <a:latin typeface="Arial" charset="0"/>
                <a:cs typeface="Arial" charset="0"/>
              </a:rPr>
              <a:t>Relationships of Virtual Reality </a:t>
            </a:r>
            <a:r>
              <a:rPr lang="en-US" i="1" dirty="0" err="1">
                <a:solidFill>
                  <a:schemeClr val="bg2">
                    <a:lumMod val="25000"/>
                  </a:schemeClr>
                </a:solidFill>
                <a:latin typeface="Arial" charset="0"/>
                <a:cs typeface="Arial" charset="0"/>
              </a:rPr>
              <a:t>Endobronchial</a:t>
            </a:r>
            <a:r>
              <a:rPr lang="en-US" i="1" dirty="0">
                <a:solidFill>
                  <a:schemeClr val="bg2">
                    <a:lumMod val="25000"/>
                  </a:schemeClr>
                </a:solidFill>
                <a:latin typeface="Arial" charset="0"/>
                <a:cs typeface="Arial" charset="0"/>
              </a:rPr>
              <a:t> Simulations to Actual </a:t>
            </a:r>
            <a:r>
              <a:rPr lang="en-US" i="1" dirty="0" err="1">
                <a:solidFill>
                  <a:schemeClr val="bg2">
                    <a:lumMod val="25000"/>
                  </a:schemeClr>
                </a:solidFill>
                <a:latin typeface="Arial" charset="0"/>
                <a:cs typeface="Arial" charset="0"/>
              </a:rPr>
              <a:t>Bronchoscopic</a:t>
            </a:r>
            <a:r>
              <a:rPr lang="en-US" i="1" dirty="0">
                <a:solidFill>
                  <a:schemeClr val="bg2">
                    <a:lumMod val="25000"/>
                  </a:schemeClr>
                </a:solidFill>
                <a:latin typeface="Arial" charset="0"/>
                <a:cs typeface="Arial" charset="0"/>
              </a:rPr>
              <a:t> Findings</a:t>
            </a:r>
            <a:r>
              <a:rPr lang="en-US" i="1" dirty="0">
                <a:latin typeface="Arial" charset="0"/>
                <a:cs typeface="Arial" charset="0"/>
              </a:rPr>
              <a:t>. Chest 1996; 109: 549-53</a:t>
            </a:r>
            <a:endParaRPr lang="es-PE" dirty="0">
              <a:latin typeface="Arial" charset="0"/>
              <a:cs typeface="Arial" charset="0"/>
            </a:endParaRPr>
          </a:p>
        </p:txBody>
      </p:sp>
      <p:sp>
        <p:nvSpPr>
          <p:cNvPr id="7" name="6 Rectángulo"/>
          <p:cNvSpPr/>
          <p:nvPr/>
        </p:nvSpPr>
        <p:spPr>
          <a:xfrm>
            <a:off x="857250" y="3357563"/>
            <a:ext cx="4143375" cy="1754187"/>
          </a:xfrm>
          <a:prstGeom prst="rect">
            <a:avLst/>
          </a:prstGeom>
          <a:ln w="34925">
            <a:solidFill>
              <a:srgbClr val="FFFFFF"/>
            </a:solidFill>
          </a:ln>
          <a:effectLst>
            <a:outerShdw blurRad="317500" dir="2700000" algn="ctr">
              <a:srgbClr val="000000">
                <a:alpha val="43000"/>
              </a:srgbClr>
            </a:outerShdw>
          </a:effectLst>
        </p:spPr>
        <p:txBody>
          <a:bodyPr>
            <a:spAutoFit/>
          </a:bodyPr>
          <a:lstStyle/>
          <a:p>
            <a:pPr>
              <a:defRPr/>
            </a:pPr>
            <a:r>
              <a:rPr lang="en-US" i="1" dirty="0" err="1">
                <a:latin typeface="Arial" charset="0"/>
                <a:cs typeface="Arial" charset="0"/>
              </a:rPr>
              <a:t>Ferreti</a:t>
            </a:r>
            <a:r>
              <a:rPr lang="en-US" i="1" dirty="0">
                <a:latin typeface="Arial" charset="0"/>
                <a:cs typeface="Arial" charset="0"/>
              </a:rPr>
              <a:t> GR, </a:t>
            </a:r>
            <a:r>
              <a:rPr lang="en-US" i="1" dirty="0" err="1">
                <a:latin typeface="Arial" charset="0"/>
                <a:cs typeface="Arial" charset="0"/>
              </a:rPr>
              <a:t>Knoplioch</a:t>
            </a:r>
            <a:r>
              <a:rPr lang="en-US" i="1" dirty="0">
                <a:latin typeface="Arial" charset="0"/>
                <a:cs typeface="Arial" charset="0"/>
              </a:rPr>
              <a:t> J, </a:t>
            </a:r>
            <a:r>
              <a:rPr lang="en-US" i="1" dirty="0" err="1">
                <a:latin typeface="Arial" charset="0"/>
                <a:cs typeface="Arial" charset="0"/>
              </a:rPr>
              <a:t>Bricault</a:t>
            </a:r>
            <a:r>
              <a:rPr lang="en-US" i="1" dirty="0">
                <a:latin typeface="Arial" charset="0"/>
                <a:cs typeface="Arial" charset="0"/>
              </a:rPr>
              <a:t> I, </a:t>
            </a:r>
            <a:r>
              <a:rPr lang="en-US" i="1" dirty="0" err="1">
                <a:latin typeface="Arial" charset="0"/>
                <a:cs typeface="Arial" charset="0"/>
              </a:rPr>
              <a:t>Branbilla</a:t>
            </a:r>
            <a:r>
              <a:rPr lang="en-US" i="1" dirty="0">
                <a:latin typeface="Arial" charset="0"/>
                <a:cs typeface="Arial" charset="0"/>
              </a:rPr>
              <a:t> C, Coulomb M </a:t>
            </a:r>
            <a:r>
              <a:rPr lang="en-US" i="1" dirty="0">
                <a:solidFill>
                  <a:schemeClr val="bg2">
                    <a:lumMod val="25000"/>
                  </a:schemeClr>
                </a:solidFill>
                <a:latin typeface="Arial" charset="0"/>
                <a:cs typeface="Arial" charset="0"/>
              </a:rPr>
              <a:t>Central airway </a:t>
            </a:r>
            <a:r>
              <a:rPr lang="en-US" i="1" dirty="0" err="1">
                <a:solidFill>
                  <a:schemeClr val="bg2">
                    <a:lumMod val="25000"/>
                  </a:schemeClr>
                </a:solidFill>
                <a:latin typeface="Arial" charset="0"/>
                <a:cs typeface="Arial" charset="0"/>
              </a:rPr>
              <a:t>stenoses</a:t>
            </a:r>
            <a:r>
              <a:rPr lang="en-US" i="1" dirty="0">
                <a:solidFill>
                  <a:schemeClr val="bg2">
                    <a:lumMod val="25000"/>
                  </a:schemeClr>
                </a:solidFill>
                <a:latin typeface="Arial" charset="0"/>
                <a:cs typeface="Arial" charset="0"/>
              </a:rPr>
              <a:t>: preliminary results of spiral-CT generated virtual </a:t>
            </a:r>
            <a:r>
              <a:rPr lang="en-US" i="1" dirty="0" err="1">
                <a:solidFill>
                  <a:schemeClr val="bg2">
                    <a:lumMod val="25000"/>
                  </a:schemeClr>
                </a:solidFill>
                <a:latin typeface="Arial" charset="0"/>
                <a:cs typeface="Arial" charset="0"/>
              </a:rPr>
              <a:t>bronchoscopy</a:t>
            </a:r>
            <a:r>
              <a:rPr lang="en-US" i="1" dirty="0">
                <a:solidFill>
                  <a:schemeClr val="bg2">
                    <a:lumMod val="25000"/>
                  </a:schemeClr>
                </a:solidFill>
                <a:latin typeface="Arial" charset="0"/>
                <a:cs typeface="Arial" charset="0"/>
              </a:rPr>
              <a:t> simulations in 29 patients</a:t>
            </a:r>
            <a:r>
              <a:rPr lang="en-US" i="1" dirty="0">
                <a:latin typeface="Arial" charset="0"/>
                <a:cs typeface="Arial" charset="0"/>
              </a:rPr>
              <a:t>. </a:t>
            </a:r>
            <a:r>
              <a:rPr lang="en-US" i="1" dirty="0" err="1">
                <a:latin typeface="Arial" charset="0"/>
                <a:cs typeface="Arial" charset="0"/>
              </a:rPr>
              <a:t>Eur</a:t>
            </a:r>
            <a:r>
              <a:rPr lang="en-US" i="1" dirty="0">
                <a:latin typeface="Arial" charset="0"/>
                <a:cs typeface="Arial" charset="0"/>
              </a:rPr>
              <a:t> </a:t>
            </a:r>
            <a:r>
              <a:rPr lang="en-US" i="1" dirty="0" err="1">
                <a:latin typeface="Arial" charset="0"/>
                <a:cs typeface="Arial" charset="0"/>
              </a:rPr>
              <a:t>Radiol</a:t>
            </a:r>
            <a:r>
              <a:rPr lang="en-US" i="1" dirty="0">
                <a:latin typeface="Arial" charset="0"/>
                <a:cs typeface="Arial" charset="0"/>
              </a:rPr>
              <a:t> 1997; 7(6): 854-9</a:t>
            </a:r>
            <a:endParaRPr lang="es-PE" dirty="0">
              <a:latin typeface="Arial" charset="0"/>
              <a:cs typeface="Arial" charset="0"/>
            </a:endParaRPr>
          </a:p>
        </p:txBody>
      </p:sp>
      <p:sp>
        <p:nvSpPr>
          <p:cNvPr id="8" name="7 Rectángulo"/>
          <p:cNvSpPr/>
          <p:nvPr/>
        </p:nvSpPr>
        <p:spPr>
          <a:xfrm>
            <a:off x="857250" y="5357813"/>
            <a:ext cx="4143375" cy="923925"/>
          </a:xfrm>
          <a:prstGeom prst="rect">
            <a:avLst/>
          </a:prstGeom>
          <a:ln w="34925">
            <a:solidFill>
              <a:srgbClr val="FFFFFF"/>
            </a:solidFill>
          </a:ln>
          <a:effectLst>
            <a:outerShdw blurRad="317500" dir="2700000" algn="ctr">
              <a:srgbClr val="000000">
                <a:alpha val="43000"/>
              </a:srgbClr>
            </a:outerShdw>
          </a:effectLst>
        </p:spPr>
        <p:txBody>
          <a:bodyPr>
            <a:spAutoFit/>
          </a:bodyPr>
          <a:lstStyle/>
          <a:p>
            <a:pPr>
              <a:defRPr/>
            </a:pPr>
            <a:r>
              <a:rPr lang="en-US" i="1" dirty="0">
                <a:latin typeface="Arial" charset="0"/>
                <a:cs typeface="Arial" charset="0"/>
              </a:rPr>
              <a:t>Aquino S, </a:t>
            </a:r>
            <a:r>
              <a:rPr lang="en-US" i="1" dirty="0" err="1">
                <a:latin typeface="Arial" charset="0"/>
                <a:cs typeface="Arial" charset="0"/>
              </a:rPr>
              <a:t>Vining</a:t>
            </a:r>
            <a:r>
              <a:rPr lang="en-US" i="1" dirty="0">
                <a:latin typeface="Arial" charset="0"/>
                <a:cs typeface="Arial" charset="0"/>
              </a:rPr>
              <a:t> D. </a:t>
            </a:r>
            <a:r>
              <a:rPr lang="en-US" i="1" dirty="0">
                <a:solidFill>
                  <a:schemeClr val="bg2">
                    <a:lumMod val="25000"/>
                  </a:schemeClr>
                </a:solidFill>
                <a:latin typeface="Arial" charset="0"/>
                <a:cs typeface="Arial" charset="0"/>
              </a:rPr>
              <a:t>Virtual </a:t>
            </a:r>
            <a:r>
              <a:rPr lang="en-US" i="1" dirty="0" err="1">
                <a:solidFill>
                  <a:schemeClr val="bg2">
                    <a:lumMod val="25000"/>
                  </a:schemeClr>
                </a:solidFill>
                <a:latin typeface="Arial" charset="0"/>
                <a:cs typeface="Arial" charset="0"/>
              </a:rPr>
              <a:t>Bronchoscopy</a:t>
            </a:r>
            <a:r>
              <a:rPr lang="en-US" i="1" dirty="0">
                <a:solidFill>
                  <a:schemeClr val="bg2">
                    <a:lumMod val="25000"/>
                  </a:schemeClr>
                </a:solidFill>
                <a:latin typeface="Arial" charset="0"/>
                <a:cs typeface="Arial" charset="0"/>
              </a:rPr>
              <a:t>.</a:t>
            </a:r>
            <a:r>
              <a:rPr lang="en-US" i="1" dirty="0">
                <a:latin typeface="Arial" charset="0"/>
                <a:cs typeface="Arial" charset="0"/>
              </a:rPr>
              <a:t> Clinics in Chest Medicine 1999 Dec:20(4): 725-30</a:t>
            </a:r>
            <a:endParaRPr lang="es-PE" dirty="0">
              <a:latin typeface="Arial" charset="0"/>
              <a:cs typeface="Arial" charset="0"/>
            </a:endParaRPr>
          </a:p>
        </p:txBody>
      </p:sp>
      <p:pic>
        <p:nvPicPr>
          <p:cNvPr id="60422" name="Picture 3" descr="foto05"/>
          <p:cNvPicPr>
            <a:picLocks noChangeAspect="1" noChangeArrowheads="1"/>
          </p:cNvPicPr>
          <p:nvPr/>
        </p:nvPicPr>
        <p:blipFill>
          <a:blip r:embed="rId2" cstate="print"/>
          <a:srcRect/>
          <a:stretch>
            <a:fillRect/>
          </a:stretch>
        </p:blipFill>
        <p:spPr bwMode="auto">
          <a:xfrm>
            <a:off x="6286500" y="4071938"/>
            <a:ext cx="2193925" cy="2193925"/>
          </a:xfrm>
          <a:prstGeom prst="rect">
            <a:avLst/>
          </a:prstGeom>
          <a:noFill/>
          <a:ln w="9525">
            <a:noFill/>
            <a:miter lim="800000"/>
            <a:headEnd/>
            <a:tailEnd/>
          </a:ln>
        </p:spPr>
      </p:pic>
      <p:pic>
        <p:nvPicPr>
          <p:cNvPr id="60423" name="Picture 4" descr="foto015"/>
          <p:cNvPicPr>
            <a:picLocks noChangeAspect="1" noChangeArrowheads="1"/>
          </p:cNvPicPr>
          <p:nvPr/>
        </p:nvPicPr>
        <p:blipFill>
          <a:blip r:embed="rId3" cstate="print"/>
          <a:srcRect/>
          <a:stretch>
            <a:fillRect/>
          </a:stretch>
        </p:blipFill>
        <p:spPr bwMode="auto">
          <a:xfrm>
            <a:off x="6286500" y="1500188"/>
            <a:ext cx="2214563" cy="221456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p:cNvPicPr>
            <a:picLocks noChangeAspect="1" noChangeArrowheads="1"/>
          </p:cNvPicPr>
          <p:nvPr/>
        </p:nvPicPr>
        <p:blipFill>
          <a:blip r:embed="rId2" cstate="print"/>
          <a:srcRect/>
          <a:stretch>
            <a:fillRect/>
          </a:stretch>
        </p:blipFill>
        <p:spPr bwMode="auto">
          <a:xfrm>
            <a:off x="2857500" y="2000250"/>
            <a:ext cx="6283325" cy="3500438"/>
          </a:xfrm>
          <a:prstGeom prst="rect">
            <a:avLst/>
          </a:prstGeom>
          <a:noFill/>
          <a:ln w="9525">
            <a:noFill/>
            <a:miter lim="800000"/>
            <a:headEnd/>
            <a:tailEnd/>
          </a:ln>
        </p:spPr>
      </p:pic>
      <p:sp>
        <p:nvSpPr>
          <p:cNvPr id="2" name="1 Título"/>
          <p:cNvSpPr>
            <a:spLocks noGrp="1"/>
          </p:cNvSpPr>
          <p:nvPr>
            <p:ph type="title"/>
          </p:nvPr>
        </p:nvSpPr>
        <p:spPr/>
        <p:txBody>
          <a:bodyPr>
            <a:normAutofit fontScale="90000"/>
          </a:bodyPr>
          <a:lstStyle/>
          <a:p>
            <a:pPr fontAlgn="auto">
              <a:spcAft>
                <a:spcPts val="0"/>
              </a:spcAft>
              <a:defRPr/>
            </a:pPr>
            <a:r>
              <a:rPr lang="es-PE" dirty="0" smtClean="0"/>
              <a:t>Ultrasonido </a:t>
            </a:r>
            <a:r>
              <a:rPr lang="es-PE" dirty="0" err="1" smtClean="0"/>
              <a:t>endobronquial</a:t>
            </a:r>
            <a:r>
              <a:rPr lang="es-PE" dirty="0" smtClean="0"/>
              <a:t/>
            </a:r>
            <a:br>
              <a:rPr lang="es-PE" dirty="0" smtClean="0"/>
            </a:br>
            <a:r>
              <a:rPr lang="en-US" dirty="0" smtClean="0"/>
              <a:t> </a:t>
            </a:r>
            <a:r>
              <a:rPr lang="en-US" sz="2000" dirty="0" err="1" smtClean="0"/>
              <a:t>endobronchial</a:t>
            </a:r>
            <a:r>
              <a:rPr lang="en-US" sz="2000" dirty="0" smtClean="0"/>
              <a:t> ultrasound (EBUS) </a:t>
            </a:r>
            <a:endParaRPr lang="es-PE" dirty="0"/>
          </a:p>
        </p:txBody>
      </p:sp>
      <p:sp>
        <p:nvSpPr>
          <p:cNvPr id="3" name="2 Marcador de contenido"/>
          <p:cNvSpPr>
            <a:spLocks noGrp="1"/>
          </p:cNvSpPr>
          <p:nvPr>
            <p:ph sz="half" idx="1"/>
          </p:nvPr>
        </p:nvSpPr>
        <p:spPr/>
        <p:txBody>
          <a:bodyPr>
            <a:normAutofit/>
          </a:bodyPr>
          <a:lstStyle/>
          <a:p>
            <a:pPr marL="514350" indent="-514350" fontAlgn="auto">
              <a:spcAft>
                <a:spcPts val="0"/>
              </a:spcAft>
              <a:buFont typeface="Wingdings 2"/>
              <a:buNone/>
              <a:defRPr/>
            </a:pPr>
            <a:r>
              <a:rPr lang="en-US" sz="2400" dirty="0" smtClean="0"/>
              <a:t>Pared </a:t>
            </a:r>
            <a:r>
              <a:rPr lang="en-US" sz="2400" dirty="0" err="1" smtClean="0"/>
              <a:t>bronquial</a:t>
            </a:r>
            <a:endParaRPr lang="en-US" sz="2400" dirty="0" smtClean="0"/>
          </a:p>
          <a:p>
            <a:pPr marL="514350" indent="-514350" fontAlgn="auto">
              <a:spcAft>
                <a:spcPts val="0"/>
              </a:spcAft>
              <a:buFont typeface="+mj-lt"/>
              <a:buAutoNum type="arabicPeriod"/>
              <a:defRPr/>
            </a:pPr>
            <a:r>
              <a:rPr lang="en-US" sz="2400" dirty="0" smtClean="0"/>
              <a:t>Mucosa</a:t>
            </a:r>
          </a:p>
          <a:p>
            <a:pPr marL="514350" indent="-514350" fontAlgn="auto">
              <a:spcAft>
                <a:spcPts val="0"/>
              </a:spcAft>
              <a:buFont typeface="+mj-lt"/>
              <a:buAutoNum type="arabicPeriod"/>
              <a:defRPr/>
            </a:pPr>
            <a:r>
              <a:rPr lang="en-US" sz="2400" dirty="0" smtClean="0"/>
              <a:t>Mucosa</a:t>
            </a:r>
          </a:p>
          <a:p>
            <a:pPr marL="514350" indent="-514350" fontAlgn="auto">
              <a:spcAft>
                <a:spcPts val="0"/>
              </a:spcAft>
              <a:buFont typeface="+mj-lt"/>
              <a:buAutoNum type="arabicPeriod"/>
              <a:defRPr/>
            </a:pPr>
            <a:r>
              <a:rPr lang="en-US" sz="2400" dirty="0" err="1" smtClean="0"/>
              <a:t>Submucosa</a:t>
            </a:r>
            <a:r>
              <a:rPr lang="en-US" sz="2400" dirty="0" smtClean="0"/>
              <a:t> - </a:t>
            </a:r>
            <a:r>
              <a:rPr lang="en-US" sz="2400" dirty="0" err="1" smtClean="0"/>
              <a:t>cartílago</a:t>
            </a:r>
            <a:endParaRPr lang="en-US" sz="2400" dirty="0" smtClean="0"/>
          </a:p>
          <a:p>
            <a:pPr marL="514350" indent="-514350" fontAlgn="auto">
              <a:spcAft>
                <a:spcPts val="0"/>
              </a:spcAft>
              <a:buFont typeface="+mj-lt"/>
              <a:buAutoNum type="arabicPeriod"/>
              <a:defRPr/>
            </a:pPr>
            <a:r>
              <a:rPr lang="en-US" sz="2400" dirty="0" err="1" smtClean="0"/>
              <a:t>Musculo</a:t>
            </a:r>
            <a:r>
              <a:rPr lang="en-US" sz="2400" dirty="0" smtClean="0"/>
              <a:t> – </a:t>
            </a:r>
          </a:p>
          <a:p>
            <a:pPr marL="514350" indent="-514350" fontAlgn="auto">
              <a:spcAft>
                <a:spcPts val="0"/>
              </a:spcAft>
              <a:buFont typeface="Wingdings 2"/>
              <a:buNone/>
              <a:defRPr/>
            </a:pPr>
            <a:r>
              <a:rPr lang="en-US" sz="2400" dirty="0" smtClean="0"/>
              <a:t>	</a:t>
            </a:r>
            <a:r>
              <a:rPr lang="en-US" sz="2400" dirty="0" err="1" smtClean="0"/>
              <a:t>cartílago</a:t>
            </a:r>
            <a:endParaRPr lang="en-US" sz="2400" dirty="0" smtClean="0"/>
          </a:p>
          <a:p>
            <a:pPr marL="514350" indent="-514350" fontAlgn="auto">
              <a:spcAft>
                <a:spcPts val="0"/>
              </a:spcAft>
              <a:buFont typeface="+mj-lt"/>
              <a:buAutoNum type="arabicPeriod"/>
              <a:defRPr/>
            </a:pPr>
            <a:r>
              <a:rPr lang="en-US" sz="2400" dirty="0" err="1" smtClean="0"/>
              <a:t>Adventicia</a:t>
            </a:r>
            <a:endParaRPr lang="en-US" sz="2400" dirty="0" smtClean="0"/>
          </a:p>
          <a:p>
            <a:pPr marL="514350" indent="-514350" fontAlgn="auto">
              <a:spcAft>
                <a:spcPts val="0"/>
              </a:spcAft>
              <a:buFont typeface="+mj-lt"/>
              <a:buAutoNum type="arabicPeriod"/>
              <a:defRPr/>
            </a:pPr>
            <a:r>
              <a:rPr lang="en-US" sz="2400" dirty="0" err="1" smtClean="0"/>
              <a:t>Adventicia</a:t>
            </a:r>
            <a:r>
              <a:rPr lang="en-US" sz="2400" dirty="0" smtClean="0"/>
              <a:t> </a:t>
            </a:r>
          </a:p>
          <a:p>
            <a:pPr marL="274320" indent="-274320" fontAlgn="auto">
              <a:spcAft>
                <a:spcPts val="0"/>
              </a:spcAft>
              <a:buFont typeface="Wingdings 2"/>
              <a:buNone/>
              <a:defRPr/>
            </a:pPr>
            <a:endParaRPr lang="en-US" sz="2400" dirty="0" smtClean="0"/>
          </a:p>
          <a:p>
            <a:pPr marL="274320" indent="-274320" fontAlgn="auto">
              <a:spcAft>
                <a:spcPts val="0"/>
              </a:spcAft>
              <a:buFont typeface="Wingdings 2"/>
              <a:buChar char=""/>
              <a:defRPr/>
            </a:pPr>
            <a:endParaRPr lang="es-PE" sz="2400" dirty="0"/>
          </a:p>
        </p:txBody>
      </p:sp>
      <p:sp>
        <p:nvSpPr>
          <p:cNvPr id="6" name="5 Rectángulo"/>
          <p:cNvSpPr/>
          <p:nvPr/>
        </p:nvSpPr>
        <p:spPr>
          <a:xfrm>
            <a:off x="2857500" y="5500688"/>
            <a:ext cx="6286500" cy="338137"/>
          </a:xfrm>
          <a:prstGeom prst="rect">
            <a:avLst/>
          </a:prstGeom>
          <a:solidFill>
            <a:schemeClr val="bg1">
              <a:lumMod val="85000"/>
            </a:schemeClr>
          </a:solidFill>
        </p:spPr>
        <p:txBody>
          <a:bodyPr>
            <a:spAutoFit/>
          </a:bodyPr>
          <a:lstStyle/>
          <a:p>
            <a:pPr marL="514350" indent="-514350">
              <a:defRPr/>
            </a:pPr>
            <a:r>
              <a:rPr lang="en-US" sz="1600" dirty="0">
                <a:latin typeface="Arial" charset="0"/>
                <a:cs typeface="Arial" charset="0"/>
              </a:rPr>
              <a:t>Layers 1, 3, and 5 appear </a:t>
            </a:r>
            <a:r>
              <a:rPr lang="en-US" sz="1600" dirty="0" err="1">
                <a:latin typeface="Arial" charset="0"/>
                <a:cs typeface="Arial" charset="0"/>
              </a:rPr>
              <a:t>hyperechoic</a:t>
            </a:r>
            <a:r>
              <a:rPr lang="en-US" sz="1600" dirty="0">
                <a:latin typeface="Arial" charset="0"/>
                <a:cs typeface="Arial" charset="0"/>
              </a:rPr>
              <a:t> because they are interfaces.</a:t>
            </a:r>
          </a:p>
        </p:txBody>
      </p:sp>
    </p:spTree>
  </p:cSld>
  <p:clrMapOvr>
    <a:masterClrMapping/>
  </p:clrMapOvr>
  <p:transition>
    <p:fade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fontAlgn="auto">
              <a:spcAft>
                <a:spcPts val="0"/>
              </a:spcAft>
              <a:defRPr/>
            </a:pPr>
            <a:r>
              <a:rPr lang="es-PE" dirty="0" smtClean="0"/>
              <a:t>Ultrasonido </a:t>
            </a:r>
            <a:r>
              <a:rPr lang="es-PE" dirty="0" err="1" smtClean="0"/>
              <a:t>endobronquial</a:t>
            </a:r>
            <a:r>
              <a:rPr lang="es-PE" dirty="0" smtClean="0"/>
              <a:t/>
            </a:r>
            <a:br>
              <a:rPr lang="es-PE" dirty="0" smtClean="0"/>
            </a:br>
            <a:r>
              <a:rPr lang="en-US" dirty="0" smtClean="0"/>
              <a:t> </a:t>
            </a:r>
            <a:r>
              <a:rPr lang="en-US" sz="2000" dirty="0" err="1" smtClean="0"/>
              <a:t>endobronchial</a:t>
            </a:r>
            <a:r>
              <a:rPr lang="en-US" sz="2000" dirty="0" smtClean="0"/>
              <a:t> ultrasound (EBUS) </a:t>
            </a:r>
            <a:endParaRPr lang="es-PE" dirty="0"/>
          </a:p>
        </p:txBody>
      </p:sp>
      <p:sp>
        <p:nvSpPr>
          <p:cNvPr id="63491" name="7 Marcador de texto"/>
          <p:cNvSpPr>
            <a:spLocks noGrp="1"/>
          </p:cNvSpPr>
          <p:nvPr>
            <p:ph type="body" idx="1"/>
          </p:nvPr>
        </p:nvSpPr>
        <p:spPr/>
        <p:txBody>
          <a:bodyPr>
            <a:normAutofit fontScale="92500"/>
          </a:bodyPr>
          <a:lstStyle/>
          <a:p>
            <a:r>
              <a:rPr lang="en-US" smtClean="0"/>
              <a:t>Radial Probe EBUS (RP-EBUS)</a:t>
            </a:r>
            <a:endParaRPr lang="es-PE" smtClean="0"/>
          </a:p>
        </p:txBody>
      </p:sp>
      <p:sp>
        <p:nvSpPr>
          <p:cNvPr id="63492" name="8 Marcador de texto"/>
          <p:cNvSpPr>
            <a:spLocks noGrp="1"/>
          </p:cNvSpPr>
          <p:nvPr>
            <p:ph type="body" sz="half" idx="3"/>
          </p:nvPr>
        </p:nvSpPr>
        <p:spPr/>
        <p:txBody>
          <a:bodyPr>
            <a:normAutofit fontScale="92500"/>
          </a:bodyPr>
          <a:lstStyle/>
          <a:p>
            <a:r>
              <a:rPr lang="en-US" smtClean="0"/>
              <a:t>convex probe EBUS (CP-EBUS)</a:t>
            </a:r>
            <a:endParaRPr lang="es-PE" smtClean="0"/>
          </a:p>
        </p:txBody>
      </p:sp>
      <p:sp>
        <p:nvSpPr>
          <p:cNvPr id="63493" name="2 Marcador de contenido"/>
          <p:cNvSpPr>
            <a:spLocks noGrp="1"/>
          </p:cNvSpPr>
          <p:nvPr>
            <p:ph sz="quarter" idx="2"/>
          </p:nvPr>
        </p:nvSpPr>
        <p:spPr/>
        <p:txBody>
          <a:bodyPr/>
          <a:lstStyle/>
          <a:p>
            <a:pPr>
              <a:buFont typeface="Wingdings 2" pitchFamily="18" charset="2"/>
              <a:buNone/>
            </a:pPr>
            <a:endParaRPr lang="en-US" smtClean="0"/>
          </a:p>
          <a:p>
            <a:endParaRPr lang="es-PE" smtClean="0"/>
          </a:p>
        </p:txBody>
      </p:sp>
      <p:pic>
        <p:nvPicPr>
          <p:cNvPr id="63496" name="Picture 2" descr="image"/>
          <p:cNvPicPr>
            <a:picLocks noGrp="1" noChangeAspect="1" noChangeArrowheads="1"/>
          </p:cNvPicPr>
          <p:nvPr>
            <p:ph sz="quarter" idx="4"/>
          </p:nvPr>
        </p:nvPicPr>
        <p:blipFill>
          <a:blip r:embed="rId2" cstate="print"/>
          <a:stretch>
            <a:fillRect/>
          </a:stretch>
        </p:blipFill>
        <p:spPr>
          <a:xfrm>
            <a:off x="4840555" y="2459038"/>
            <a:ext cx="3650714" cy="3959225"/>
          </a:xfrm>
        </p:spPr>
      </p:pic>
      <p:pic>
        <p:nvPicPr>
          <p:cNvPr id="63494" name="Picture 2" descr="image"/>
          <p:cNvPicPr>
            <a:picLocks noChangeAspect="1" noChangeArrowheads="1"/>
          </p:cNvPicPr>
          <p:nvPr/>
        </p:nvPicPr>
        <p:blipFill>
          <a:blip r:embed="rId3" cstate="print"/>
          <a:srcRect/>
          <a:stretch>
            <a:fillRect/>
          </a:stretch>
        </p:blipFill>
        <p:spPr bwMode="auto">
          <a:xfrm>
            <a:off x="428625" y="1643063"/>
            <a:ext cx="3643313" cy="1792287"/>
          </a:xfrm>
          <a:prstGeom prst="rect">
            <a:avLst/>
          </a:prstGeom>
          <a:noFill/>
          <a:ln w="9525">
            <a:noFill/>
            <a:miter lim="800000"/>
            <a:headEnd/>
            <a:tailEnd/>
          </a:ln>
        </p:spPr>
      </p:pic>
      <p:pic>
        <p:nvPicPr>
          <p:cNvPr id="63495" name="Picture 2" descr="image"/>
          <p:cNvPicPr>
            <a:picLocks noChangeAspect="1" noChangeArrowheads="1"/>
          </p:cNvPicPr>
          <p:nvPr/>
        </p:nvPicPr>
        <p:blipFill>
          <a:blip r:embed="rId4" cstate="print"/>
          <a:srcRect/>
          <a:stretch>
            <a:fillRect/>
          </a:stretch>
        </p:blipFill>
        <p:spPr bwMode="auto">
          <a:xfrm>
            <a:off x="1357313" y="3500438"/>
            <a:ext cx="1785937" cy="211931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320675"/>
            <a:ext cx="7242175" cy="1143000"/>
          </a:xfrm>
        </p:spPr>
        <p:txBody>
          <a:bodyPr>
            <a:normAutofit/>
          </a:bodyPr>
          <a:lstStyle/>
          <a:p>
            <a:pPr fontAlgn="auto">
              <a:spcAft>
                <a:spcPts val="0"/>
              </a:spcAft>
              <a:defRPr/>
            </a:pPr>
            <a:r>
              <a:rPr lang="es-PE" sz="2200" dirty="0" smtClean="0"/>
              <a:t>Ultrasonido </a:t>
            </a:r>
            <a:r>
              <a:rPr lang="es-PE" sz="2200" dirty="0" err="1" smtClean="0"/>
              <a:t>endobronquial</a:t>
            </a:r>
            <a:r>
              <a:rPr lang="es-PE" dirty="0" smtClean="0"/>
              <a:t/>
            </a:r>
            <a:br>
              <a:rPr lang="es-PE" dirty="0" smtClean="0"/>
            </a:br>
            <a:r>
              <a:rPr lang="en-US" dirty="0" smtClean="0"/>
              <a:t> </a:t>
            </a:r>
            <a:r>
              <a:rPr lang="en-US" sz="2000" dirty="0" err="1" smtClean="0"/>
              <a:t>endobronchial</a:t>
            </a:r>
            <a:r>
              <a:rPr lang="en-US" sz="2000" dirty="0" smtClean="0"/>
              <a:t> ultrasound (EBUS)  - </a:t>
            </a:r>
            <a:r>
              <a:rPr lang="en-US" sz="4000" dirty="0" err="1" smtClean="0"/>
              <a:t>utilidad</a:t>
            </a:r>
            <a:endParaRPr lang="es-PE" dirty="0"/>
          </a:p>
        </p:txBody>
      </p:sp>
      <p:sp>
        <p:nvSpPr>
          <p:cNvPr id="64515" name="2 Marcador de contenido"/>
          <p:cNvSpPr>
            <a:spLocks noGrp="1"/>
          </p:cNvSpPr>
          <p:nvPr>
            <p:ph sz="quarter" idx="4294967295"/>
          </p:nvPr>
        </p:nvSpPr>
        <p:spPr>
          <a:xfrm>
            <a:off x="0" y="1711325"/>
            <a:ext cx="3521075" cy="4114800"/>
          </a:xfrm>
        </p:spPr>
        <p:txBody>
          <a:bodyPr/>
          <a:lstStyle/>
          <a:p>
            <a:pPr>
              <a:buFont typeface="Wingdings 2" pitchFamily="18" charset="2"/>
              <a:buNone/>
            </a:pPr>
            <a:endParaRPr lang="en-US" sz="2400" smtClean="0"/>
          </a:p>
          <a:p>
            <a:endParaRPr lang="es-PE" sz="2400" smtClean="0"/>
          </a:p>
        </p:txBody>
      </p:sp>
      <p:pic>
        <p:nvPicPr>
          <p:cNvPr id="64516" name="Picture 2" descr="image"/>
          <p:cNvPicPr>
            <a:picLocks noGrp="1" noChangeAspect="1" noChangeArrowheads="1"/>
          </p:cNvPicPr>
          <p:nvPr>
            <p:ph sz="quarter" idx="4294967295"/>
          </p:nvPr>
        </p:nvPicPr>
        <p:blipFill>
          <a:blip r:embed="rId2" cstate="print"/>
          <a:srcRect/>
          <a:stretch>
            <a:fillRect/>
          </a:stretch>
        </p:blipFill>
        <p:spPr>
          <a:xfrm>
            <a:off x="3930650" y="1714500"/>
            <a:ext cx="5213350" cy="4714875"/>
          </a:xfrm>
          <a:ln w="38100">
            <a:solidFill>
              <a:schemeClr val="accent1"/>
            </a:solidFill>
          </a:ln>
        </p:spPr>
      </p:pic>
      <p:pic>
        <p:nvPicPr>
          <p:cNvPr id="64517" name="Picture 2" descr="image"/>
          <p:cNvPicPr>
            <a:picLocks noChangeAspect="1" noChangeArrowheads="1"/>
          </p:cNvPicPr>
          <p:nvPr/>
        </p:nvPicPr>
        <p:blipFill>
          <a:blip r:embed="rId3" cstate="print"/>
          <a:srcRect/>
          <a:stretch>
            <a:fillRect/>
          </a:stretch>
        </p:blipFill>
        <p:spPr bwMode="auto">
          <a:xfrm>
            <a:off x="428625" y="1714500"/>
            <a:ext cx="2924175" cy="47148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auto0"/>
          <p:cNvPicPr>
            <a:picLocks noChangeAspect="1" noChangeArrowheads="1"/>
          </p:cNvPicPr>
          <p:nvPr/>
        </p:nvPicPr>
        <p:blipFill>
          <a:blip r:embed="rId3" cstate="print"/>
          <a:srcRect/>
          <a:stretch>
            <a:fillRect/>
          </a:stretch>
        </p:blipFill>
        <p:spPr bwMode="auto">
          <a:xfrm>
            <a:off x="2059826" y="0"/>
            <a:ext cx="5320486" cy="5474558"/>
          </a:xfrm>
          <a:prstGeom prst="rect">
            <a:avLst/>
          </a:prstGeom>
          <a:noFill/>
          <a:ln w="28575">
            <a:solidFill>
              <a:schemeClr val="bg1"/>
            </a:solidFill>
            <a:miter lim="800000"/>
            <a:headEnd/>
            <a:tailEnd/>
          </a:ln>
          <a:effectLst/>
        </p:spPr>
      </p:pic>
      <p:sp>
        <p:nvSpPr>
          <p:cNvPr id="517123" name="Rectangle 3"/>
          <p:cNvSpPr>
            <a:spLocks noChangeArrowheads="1"/>
          </p:cNvSpPr>
          <p:nvPr/>
        </p:nvSpPr>
        <p:spPr bwMode="auto">
          <a:xfrm>
            <a:off x="0" y="5589240"/>
            <a:ext cx="9144000" cy="1268760"/>
          </a:xfrm>
          <a:prstGeom prst="rect">
            <a:avLst/>
          </a:prstGeom>
          <a:solidFill>
            <a:schemeClr val="bg1"/>
          </a:solidFill>
          <a:ln w="9525" algn="ctr">
            <a:noFill/>
            <a:miter lim="800000"/>
            <a:headEnd/>
            <a:tailEnd/>
          </a:ln>
          <a:effectLst/>
        </p:spPr>
        <p:txBody>
          <a:bodyPr lIns="92075" tIns="46038" rIns="92075" bIns="46038" anchor="ctr"/>
          <a:lstStyle/>
          <a:p>
            <a:pPr algn="ctr"/>
            <a:r>
              <a:rPr lang="es-MX" sz="3200" dirty="0">
                <a:solidFill>
                  <a:srgbClr val="FFFF00"/>
                </a:solidFill>
              </a:rPr>
              <a:t>A mayor número de </a:t>
            </a:r>
            <a:r>
              <a:rPr lang="es-MX" sz="3200" dirty="0" smtClean="0">
                <a:solidFill>
                  <a:srgbClr val="FFFF00"/>
                </a:solidFill>
              </a:rPr>
              <a:t>fibras</a:t>
            </a:r>
          </a:p>
          <a:p>
            <a:pPr algn="ctr"/>
            <a:r>
              <a:rPr lang="es-MX" sz="3200" dirty="0" smtClean="0">
                <a:solidFill>
                  <a:srgbClr val="FFFF00"/>
                </a:solidFill>
              </a:rPr>
              <a:t>mejor </a:t>
            </a:r>
            <a:r>
              <a:rPr lang="es-MX" sz="3200" dirty="0">
                <a:solidFill>
                  <a:srgbClr val="FFFF00"/>
                </a:solidFill>
              </a:rPr>
              <a:t>resolución </a:t>
            </a:r>
            <a:endParaRPr lang="en-US" sz="3200" dirty="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827584" y="188640"/>
            <a:ext cx="7772400" cy="914400"/>
          </a:xfrm>
        </p:spPr>
        <p:txBody>
          <a:bodyPr/>
          <a:lstStyle/>
          <a:p>
            <a:pPr algn="ctr"/>
            <a:r>
              <a:rPr lang="es-PE" dirty="0" smtClean="0">
                <a:solidFill>
                  <a:srgbClr val="FFFF00"/>
                </a:solidFill>
              </a:rPr>
              <a:t>Instrumental accesorio</a:t>
            </a:r>
            <a:br>
              <a:rPr lang="es-PE" dirty="0" smtClean="0">
                <a:solidFill>
                  <a:srgbClr val="FFFF00"/>
                </a:solidFill>
              </a:rPr>
            </a:br>
            <a:endParaRPr lang="es-PE" dirty="0">
              <a:solidFill>
                <a:srgbClr val="FFFF00"/>
              </a:solidFill>
            </a:endParaRPr>
          </a:p>
        </p:txBody>
      </p:sp>
      <p:pic>
        <p:nvPicPr>
          <p:cNvPr id="84995" name="Picture 3"/>
          <p:cNvPicPr>
            <a:picLocks noChangeAspect="1" noChangeArrowheads="1"/>
          </p:cNvPicPr>
          <p:nvPr/>
        </p:nvPicPr>
        <p:blipFill>
          <a:blip r:embed="rId2" cstate="print"/>
          <a:srcRect/>
          <a:stretch>
            <a:fillRect/>
          </a:stretch>
        </p:blipFill>
        <p:spPr bwMode="auto">
          <a:xfrm>
            <a:off x="611560" y="1196752"/>
            <a:ext cx="4464496" cy="2714620"/>
          </a:xfrm>
          <a:prstGeom prst="rect">
            <a:avLst/>
          </a:prstGeom>
          <a:noFill/>
          <a:ln w="9525">
            <a:noFill/>
            <a:miter lim="800000"/>
            <a:headEnd/>
            <a:tailEnd/>
          </a:ln>
          <a:effectLst/>
        </p:spPr>
      </p:pic>
      <p:pic>
        <p:nvPicPr>
          <p:cNvPr id="84996" name="Picture 4"/>
          <p:cNvPicPr>
            <a:picLocks noChangeAspect="1" noChangeArrowheads="1"/>
          </p:cNvPicPr>
          <p:nvPr/>
        </p:nvPicPr>
        <p:blipFill>
          <a:blip r:embed="rId3" cstate="print"/>
          <a:srcRect/>
          <a:stretch>
            <a:fillRect/>
          </a:stretch>
        </p:blipFill>
        <p:spPr bwMode="auto">
          <a:xfrm>
            <a:off x="611560" y="4149080"/>
            <a:ext cx="8160901" cy="2708920"/>
          </a:xfrm>
          <a:prstGeom prst="rect">
            <a:avLst/>
          </a:prstGeom>
          <a:noFill/>
          <a:ln w="9525">
            <a:noFill/>
            <a:miter lim="800000"/>
            <a:headEnd/>
            <a:tailEnd/>
          </a:ln>
          <a:effectLst/>
        </p:spPr>
      </p:pic>
      <p:sp>
        <p:nvSpPr>
          <p:cNvPr id="8" name="7 CuadroTexto"/>
          <p:cNvSpPr txBox="1"/>
          <p:nvPr/>
        </p:nvSpPr>
        <p:spPr>
          <a:xfrm>
            <a:off x="5364088" y="1700808"/>
            <a:ext cx="3994623" cy="1631216"/>
          </a:xfrm>
          <a:prstGeom prst="rect">
            <a:avLst/>
          </a:prstGeom>
          <a:noFill/>
        </p:spPr>
        <p:txBody>
          <a:bodyPr wrap="square" rtlCol="0">
            <a:spAutoFit/>
          </a:bodyPr>
          <a:lstStyle/>
          <a:p>
            <a:r>
              <a:rPr lang="es-PE" sz="2000" dirty="0" smtClean="0"/>
              <a:t>Cepillos</a:t>
            </a:r>
          </a:p>
          <a:p>
            <a:r>
              <a:rPr lang="es-PE" sz="2000" dirty="0" err="1" smtClean="0"/>
              <a:t>Forceps</a:t>
            </a:r>
            <a:endParaRPr lang="es-PE" sz="2000" dirty="0" smtClean="0"/>
          </a:p>
          <a:p>
            <a:r>
              <a:rPr lang="es-PE" sz="2000" dirty="0" smtClean="0"/>
              <a:t>Pinzas de cuerpo extraño</a:t>
            </a:r>
          </a:p>
          <a:p>
            <a:r>
              <a:rPr lang="es-PE" sz="2000" dirty="0" smtClean="0"/>
              <a:t>Pinzas de biopsia</a:t>
            </a:r>
          </a:p>
          <a:p>
            <a:r>
              <a:rPr lang="es-PE" sz="2000" dirty="0" smtClean="0"/>
              <a:t>Agujas para punción-aspiración</a:t>
            </a:r>
            <a:endParaRPr lang="es-PE" sz="2000" dirty="0"/>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4427984" y="332656"/>
            <a:ext cx="4429911" cy="2891408"/>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4427984" y="3501008"/>
            <a:ext cx="4419827" cy="3068960"/>
          </a:xfrm>
          <a:prstGeom prst="rect">
            <a:avLst/>
          </a:prstGeom>
          <a:noFill/>
          <a:ln w="9525">
            <a:noFill/>
            <a:miter lim="800000"/>
            <a:headEnd/>
            <a:tailEnd/>
          </a:ln>
        </p:spPr>
      </p:pic>
      <p:sp>
        <p:nvSpPr>
          <p:cNvPr id="4" name="3 CuadroTexto"/>
          <p:cNvSpPr txBox="1"/>
          <p:nvPr/>
        </p:nvSpPr>
        <p:spPr>
          <a:xfrm>
            <a:off x="5796136" y="548680"/>
            <a:ext cx="1800200" cy="461665"/>
          </a:xfrm>
          <a:prstGeom prst="rect">
            <a:avLst/>
          </a:prstGeom>
          <a:solidFill>
            <a:schemeClr val="tx2">
              <a:lumMod val="50000"/>
            </a:schemeClr>
          </a:solidFill>
        </p:spPr>
        <p:txBody>
          <a:bodyPr wrap="square" rtlCol="0">
            <a:spAutoFit/>
          </a:bodyPr>
          <a:lstStyle/>
          <a:p>
            <a:r>
              <a:rPr lang="es-PE" sz="2400" dirty="0" smtClean="0">
                <a:effectLst>
                  <a:outerShdw blurRad="38100" dist="38100" dir="2700000" algn="tl">
                    <a:srgbClr val="000000">
                      <a:alpha val="43137"/>
                    </a:srgbClr>
                  </a:outerShdw>
                </a:effectLst>
              </a:rPr>
              <a:t>Acceso oral</a:t>
            </a:r>
            <a:endParaRPr lang="es-PE" sz="2400" dirty="0">
              <a:effectLst>
                <a:outerShdw blurRad="38100" dist="38100" dir="2700000" algn="tl">
                  <a:srgbClr val="000000">
                    <a:alpha val="43137"/>
                  </a:srgbClr>
                </a:outerShdw>
              </a:effectLst>
            </a:endParaRPr>
          </a:p>
        </p:txBody>
      </p:sp>
      <p:sp>
        <p:nvSpPr>
          <p:cNvPr id="5" name="4 CuadroTexto"/>
          <p:cNvSpPr txBox="1"/>
          <p:nvPr/>
        </p:nvSpPr>
        <p:spPr>
          <a:xfrm>
            <a:off x="5580112" y="3789040"/>
            <a:ext cx="2088232" cy="461665"/>
          </a:xfrm>
          <a:prstGeom prst="rect">
            <a:avLst/>
          </a:prstGeom>
          <a:solidFill>
            <a:schemeClr val="tx2">
              <a:lumMod val="50000"/>
            </a:schemeClr>
          </a:solidFill>
        </p:spPr>
        <p:txBody>
          <a:bodyPr wrap="square" rtlCol="0">
            <a:spAutoFit/>
          </a:bodyPr>
          <a:lstStyle/>
          <a:p>
            <a:r>
              <a:rPr lang="es-PE" sz="2400" dirty="0" smtClean="0">
                <a:effectLst>
                  <a:outerShdw blurRad="38100" dist="38100" dir="2700000" algn="tl">
                    <a:srgbClr val="000000">
                      <a:alpha val="43137"/>
                    </a:srgbClr>
                  </a:outerShdw>
                </a:effectLst>
              </a:rPr>
              <a:t>Acceso nasal</a:t>
            </a:r>
            <a:endParaRPr lang="es-PE" sz="2400" dirty="0">
              <a:effectLst>
                <a:outerShdw blurRad="38100" dist="38100" dir="2700000" algn="tl">
                  <a:srgbClr val="000000">
                    <a:alpha val="43137"/>
                  </a:srgbClr>
                </a:outerShdw>
              </a:effectLst>
            </a:endParaRPr>
          </a:p>
        </p:txBody>
      </p:sp>
      <p:sp>
        <p:nvSpPr>
          <p:cNvPr id="6" name="5 CuadroTexto"/>
          <p:cNvSpPr txBox="1"/>
          <p:nvPr/>
        </p:nvSpPr>
        <p:spPr>
          <a:xfrm>
            <a:off x="1115616" y="260648"/>
            <a:ext cx="2145139" cy="1077218"/>
          </a:xfrm>
          <a:prstGeom prst="rect">
            <a:avLst/>
          </a:prstGeom>
          <a:noFill/>
        </p:spPr>
        <p:txBody>
          <a:bodyPr wrap="none" rtlCol="0">
            <a:spAutoFit/>
          </a:bodyPr>
          <a:lstStyle/>
          <a:p>
            <a:r>
              <a:rPr lang="es-PE" sz="3200" dirty="0" smtClean="0">
                <a:solidFill>
                  <a:srgbClr val="FFFF00"/>
                </a:solidFill>
              </a:rPr>
              <a:t>TECNICA </a:t>
            </a:r>
          </a:p>
          <a:p>
            <a:r>
              <a:rPr lang="es-PE" sz="3200" dirty="0" smtClean="0">
                <a:solidFill>
                  <a:srgbClr val="FFFF00"/>
                </a:solidFill>
              </a:rPr>
              <a:t>ORIGINAL</a:t>
            </a:r>
            <a:endParaRPr lang="es-PE" sz="3200" dirty="0">
              <a:solidFill>
                <a:srgbClr val="FFFF00"/>
              </a:solidFill>
            </a:endParaRPr>
          </a:p>
        </p:txBody>
      </p:sp>
      <p:pic>
        <p:nvPicPr>
          <p:cNvPr id="7" name="Picture 2"/>
          <p:cNvPicPr>
            <a:picLocks noChangeAspect="1" noChangeArrowheads="1"/>
          </p:cNvPicPr>
          <p:nvPr/>
        </p:nvPicPr>
        <p:blipFill>
          <a:blip r:embed="rId4" cstate="print"/>
          <a:srcRect/>
          <a:stretch>
            <a:fillRect/>
          </a:stretch>
        </p:blipFill>
        <p:spPr bwMode="auto">
          <a:xfrm>
            <a:off x="395536" y="1556792"/>
            <a:ext cx="3672408" cy="49635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0"/>
            <a:ext cx="8229600" cy="1426464"/>
          </a:xfrm>
        </p:spPr>
        <p:txBody>
          <a:bodyPr>
            <a:normAutofit/>
          </a:bodyPr>
          <a:lstStyle/>
          <a:p>
            <a:r>
              <a:rPr lang="es-PE" dirty="0" smtClean="0">
                <a:solidFill>
                  <a:srgbClr val="FFFF00"/>
                </a:solidFill>
              </a:rPr>
              <a:t>Examen </a:t>
            </a:r>
            <a:r>
              <a:rPr lang="es-PE" dirty="0" err="1" smtClean="0">
                <a:solidFill>
                  <a:srgbClr val="FFFF00"/>
                </a:solidFill>
              </a:rPr>
              <a:t>endoscopico</a:t>
            </a:r>
            <a:r>
              <a:rPr lang="es-PE" dirty="0" smtClean="0">
                <a:solidFill>
                  <a:srgbClr val="FFFF00"/>
                </a:solidFill>
              </a:rPr>
              <a:t> del </a:t>
            </a:r>
            <a:r>
              <a:rPr lang="es-PE" dirty="0" err="1" smtClean="0">
                <a:solidFill>
                  <a:srgbClr val="FFFF00"/>
                </a:solidFill>
              </a:rPr>
              <a:t>arbol</a:t>
            </a:r>
            <a:r>
              <a:rPr lang="es-PE" dirty="0" smtClean="0">
                <a:solidFill>
                  <a:srgbClr val="FFFF00"/>
                </a:solidFill>
              </a:rPr>
              <a:t> </a:t>
            </a:r>
            <a:r>
              <a:rPr lang="es-PE" dirty="0" err="1" smtClean="0">
                <a:solidFill>
                  <a:srgbClr val="FFFF00"/>
                </a:solidFill>
              </a:rPr>
              <a:t>traqueobronquial</a:t>
            </a:r>
            <a:endParaRPr lang="es-PE" dirty="0">
              <a:solidFill>
                <a:srgbClr val="FFFF00"/>
              </a:solidFill>
            </a:endParaRPr>
          </a:p>
        </p:txBody>
      </p:sp>
      <p:sp>
        <p:nvSpPr>
          <p:cNvPr id="5" name="4 Marcador de contenido"/>
          <p:cNvSpPr>
            <a:spLocks noGrp="1"/>
          </p:cNvSpPr>
          <p:nvPr>
            <p:ph sz="half" idx="1"/>
          </p:nvPr>
        </p:nvSpPr>
        <p:spPr/>
        <p:txBody>
          <a:bodyPr/>
          <a:lstStyle/>
          <a:p>
            <a:r>
              <a:rPr lang="es-PE" dirty="0" smtClean="0"/>
              <a:t>1897</a:t>
            </a:r>
            <a:endParaRPr lang="es-PE" dirty="0"/>
          </a:p>
        </p:txBody>
      </p:sp>
      <p:sp>
        <p:nvSpPr>
          <p:cNvPr id="6" name="5 Marcador de contenido"/>
          <p:cNvSpPr>
            <a:spLocks noGrp="1"/>
          </p:cNvSpPr>
          <p:nvPr>
            <p:ph sz="half" idx="2"/>
          </p:nvPr>
        </p:nvSpPr>
        <p:spPr/>
        <p:txBody>
          <a:bodyPr/>
          <a:lstStyle/>
          <a:p>
            <a:r>
              <a:rPr lang="es-PE" dirty="0" err="1" smtClean="0"/>
              <a:t>Killian</a:t>
            </a:r>
            <a:r>
              <a:rPr lang="es-PE" dirty="0" smtClean="0"/>
              <a:t> </a:t>
            </a:r>
          </a:p>
          <a:p>
            <a:r>
              <a:rPr lang="es-PE" dirty="0" smtClean="0"/>
              <a:t>Extrajo hueso de cerdo del bronquio principal derecho de un paciente</a:t>
            </a:r>
          </a:p>
          <a:p>
            <a:endParaRPr lang="es-PE" dirty="0"/>
          </a:p>
        </p:txBody>
      </p:sp>
      <p:pic>
        <p:nvPicPr>
          <p:cNvPr id="34820" name="Picture 4"/>
          <p:cNvPicPr>
            <a:picLocks noChangeAspect="1" noChangeArrowheads="1"/>
          </p:cNvPicPr>
          <p:nvPr/>
        </p:nvPicPr>
        <p:blipFill>
          <a:blip r:embed="rId2" cstate="print"/>
          <a:srcRect/>
          <a:stretch>
            <a:fillRect/>
          </a:stretch>
        </p:blipFill>
        <p:spPr bwMode="auto">
          <a:xfrm>
            <a:off x="5072066" y="3786190"/>
            <a:ext cx="4071934" cy="2656501"/>
          </a:xfrm>
          <a:prstGeom prst="rect">
            <a:avLst/>
          </a:prstGeom>
          <a:noFill/>
          <a:ln w="9525">
            <a:noFill/>
            <a:miter lim="800000"/>
            <a:headEnd/>
            <a:tailEnd/>
          </a:ln>
          <a:effectLst/>
        </p:spPr>
      </p:pic>
      <p:pic>
        <p:nvPicPr>
          <p:cNvPr id="34821" name="Picture 5"/>
          <p:cNvPicPr>
            <a:picLocks noChangeAspect="1" noChangeArrowheads="1"/>
          </p:cNvPicPr>
          <p:nvPr/>
        </p:nvPicPr>
        <p:blipFill>
          <a:blip r:embed="rId3" cstate="print"/>
          <a:srcRect/>
          <a:stretch>
            <a:fillRect/>
          </a:stretch>
        </p:blipFill>
        <p:spPr bwMode="auto">
          <a:xfrm>
            <a:off x="0" y="3929066"/>
            <a:ext cx="4817530" cy="2515348"/>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56972" y="0"/>
            <a:ext cx="5079676" cy="3224786"/>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5220072" y="0"/>
            <a:ext cx="3786558" cy="3243818"/>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1880975" y="3379997"/>
            <a:ext cx="5615645" cy="3478003"/>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115616" y="0"/>
            <a:ext cx="3744416" cy="3151263"/>
          </a:xfrm>
          <a:prstGeom prst="rect">
            <a:avLst/>
          </a:prstGeom>
          <a:noFill/>
          <a:ln w="9525">
            <a:no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a:off x="5004048" y="0"/>
            <a:ext cx="3562022" cy="3167654"/>
          </a:xfrm>
          <a:prstGeom prst="rect">
            <a:avLst/>
          </a:prstGeom>
          <a:noFill/>
          <a:ln w="9525">
            <a:noFill/>
            <a:miter lim="800000"/>
            <a:headEnd/>
            <a:tailEnd/>
          </a:ln>
          <a:effectLst/>
        </p:spPr>
      </p:pic>
      <p:pic>
        <p:nvPicPr>
          <p:cNvPr id="4" name="Picture 4"/>
          <p:cNvPicPr>
            <a:picLocks noChangeAspect="1" noChangeArrowheads="1"/>
          </p:cNvPicPr>
          <p:nvPr/>
        </p:nvPicPr>
        <p:blipFill>
          <a:blip r:embed="rId4" cstate="print"/>
          <a:srcRect/>
          <a:stretch>
            <a:fillRect/>
          </a:stretch>
        </p:blipFill>
        <p:spPr bwMode="auto">
          <a:xfrm>
            <a:off x="2123728" y="3296001"/>
            <a:ext cx="5328592" cy="3561999"/>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2088233" cy="1384995"/>
          </a:xfrm>
          <a:prstGeom prst="rect">
            <a:avLst/>
          </a:prstGeom>
          <a:noFill/>
        </p:spPr>
        <p:txBody>
          <a:bodyPr wrap="square" rtlCol="0">
            <a:spAutoFit/>
          </a:bodyPr>
          <a:lstStyle/>
          <a:p>
            <a:pPr algn="ctr"/>
            <a:r>
              <a:rPr lang="es-PE" sz="2800" dirty="0" smtClean="0">
                <a:solidFill>
                  <a:srgbClr val="FFFF00"/>
                </a:solidFill>
              </a:rPr>
              <a:t>PACIENTE EN DECUBITO</a:t>
            </a:r>
            <a:endParaRPr lang="es-PE" sz="2800" dirty="0">
              <a:solidFill>
                <a:srgbClr val="FFFF00"/>
              </a:solidFill>
            </a:endParaRPr>
          </a:p>
        </p:txBody>
      </p:sp>
      <p:pic>
        <p:nvPicPr>
          <p:cNvPr id="2050" name="Picture 2"/>
          <p:cNvPicPr>
            <a:picLocks noChangeAspect="1" noChangeArrowheads="1"/>
          </p:cNvPicPr>
          <p:nvPr/>
        </p:nvPicPr>
        <p:blipFill>
          <a:blip r:embed="rId2" cstate="print"/>
          <a:srcRect/>
          <a:stretch>
            <a:fillRect/>
          </a:stretch>
        </p:blipFill>
        <p:spPr bwMode="auto">
          <a:xfrm>
            <a:off x="2339752" y="0"/>
            <a:ext cx="6329515" cy="685799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1052736"/>
            <a:ext cx="4846222" cy="5805264"/>
          </a:xfrm>
          <a:prstGeom prst="rect">
            <a:avLst/>
          </a:prstGeom>
          <a:noFill/>
          <a:ln w="9525">
            <a:noFill/>
            <a:miter lim="800000"/>
            <a:headEnd/>
            <a:tailEnd/>
          </a:ln>
        </p:spPr>
      </p:pic>
      <p:sp>
        <p:nvSpPr>
          <p:cNvPr id="3" name="2 CuadroTexto"/>
          <p:cNvSpPr txBox="1"/>
          <p:nvPr/>
        </p:nvSpPr>
        <p:spPr>
          <a:xfrm>
            <a:off x="2051720" y="188640"/>
            <a:ext cx="6064809" cy="584775"/>
          </a:xfrm>
          <a:prstGeom prst="rect">
            <a:avLst/>
          </a:prstGeom>
          <a:noFill/>
        </p:spPr>
        <p:txBody>
          <a:bodyPr wrap="square" rtlCol="0">
            <a:spAutoFit/>
          </a:bodyPr>
          <a:lstStyle/>
          <a:p>
            <a:r>
              <a:rPr lang="es-PE" sz="3200" dirty="0" smtClean="0">
                <a:solidFill>
                  <a:srgbClr val="FFFF00"/>
                </a:solidFill>
              </a:rPr>
              <a:t>EMPUÑADURA CORRECTA </a:t>
            </a:r>
            <a:endParaRPr lang="es-PE" sz="3200" dirty="0">
              <a:solidFill>
                <a:srgbClr val="FFFF00"/>
              </a:solidFill>
            </a:endParaRPr>
          </a:p>
        </p:txBody>
      </p:sp>
      <p:sp>
        <p:nvSpPr>
          <p:cNvPr id="4" name="3 Flecha derecha"/>
          <p:cNvSpPr/>
          <p:nvPr/>
        </p:nvSpPr>
        <p:spPr>
          <a:xfrm flipH="1">
            <a:off x="3995936" y="2852936"/>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4 Flecha derecha"/>
          <p:cNvSpPr/>
          <p:nvPr/>
        </p:nvSpPr>
        <p:spPr>
          <a:xfrm flipH="1">
            <a:off x="3851920" y="6093296"/>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75" name="Picture 3"/>
          <p:cNvPicPr>
            <a:picLocks noChangeAspect="1" noChangeArrowheads="1"/>
          </p:cNvPicPr>
          <p:nvPr/>
        </p:nvPicPr>
        <p:blipFill>
          <a:blip r:embed="rId3" cstate="print"/>
          <a:srcRect/>
          <a:stretch>
            <a:fillRect/>
          </a:stretch>
        </p:blipFill>
        <p:spPr bwMode="auto">
          <a:xfrm>
            <a:off x="5580112" y="1052736"/>
            <a:ext cx="2832801" cy="2952328"/>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580112" y="4149080"/>
            <a:ext cx="2838503" cy="270892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7544" y="0"/>
            <a:ext cx="7304856" cy="914400"/>
          </a:xfrm>
        </p:spPr>
        <p:txBody>
          <a:bodyPr/>
          <a:lstStyle/>
          <a:p>
            <a:r>
              <a:rPr lang="es-PE" dirty="0" smtClean="0">
                <a:solidFill>
                  <a:srgbClr val="FFFF00"/>
                </a:solidFill>
              </a:rPr>
              <a:t>Movimientos básicos</a:t>
            </a:r>
            <a:endParaRPr lang="es-PE" dirty="0">
              <a:solidFill>
                <a:srgbClr val="FFFF00"/>
              </a:solidFill>
            </a:endParaRPr>
          </a:p>
        </p:txBody>
      </p:sp>
      <p:pic>
        <p:nvPicPr>
          <p:cNvPr id="4100" name="Picture 4"/>
          <p:cNvPicPr>
            <a:picLocks noChangeAspect="1" noChangeArrowheads="1"/>
          </p:cNvPicPr>
          <p:nvPr/>
        </p:nvPicPr>
        <p:blipFill>
          <a:blip r:embed="rId2" cstate="print"/>
          <a:srcRect/>
          <a:stretch>
            <a:fillRect/>
          </a:stretch>
        </p:blipFill>
        <p:spPr bwMode="auto">
          <a:xfrm>
            <a:off x="467544" y="726127"/>
            <a:ext cx="4165848" cy="6131873"/>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4788024" y="1286464"/>
            <a:ext cx="4355976" cy="1782496"/>
          </a:xfrm>
          <a:prstGeom prst="rect">
            <a:avLst/>
          </a:prstGeom>
          <a:noFill/>
          <a:ln w="9525">
            <a:noFill/>
            <a:miter lim="800000"/>
            <a:headEnd/>
            <a:tailEnd/>
          </a:ln>
        </p:spPr>
      </p:pic>
      <p:sp>
        <p:nvSpPr>
          <p:cNvPr id="5" name="4 Rectángulo"/>
          <p:cNvSpPr/>
          <p:nvPr/>
        </p:nvSpPr>
        <p:spPr>
          <a:xfrm>
            <a:off x="4788024" y="3356992"/>
            <a:ext cx="4355976" cy="1938992"/>
          </a:xfrm>
          <a:prstGeom prst="rect">
            <a:avLst/>
          </a:prstGeom>
          <a:solidFill>
            <a:schemeClr val="bg1"/>
          </a:solidFill>
          <a:ln>
            <a:solidFill>
              <a:schemeClr val="tx2">
                <a:lumMod val="75000"/>
              </a:schemeClr>
            </a:solidFill>
          </a:ln>
        </p:spPr>
        <p:txBody>
          <a:bodyPr wrap="square">
            <a:spAutoFit/>
          </a:bodyPr>
          <a:lstStyle/>
          <a:p>
            <a:pPr algn="ctr"/>
            <a:r>
              <a:rPr lang="es-PE" sz="2400" dirty="0"/>
              <a:t>La punta del </a:t>
            </a:r>
            <a:r>
              <a:rPr lang="es-PE" sz="2400" dirty="0" err="1" smtClean="0"/>
              <a:t>broncofibroscopio</a:t>
            </a:r>
            <a:r>
              <a:rPr lang="es-PE" sz="2400" dirty="0" smtClean="0"/>
              <a:t> puede  incurvarse unos </a:t>
            </a:r>
          </a:p>
          <a:p>
            <a:pPr algn="ctr"/>
            <a:r>
              <a:rPr lang="es-PE" sz="2400" dirty="0" smtClean="0"/>
              <a:t>150 </a:t>
            </a:r>
            <a:r>
              <a:rPr lang="es-PE" sz="2400" dirty="0"/>
              <a:t>a 180 grados hacia </a:t>
            </a:r>
            <a:r>
              <a:rPr lang="es-PE" sz="2400" dirty="0" smtClean="0"/>
              <a:t>arriba y unos 90 </a:t>
            </a:r>
            <a:r>
              <a:rPr lang="es-PE" sz="2400" dirty="0"/>
              <a:t>grados hacia abajo</a:t>
            </a: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9512" y="188640"/>
            <a:ext cx="8964488" cy="725760"/>
          </a:xfrm>
        </p:spPr>
        <p:txBody>
          <a:bodyPr/>
          <a:lstStyle/>
          <a:p>
            <a:r>
              <a:rPr lang="es-PE" dirty="0" smtClean="0">
                <a:solidFill>
                  <a:srgbClr val="FFFF00"/>
                </a:solidFill>
              </a:rPr>
              <a:t>Posición de la mano</a:t>
            </a:r>
            <a:endParaRPr lang="es-PE" dirty="0">
              <a:solidFill>
                <a:srgbClr val="FFFF00"/>
              </a:solidFill>
            </a:endParaRPr>
          </a:p>
        </p:txBody>
      </p:sp>
      <p:pic>
        <p:nvPicPr>
          <p:cNvPr id="8194" name="Picture 2"/>
          <p:cNvPicPr>
            <a:picLocks noChangeAspect="1" noChangeArrowheads="1"/>
          </p:cNvPicPr>
          <p:nvPr/>
        </p:nvPicPr>
        <p:blipFill>
          <a:blip r:embed="rId2" cstate="print"/>
          <a:srcRect/>
          <a:stretch>
            <a:fillRect/>
          </a:stretch>
        </p:blipFill>
        <p:spPr bwMode="auto">
          <a:xfrm>
            <a:off x="6530248" y="0"/>
            <a:ext cx="2613752" cy="18002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331640" y="1844824"/>
            <a:ext cx="6984776" cy="3894956"/>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1331641" y="5833740"/>
            <a:ext cx="6984776" cy="1024260"/>
          </a:xfrm>
          <a:prstGeom prst="rect">
            <a:avLst/>
          </a:prstGeom>
          <a:noFill/>
          <a:ln w="9525">
            <a:noFill/>
            <a:miter lim="800000"/>
            <a:headEnd/>
            <a:tailEnd/>
          </a:ln>
        </p:spPr>
      </p:pic>
      <p:sp>
        <p:nvSpPr>
          <p:cNvPr id="6" name="5 Flecha izquierda y derecha"/>
          <p:cNvSpPr/>
          <p:nvPr/>
        </p:nvSpPr>
        <p:spPr>
          <a:xfrm rot="3580997">
            <a:off x="6823500" y="469199"/>
            <a:ext cx="615678" cy="23097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Rectángulo"/>
          <p:cNvSpPr/>
          <p:nvPr/>
        </p:nvSpPr>
        <p:spPr>
          <a:xfrm>
            <a:off x="2267744" y="2132856"/>
            <a:ext cx="2044149" cy="369332"/>
          </a:xfrm>
          <a:prstGeom prst="rect">
            <a:avLst/>
          </a:prstGeom>
        </p:spPr>
        <p:txBody>
          <a:bodyPr wrap="none">
            <a:spAutoFit/>
          </a:bodyPr>
          <a:lstStyle/>
          <a:p>
            <a:r>
              <a:rPr lang="es-PE" dirty="0" smtClean="0">
                <a:solidFill>
                  <a:srgbClr val="FF0000"/>
                </a:solidFill>
              </a:rPr>
              <a:t>150 a 180 grados </a:t>
            </a:r>
            <a:endParaRPr lang="es-PE" dirty="0">
              <a:solidFill>
                <a:srgbClr val="FF0000"/>
              </a:solidFill>
            </a:endParaRPr>
          </a:p>
        </p:txBody>
      </p:sp>
      <p:sp>
        <p:nvSpPr>
          <p:cNvPr id="8" name="7 Rectángulo"/>
          <p:cNvSpPr/>
          <p:nvPr/>
        </p:nvSpPr>
        <p:spPr>
          <a:xfrm>
            <a:off x="4283968" y="5301208"/>
            <a:ext cx="1274708" cy="369332"/>
          </a:xfrm>
          <a:prstGeom prst="rect">
            <a:avLst/>
          </a:prstGeom>
        </p:spPr>
        <p:txBody>
          <a:bodyPr wrap="none">
            <a:spAutoFit/>
          </a:bodyPr>
          <a:lstStyle/>
          <a:p>
            <a:r>
              <a:rPr lang="es-PE" dirty="0" smtClean="0">
                <a:solidFill>
                  <a:srgbClr val="FF0000"/>
                </a:solidFill>
              </a:rPr>
              <a:t>90 grados </a:t>
            </a:r>
            <a:endParaRPr lang="es-PE" dirty="0">
              <a:solidFill>
                <a:srgbClr val="FF0000"/>
              </a:solidFill>
            </a:endParaRPr>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95536" y="0"/>
            <a:ext cx="7376864" cy="914400"/>
          </a:xfrm>
        </p:spPr>
        <p:txBody>
          <a:bodyPr/>
          <a:lstStyle/>
          <a:p>
            <a:r>
              <a:rPr lang="es-PE" dirty="0" smtClean="0">
                <a:solidFill>
                  <a:srgbClr val="FFFF00"/>
                </a:solidFill>
              </a:rPr>
              <a:t>Movimientos básicos</a:t>
            </a:r>
            <a:endParaRPr lang="es-PE" dirty="0">
              <a:solidFill>
                <a:srgbClr val="FFFF00"/>
              </a:solidFill>
            </a:endParaRPr>
          </a:p>
        </p:txBody>
      </p:sp>
      <p:pic>
        <p:nvPicPr>
          <p:cNvPr id="5123" name="Picture 3"/>
          <p:cNvPicPr>
            <a:picLocks noChangeAspect="1" noChangeArrowheads="1"/>
          </p:cNvPicPr>
          <p:nvPr/>
        </p:nvPicPr>
        <p:blipFill>
          <a:blip r:embed="rId2" cstate="print"/>
          <a:srcRect/>
          <a:stretch>
            <a:fillRect/>
          </a:stretch>
        </p:blipFill>
        <p:spPr bwMode="auto">
          <a:xfrm>
            <a:off x="4860032" y="1484784"/>
            <a:ext cx="4283968" cy="1672059"/>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467544" y="663378"/>
            <a:ext cx="4237856" cy="6194622"/>
          </a:xfrm>
          <a:prstGeom prst="rect">
            <a:avLst/>
          </a:prstGeom>
          <a:noFill/>
          <a:ln w="9525">
            <a:noFill/>
            <a:miter lim="800000"/>
            <a:headEnd/>
            <a:tailEnd/>
          </a:ln>
        </p:spPr>
      </p:pic>
      <p:sp>
        <p:nvSpPr>
          <p:cNvPr id="5" name="4 Rectángulo"/>
          <p:cNvSpPr/>
          <p:nvPr/>
        </p:nvSpPr>
        <p:spPr>
          <a:xfrm>
            <a:off x="4860032" y="3356992"/>
            <a:ext cx="4283968" cy="1569660"/>
          </a:xfrm>
          <a:prstGeom prst="rect">
            <a:avLst/>
          </a:prstGeom>
          <a:solidFill>
            <a:schemeClr val="bg1"/>
          </a:solidFill>
          <a:ln>
            <a:solidFill>
              <a:schemeClr val="tx2">
                <a:lumMod val="75000"/>
              </a:schemeClr>
            </a:solidFill>
          </a:ln>
        </p:spPr>
        <p:txBody>
          <a:bodyPr wrap="square">
            <a:spAutoFit/>
          </a:bodyPr>
          <a:lstStyle/>
          <a:p>
            <a:pPr algn="ctr"/>
            <a:r>
              <a:rPr lang="es-PE" sz="2400" dirty="0"/>
              <a:t>Para dirigir la punta hacia el bronquio elegido, </a:t>
            </a:r>
            <a:r>
              <a:rPr lang="es-PE" sz="2400" dirty="0" smtClean="0"/>
              <a:t>se utiliza </a:t>
            </a:r>
            <a:r>
              <a:rPr lang="es-PE" sz="2400" dirty="0"/>
              <a:t>la coordinación de giro entre la parte proximal y la </a:t>
            </a:r>
            <a:r>
              <a:rPr lang="es-PE" sz="2400" dirty="0" smtClean="0"/>
              <a:t>distal</a:t>
            </a:r>
            <a:endParaRPr lang="es-PE" sz="2400" dirty="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95536" y="0"/>
            <a:ext cx="8420472" cy="914400"/>
          </a:xfrm>
        </p:spPr>
        <p:txBody>
          <a:bodyPr/>
          <a:lstStyle/>
          <a:p>
            <a:r>
              <a:rPr lang="es-PE" dirty="0" smtClean="0">
                <a:solidFill>
                  <a:srgbClr val="FFFF00"/>
                </a:solidFill>
              </a:rPr>
              <a:t>Movimientos básicos</a:t>
            </a:r>
            <a:endParaRPr lang="es-PE" dirty="0">
              <a:solidFill>
                <a:srgbClr val="FFFF00"/>
              </a:solidFill>
            </a:endParaRPr>
          </a:p>
        </p:txBody>
      </p:sp>
      <p:pic>
        <p:nvPicPr>
          <p:cNvPr id="6146" name="Picture 2"/>
          <p:cNvPicPr>
            <a:picLocks noChangeAspect="1" noChangeArrowheads="1"/>
          </p:cNvPicPr>
          <p:nvPr/>
        </p:nvPicPr>
        <p:blipFill>
          <a:blip r:embed="rId2" cstate="print"/>
          <a:srcRect/>
          <a:stretch>
            <a:fillRect/>
          </a:stretch>
        </p:blipFill>
        <p:spPr bwMode="auto">
          <a:xfrm>
            <a:off x="395536" y="726127"/>
            <a:ext cx="4165848" cy="6131873"/>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644008" y="1628800"/>
            <a:ext cx="4499992" cy="1472935"/>
          </a:xfrm>
          <a:prstGeom prst="rect">
            <a:avLst/>
          </a:prstGeom>
          <a:noFill/>
          <a:ln w="9525">
            <a:noFill/>
            <a:miter lim="800000"/>
            <a:headEnd/>
            <a:tailEnd/>
          </a:ln>
        </p:spPr>
      </p:pic>
      <p:sp>
        <p:nvSpPr>
          <p:cNvPr id="5" name="4 Rectángulo"/>
          <p:cNvSpPr/>
          <p:nvPr/>
        </p:nvSpPr>
        <p:spPr>
          <a:xfrm>
            <a:off x="4644008" y="3284984"/>
            <a:ext cx="4499992" cy="2246769"/>
          </a:xfrm>
          <a:prstGeom prst="rect">
            <a:avLst/>
          </a:prstGeom>
          <a:solidFill>
            <a:schemeClr val="bg1"/>
          </a:solidFill>
          <a:ln>
            <a:solidFill>
              <a:schemeClr val="tx2">
                <a:lumMod val="75000"/>
              </a:schemeClr>
            </a:solidFill>
          </a:ln>
        </p:spPr>
        <p:txBody>
          <a:bodyPr wrap="square">
            <a:spAutoFit/>
          </a:bodyPr>
          <a:lstStyle/>
          <a:p>
            <a:pPr algn="ctr"/>
            <a:r>
              <a:rPr lang="es-PE" sz="2000" dirty="0"/>
              <a:t>Al introducir un </a:t>
            </a:r>
            <a:r>
              <a:rPr lang="es-PE" sz="2000" dirty="0" err="1" smtClean="0"/>
              <a:t>broncofibroscopio</a:t>
            </a:r>
            <a:r>
              <a:rPr lang="es-PE" sz="2000" dirty="0" smtClean="0"/>
              <a:t> </a:t>
            </a:r>
            <a:r>
              <a:rPr lang="es-PE" sz="2000" dirty="0"/>
              <a:t>su posición </a:t>
            </a:r>
            <a:r>
              <a:rPr lang="es-PE" sz="2000" dirty="0" smtClean="0"/>
              <a:t>relativa en </a:t>
            </a:r>
            <a:r>
              <a:rPr lang="es-PE" sz="2000" dirty="0"/>
              <a:t>el interior de un bronquio debe ser correcta</a:t>
            </a:r>
            <a:r>
              <a:rPr lang="es-PE" sz="2000" dirty="0" smtClean="0"/>
              <a:t>.</a:t>
            </a:r>
          </a:p>
          <a:p>
            <a:pPr algn="ctr"/>
            <a:r>
              <a:rPr lang="es-PE" sz="2000" dirty="0" smtClean="0"/>
              <a:t>Es decir</a:t>
            </a:r>
            <a:r>
              <a:rPr lang="es-PE" sz="2000" dirty="0"/>
              <a:t>, se </a:t>
            </a:r>
            <a:r>
              <a:rPr lang="es-PE" sz="2000" dirty="0" smtClean="0"/>
              <a:t>debe ver </a:t>
            </a:r>
            <a:r>
              <a:rPr lang="es-PE" sz="2000" dirty="0"/>
              <a:t>en línea recta la circunferencia </a:t>
            </a:r>
            <a:r>
              <a:rPr lang="es-PE" sz="2000" dirty="0" smtClean="0"/>
              <a:t>completa del </a:t>
            </a:r>
            <a:r>
              <a:rPr lang="es-PE" sz="2000" dirty="0"/>
              <a:t>bronquio por el cual se está introduciendo el </a:t>
            </a:r>
            <a:r>
              <a:rPr lang="es-PE" sz="2000" dirty="0" err="1" smtClean="0"/>
              <a:t>broncofibroscopio</a:t>
            </a:r>
            <a:r>
              <a:rPr lang="es-PE" sz="2000" dirty="0" smtClean="0"/>
              <a:t> </a:t>
            </a:r>
            <a:endParaRPr lang="es-PE" sz="2000"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83568" y="0"/>
            <a:ext cx="7988424" cy="914400"/>
          </a:xfrm>
        </p:spPr>
        <p:txBody>
          <a:bodyPr/>
          <a:lstStyle/>
          <a:p>
            <a:r>
              <a:rPr lang="es-PE" dirty="0" smtClean="0">
                <a:solidFill>
                  <a:srgbClr val="FFFF00"/>
                </a:solidFill>
              </a:rPr>
              <a:t>Movimientos básicos</a:t>
            </a:r>
            <a:endParaRPr lang="es-PE" dirty="0">
              <a:solidFill>
                <a:srgbClr val="FFFF00"/>
              </a:solidFill>
            </a:endParaRPr>
          </a:p>
        </p:txBody>
      </p:sp>
      <p:pic>
        <p:nvPicPr>
          <p:cNvPr id="7170" name="Picture 2"/>
          <p:cNvPicPr>
            <a:picLocks noChangeAspect="1" noChangeArrowheads="1"/>
          </p:cNvPicPr>
          <p:nvPr/>
        </p:nvPicPr>
        <p:blipFill>
          <a:blip r:embed="rId2" cstate="print"/>
          <a:srcRect/>
          <a:stretch>
            <a:fillRect/>
          </a:stretch>
        </p:blipFill>
        <p:spPr bwMode="auto">
          <a:xfrm>
            <a:off x="683568" y="879329"/>
            <a:ext cx="4068818" cy="5978671"/>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860032" y="2348880"/>
            <a:ext cx="4324874" cy="242420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23528" y="0"/>
            <a:ext cx="8820472" cy="914400"/>
          </a:xfrm>
        </p:spPr>
        <p:txBody>
          <a:bodyPr/>
          <a:lstStyle/>
          <a:p>
            <a:r>
              <a:rPr lang="es-PE" dirty="0" smtClean="0">
                <a:solidFill>
                  <a:srgbClr val="FFFF00"/>
                </a:solidFill>
              </a:rPr>
              <a:t>Eje de rotación y formación de bucles</a:t>
            </a:r>
            <a:endParaRPr lang="es-PE" dirty="0">
              <a:solidFill>
                <a:srgbClr val="FFFF00"/>
              </a:solidFill>
            </a:endParaRPr>
          </a:p>
        </p:txBody>
      </p:sp>
      <p:grpSp>
        <p:nvGrpSpPr>
          <p:cNvPr id="3" name="5 Grupo"/>
          <p:cNvGrpSpPr/>
          <p:nvPr/>
        </p:nvGrpSpPr>
        <p:grpSpPr>
          <a:xfrm>
            <a:off x="2411760" y="908720"/>
            <a:ext cx="5112568" cy="2975223"/>
            <a:chOff x="2339752" y="1700808"/>
            <a:chExt cx="4810125" cy="2543175"/>
          </a:xfrm>
        </p:grpSpPr>
        <p:pic>
          <p:nvPicPr>
            <p:cNvPr id="9218" name="Picture 2"/>
            <p:cNvPicPr>
              <a:picLocks noChangeAspect="1" noChangeArrowheads="1"/>
            </p:cNvPicPr>
            <p:nvPr/>
          </p:nvPicPr>
          <p:blipFill>
            <a:blip r:embed="rId2" cstate="print"/>
            <a:srcRect/>
            <a:stretch>
              <a:fillRect/>
            </a:stretch>
          </p:blipFill>
          <p:spPr bwMode="auto">
            <a:xfrm>
              <a:off x="2339752" y="1700808"/>
              <a:ext cx="4810125" cy="2543175"/>
            </a:xfrm>
            <a:prstGeom prst="rect">
              <a:avLst/>
            </a:prstGeom>
            <a:noFill/>
            <a:ln w="9525">
              <a:noFill/>
              <a:miter lim="800000"/>
              <a:headEnd/>
              <a:tailEnd/>
            </a:ln>
          </p:spPr>
        </p:pic>
        <p:sp>
          <p:nvSpPr>
            <p:cNvPr id="4" name="3 Rectángulo"/>
            <p:cNvSpPr/>
            <p:nvPr/>
          </p:nvSpPr>
          <p:spPr>
            <a:xfrm>
              <a:off x="2339752" y="1772816"/>
              <a:ext cx="3312368" cy="936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5" name="7 Grupo"/>
          <p:cNvGrpSpPr/>
          <p:nvPr/>
        </p:nvGrpSpPr>
        <p:grpSpPr>
          <a:xfrm>
            <a:off x="2411760" y="3933056"/>
            <a:ext cx="5112568" cy="2924944"/>
            <a:chOff x="2411760" y="4149080"/>
            <a:chExt cx="4824536" cy="2708920"/>
          </a:xfrm>
        </p:grpSpPr>
        <p:pic>
          <p:nvPicPr>
            <p:cNvPr id="9219" name="Picture 3"/>
            <p:cNvPicPr>
              <a:picLocks noChangeAspect="1" noChangeArrowheads="1"/>
            </p:cNvPicPr>
            <p:nvPr/>
          </p:nvPicPr>
          <p:blipFill>
            <a:blip r:embed="rId3" cstate="print"/>
            <a:srcRect/>
            <a:stretch>
              <a:fillRect/>
            </a:stretch>
          </p:blipFill>
          <p:spPr bwMode="auto">
            <a:xfrm>
              <a:off x="2411760" y="4152900"/>
              <a:ext cx="4824536" cy="2705100"/>
            </a:xfrm>
            <a:prstGeom prst="rect">
              <a:avLst/>
            </a:prstGeom>
            <a:noFill/>
            <a:ln w="9525">
              <a:noFill/>
              <a:miter lim="800000"/>
              <a:headEnd/>
              <a:tailEnd/>
            </a:ln>
          </p:spPr>
        </p:pic>
        <p:sp>
          <p:nvSpPr>
            <p:cNvPr id="7" name="6 Rectángulo"/>
            <p:cNvSpPr/>
            <p:nvPr/>
          </p:nvSpPr>
          <p:spPr>
            <a:xfrm>
              <a:off x="2411760" y="4149080"/>
              <a:ext cx="338437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a:stretch>
            <a:fillRect/>
          </a:stretch>
        </p:blipFill>
        <p:spPr bwMode="auto">
          <a:xfrm>
            <a:off x="1331640" y="188640"/>
            <a:ext cx="6663175" cy="5166147"/>
          </a:xfrm>
          <a:prstGeom prst="rect">
            <a:avLst/>
          </a:prstGeom>
          <a:noFill/>
          <a:ln w="9525">
            <a:noFill/>
            <a:miter lim="800000"/>
            <a:headEnd/>
            <a:tailEnd/>
          </a:ln>
          <a:effectLst/>
        </p:spPr>
      </p:pic>
      <p:sp>
        <p:nvSpPr>
          <p:cNvPr id="6" name="Rectangle 3"/>
          <p:cNvSpPr>
            <a:spLocks noChangeArrowheads="1"/>
          </p:cNvSpPr>
          <p:nvPr/>
        </p:nvSpPr>
        <p:spPr bwMode="auto">
          <a:xfrm>
            <a:off x="1331640" y="5373216"/>
            <a:ext cx="6696744" cy="584775"/>
          </a:xfrm>
          <a:prstGeom prst="rect">
            <a:avLst/>
          </a:prstGeom>
          <a:solidFill>
            <a:schemeClr val="tx1"/>
          </a:solidFill>
          <a:ln w="9525">
            <a:noFill/>
            <a:miter lim="800000"/>
            <a:headEnd/>
            <a:tailEnd/>
          </a:ln>
          <a:effectLst/>
        </p:spPr>
        <p:txBody>
          <a:bodyPr wrap="square">
            <a:spAutoFit/>
          </a:bodyPr>
          <a:lstStyle/>
          <a:p>
            <a:r>
              <a:rPr lang="es-PE" sz="1600" dirty="0">
                <a:solidFill>
                  <a:schemeClr val="bg1"/>
                </a:solidFill>
                <a:latin typeface="Arial" pitchFamily="34" charset="0"/>
                <a:cs typeface="Arial" pitchFamily="34" charset="0"/>
              </a:rPr>
              <a:t>G. </a:t>
            </a:r>
            <a:r>
              <a:rPr lang="es-PE" sz="1600" dirty="0" err="1">
                <a:solidFill>
                  <a:schemeClr val="bg1"/>
                </a:solidFill>
                <a:latin typeface="Arial" pitchFamily="34" charset="0"/>
                <a:cs typeface="Arial" pitchFamily="34" charset="0"/>
              </a:rPr>
              <a:t>Killian</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performing</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tracheoscopy</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with</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Kasper’s</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electrical</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handle</a:t>
            </a:r>
            <a:r>
              <a:rPr lang="es-PE" sz="1600" dirty="0">
                <a:solidFill>
                  <a:schemeClr val="bg1"/>
                </a:solidFill>
                <a:latin typeface="Arial" pitchFamily="34" charset="0"/>
                <a:cs typeface="Arial" pitchFamily="34" charset="0"/>
              </a:rPr>
              <a:t> </a:t>
            </a:r>
            <a:r>
              <a:rPr lang="es-PE" sz="1600" dirty="0" err="1" smtClean="0">
                <a:solidFill>
                  <a:schemeClr val="bg1"/>
                </a:solidFill>
                <a:latin typeface="Arial" pitchFamily="34" charset="0"/>
                <a:cs typeface="Arial" pitchFamily="34" charset="0"/>
              </a:rPr>
              <a:t>for</a:t>
            </a:r>
            <a:r>
              <a:rPr lang="es-PE" sz="1600" dirty="0" smtClean="0">
                <a:solidFill>
                  <a:schemeClr val="bg1"/>
                </a:solidFill>
                <a:latin typeface="Arial" pitchFamily="34" charset="0"/>
                <a:cs typeface="Arial" pitchFamily="34" charset="0"/>
              </a:rPr>
              <a:t> </a:t>
            </a:r>
            <a:r>
              <a:rPr lang="es-PE" sz="1600" dirty="0" err="1" smtClean="0">
                <a:solidFill>
                  <a:schemeClr val="bg1"/>
                </a:solidFill>
                <a:latin typeface="Arial" pitchFamily="34" charset="0"/>
                <a:cs typeface="Arial" pitchFamily="34" charset="0"/>
              </a:rPr>
              <a:t>illumination</a:t>
            </a:r>
            <a:r>
              <a:rPr lang="es-PE" sz="1600" dirty="0" smtClean="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attached</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to</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his</a:t>
            </a:r>
            <a:r>
              <a:rPr lang="es-PE" sz="1600" dirty="0">
                <a:solidFill>
                  <a:schemeClr val="bg1"/>
                </a:solidFill>
                <a:latin typeface="Arial" pitchFamily="34" charset="0"/>
                <a:cs typeface="Arial" pitchFamily="34" charset="0"/>
              </a:rPr>
              <a:t> </a:t>
            </a:r>
            <a:r>
              <a:rPr lang="es-PE" sz="1600" dirty="0" err="1">
                <a:solidFill>
                  <a:schemeClr val="bg1"/>
                </a:solidFill>
                <a:latin typeface="Arial" pitchFamily="34" charset="0"/>
                <a:cs typeface="Arial" pitchFamily="34" charset="0"/>
              </a:rPr>
              <a:t>bronchoscope</a:t>
            </a:r>
            <a:endParaRPr lang="es-PE" sz="1600" dirty="0">
              <a:solidFill>
                <a:schemeClr val="bg1"/>
              </a:solidFill>
              <a:latin typeface="Arial" pitchFamily="34" charset="0"/>
              <a:cs typeface="Arial" pitchFamily="34" charset="0"/>
            </a:endParaRPr>
          </a:p>
        </p:txBody>
      </p:sp>
      <p:sp>
        <p:nvSpPr>
          <p:cNvPr id="7" name="Rectangle 5"/>
          <p:cNvSpPr>
            <a:spLocks noChangeArrowheads="1"/>
          </p:cNvSpPr>
          <p:nvPr/>
        </p:nvSpPr>
        <p:spPr bwMode="auto">
          <a:xfrm>
            <a:off x="323528" y="6165304"/>
            <a:ext cx="8496944" cy="646331"/>
          </a:xfrm>
          <a:prstGeom prst="rect">
            <a:avLst/>
          </a:prstGeom>
          <a:solidFill>
            <a:schemeClr val="tx1"/>
          </a:solidFill>
          <a:ln w="9525">
            <a:noFill/>
            <a:miter lim="800000"/>
            <a:headEnd/>
            <a:tailEnd/>
          </a:ln>
          <a:effectLst/>
        </p:spPr>
        <p:txBody>
          <a:bodyPr wrap="square">
            <a:spAutoFit/>
          </a:bodyPr>
          <a:lstStyle/>
          <a:p>
            <a:pPr algn="ctr"/>
            <a:r>
              <a:rPr lang="es-PE" b="1" dirty="0" smtClean="0">
                <a:solidFill>
                  <a:schemeClr val="bg1"/>
                </a:solidFill>
                <a:latin typeface="Arial Rounded MT Bold" pitchFamily="34" charset="0"/>
                <a:cs typeface="Times New Roman" pitchFamily="18" charset="0"/>
              </a:rPr>
              <a:t>A SHORT HISTORY OF BRONCHOSCOPY</a:t>
            </a:r>
            <a:r>
              <a:rPr lang="es-PE" dirty="0" smtClean="0">
                <a:solidFill>
                  <a:schemeClr val="bg1"/>
                </a:solidFill>
                <a:latin typeface="Arial Rounded MT Bold" pitchFamily="34" charset="0"/>
                <a:cs typeface="Times New Roman" pitchFamily="18" charset="0"/>
              </a:rPr>
              <a:t> . </a:t>
            </a:r>
          </a:p>
          <a:p>
            <a:pPr algn="ctr"/>
            <a:r>
              <a:rPr lang="es-PE" dirty="0" err="1" smtClean="0">
                <a:solidFill>
                  <a:schemeClr val="bg1"/>
                </a:solidFill>
                <a:latin typeface="Arial Rounded MT Bold" pitchFamily="34" charset="0"/>
                <a:cs typeface="Times New Roman" pitchFamily="18" charset="0"/>
              </a:rPr>
              <a:t>Heinrich</a:t>
            </a:r>
            <a:r>
              <a:rPr lang="es-PE" dirty="0" smtClean="0">
                <a:solidFill>
                  <a:schemeClr val="bg1"/>
                </a:solidFill>
                <a:latin typeface="Arial Rounded MT Bold" pitchFamily="34" charset="0"/>
                <a:cs typeface="Times New Roman" pitchFamily="18" charset="0"/>
              </a:rPr>
              <a:t> </a:t>
            </a:r>
            <a:r>
              <a:rPr lang="es-PE" dirty="0" err="1">
                <a:solidFill>
                  <a:schemeClr val="bg1"/>
                </a:solidFill>
                <a:latin typeface="Arial Rounded MT Bold" pitchFamily="34" charset="0"/>
                <a:cs typeface="Times New Roman" pitchFamily="18" charset="0"/>
              </a:rPr>
              <a:t>D.Becker</a:t>
            </a:r>
            <a:r>
              <a:rPr lang="es-PE" i="1" dirty="0">
                <a:solidFill>
                  <a:schemeClr val="bg1"/>
                </a:solidFill>
                <a:latin typeface="Arial Rounded MT Bold" pitchFamily="34" charset="0"/>
                <a:cs typeface="Times New Roman" pitchFamily="18" charset="0"/>
              </a:rPr>
              <a:t> </a:t>
            </a:r>
            <a:r>
              <a:rPr lang="es-PE" i="1" dirty="0" smtClean="0">
                <a:solidFill>
                  <a:schemeClr val="bg1"/>
                </a:solidFill>
                <a:latin typeface="Arial Rounded MT Bold" pitchFamily="34" charset="0"/>
                <a:cs typeface="Times New Roman" pitchFamily="18" charset="0"/>
              </a:rPr>
              <a:t>. </a:t>
            </a:r>
            <a:r>
              <a:rPr lang="es-PE" dirty="0">
                <a:solidFill>
                  <a:schemeClr val="bg1"/>
                </a:solidFill>
                <a:latin typeface="Arial Rounded MT Bold" pitchFamily="34" charset="0"/>
                <a:cs typeface="Times New Roman" pitchFamily="18" charset="0"/>
              </a:rPr>
              <a:t>Cambridge </a:t>
            </a:r>
            <a:r>
              <a:rPr lang="es-PE" dirty="0" err="1">
                <a:solidFill>
                  <a:schemeClr val="bg1"/>
                </a:solidFill>
                <a:latin typeface="Arial Rounded MT Bold" pitchFamily="34" charset="0"/>
                <a:cs typeface="Times New Roman" pitchFamily="18" charset="0"/>
              </a:rPr>
              <a:t>University</a:t>
            </a:r>
            <a:r>
              <a:rPr lang="es-PE" dirty="0">
                <a:solidFill>
                  <a:schemeClr val="bg1"/>
                </a:solidFill>
                <a:latin typeface="Arial Rounded MT Bold" pitchFamily="34" charset="0"/>
                <a:cs typeface="Times New Roman" pitchFamily="18" charset="0"/>
              </a:rPr>
              <a:t> </a:t>
            </a:r>
            <a:r>
              <a:rPr lang="es-PE" dirty="0" err="1">
                <a:solidFill>
                  <a:schemeClr val="bg1"/>
                </a:solidFill>
                <a:latin typeface="Arial Rounded MT Bold" pitchFamily="34" charset="0"/>
                <a:cs typeface="Times New Roman" pitchFamily="18" charset="0"/>
              </a:rPr>
              <a:t>Press</a:t>
            </a:r>
            <a:endParaRPr lang="es-PE" dirty="0">
              <a:solidFill>
                <a:schemeClr val="bg1"/>
              </a:solidFill>
              <a:latin typeface="Arial Rounded MT Bold" pitchFamily="34"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83568" y="692696"/>
            <a:ext cx="2296334" cy="646331"/>
          </a:xfrm>
          <a:prstGeom prst="rect">
            <a:avLst/>
          </a:prstGeom>
          <a:solidFill>
            <a:srgbClr val="FFC000"/>
          </a:solidFill>
          <a:scene3d>
            <a:camera prst="orthographicFront"/>
            <a:lightRig rig="threePt" dir="t"/>
          </a:scene3d>
          <a:sp3d>
            <a:bevelT w="165100" prst="coolSlant"/>
          </a:sp3d>
        </p:spPr>
        <p:txBody>
          <a:bodyPr wrap="none">
            <a:spAutoFit/>
          </a:bodyPr>
          <a:lstStyle/>
          <a:p>
            <a:pPr>
              <a:defRPr/>
            </a:pPr>
            <a:r>
              <a:rPr lang="es-PE" sz="3600" dirty="0">
                <a:effectLst>
                  <a:outerShdw blurRad="38100" dist="38100" dir="2700000" algn="tl">
                    <a:srgbClr val="000000">
                      <a:alpha val="43137"/>
                    </a:srgbClr>
                  </a:outerShdw>
                </a:effectLst>
                <a:latin typeface="Arial" charset="0"/>
                <a:cs typeface="Arial" charset="0"/>
              </a:rPr>
              <a:t>ES UTIL ?</a:t>
            </a:r>
          </a:p>
        </p:txBody>
      </p:sp>
      <p:sp>
        <p:nvSpPr>
          <p:cNvPr id="5" name="4 CuadroTexto"/>
          <p:cNvSpPr txBox="1"/>
          <p:nvPr/>
        </p:nvSpPr>
        <p:spPr>
          <a:xfrm>
            <a:off x="1331640" y="2780928"/>
            <a:ext cx="5339923" cy="646331"/>
          </a:xfrm>
          <a:prstGeom prst="rect">
            <a:avLst/>
          </a:prstGeom>
          <a:solidFill>
            <a:srgbClr val="0070C0"/>
          </a:solidFill>
          <a:scene3d>
            <a:camera prst="orthographicFront"/>
            <a:lightRig rig="threePt" dir="t"/>
          </a:scene3d>
          <a:sp3d>
            <a:bevelT w="139700" h="139700" prst="divot"/>
          </a:sp3d>
        </p:spPr>
        <p:txBody>
          <a:bodyPr wrap="none">
            <a:spAutoFit/>
          </a:bodyPr>
          <a:lstStyle/>
          <a:p>
            <a:pPr>
              <a:defRPr/>
            </a:pPr>
            <a:r>
              <a:rPr lang="es-PE" sz="3600" dirty="0">
                <a:latin typeface="Arial" charset="0"/>
                <a:cs typeface="Arial" charset="0"/>
              </a:rPr>
              <a:t>EN QUE CONDICIONES</a:t>
            </a:r>
          </a:p>
        </p:txBody>
      </p:sp>
      <p:sp>
        <p:nvSpPr>
          <p:cNvPr id="6" name="5 CuadroTexto"/>
          <p:cNvSpPr txBox="1"/>
          <p:nvPr/>
        </p:nvSpPr>
        <p:spPr>
          <a:xfrm>
            <a:off x="539552" y="1772816"/>
            <a:ext cx="7072362" cy="646331"/>
          </a:xfrm>
          <a:prstGeom prst="rect">
            <a:avLst/>
          </a:prstGeom>
          <a:solidFill>
            <a:srgbClr val="00206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spAutoFit/>
          </a:bodyPr>
          <a:lstStyle/>
          <a:p>
            <a:pPr>
              <a:defRPr/>
            </a:pPr>
            <a:r>
              <a:rPr lang="es-PE" sz="3600" dirty="0">
                <a:effectLst>
                  <a:outerShdw blurRad="38100" dist="38100" dir="2700000" algn="tl">
                    <a:srgbClr val="000000">
                      <a:alpha val="43137"/>
                    </a:srgbClr>
                  </a:outerShdw>
                </a:effectLst>
                <a:latin typeface="Arial" charset="0"/>
                <a:cs typeface="Arial" charset="0"/>
              </a:rPr>
              <a:t>ES SEGURA LA FBC </a:t>
            </a:r>
            <a:r>
              <a:rPr lang="es-PE" sz="3600" dirty="0" smtClean="0">
                <a:effectLst>
                  <a:outerShdw blurRad="38100" dist="38100" dir="2700000" algn="tl">
                    <a:srgbClr val="000000">
                      <a:alpha val="43137"/>
                    </a:srgbClr>
                  </a:outerShdw>
                </a:effectLst>
                <a:latin typeface="Arial" charset="0"/>
                <a:cs typeface="Arial" charset="0"/>
              </a:rPr>
              <a:t>EN UCI? </a:t>
            </a:r>
            <a:endParaRPr lang="es-PE" sz="3600" dirty="0">
              <a:effectLst>
                <a:outerShdw blurRad="38100" dist="38100" dir="2700000" algn="tl">
                  <a:srgbClr val="000000">
                    <a:alpha val="43137"/>
                  </a:srgbClr>
                </a:outerShdw>
              </a:effectLst>
              <a:latin typeface="Arial" charset="0"/>
              <a:cs typeface="Arial" charset="0"/>
            </a:endParaRPr>
          </a:p>
        </p:txBody>
      </p:sp>
      <p:sp>
        <p:nvSpPr>
          <p:cNvPr id="8" name="7 CuadroTexto"/>
          <p:cNvSpPr txBox="1"/>
          <p:nvPr/>
        </p:nvSpPr>
        <p:spPr>
          <a:xfrm>
            <a:off x="3851920" y="3933056"/>
            <a:ext cx="3518912" cy="646331"/>
          </a:xfrm>
          <a:prstGeom prst="rect">
            <a:avLst/>
          </a:prstGeom>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a:spAutoFit/>
          </a:bodyPr>
          <a:lstStyle/>
          <a:p>
            <a:pPr>
              <a:defRPr/>
            </a:pPr>
            <a:r>
              <a:rPr lang="es-PE" sz="3600" dirty="0">
                <a:latin typeface="Arial" charset="0"/>
                <a:cs typeface="Arial" charset="0"/>
              </a:rPr>
              <a:t>INDICACIONES</a:t>
            </a:r>
          </a:p>
        </p:txBody>
      </p:sp>
      <p:sp>
        <p:nvSpPr>
          <p:cNvPr id="9" name="8 CuadroTexto"/>
          <p:cNvSpPr txBox="1"/>
          <p:nvPr/>
        </p:nvSpPr>
        <p:spPr>
          <a:xfrm>
            <a:off x="611560" y="5805264"/>
            <a:ext cx="7777254" cy="646331"/>
          </a:xfrm>
          <a:prstGeom prst="rect">
            <a:avLst/>
          </a:prstGeom>
          <a:solidFill>
            <a:schemeClr val="bg1"/>
          </a:solidFill>
          <a:ln w="34925">
            <a:solidFill>
              <a:srgbClr val="FFFFFF"/>
            </a:solidFill>
          </a:ln>
          <a:effectLst>
            <a:outerShdw blurRad="317500" dir="2700000" algn="ctr">
              <a:srgbClr val="000000">
                <a:alpha val="43000"/>
              </a:srgbClr>
            </a:outerShdw>
          </a:effectLst>
          <a:scene3d>
            <a:camera prst="orthographicFront"/>
            <a:lightRig rig="threePt" dir="t">
              <a:rot lat="0" lon="0" rev="0"/>
            </a:lightRig>
          </a:scene3d>
          <a:sp3d extrusionH="38100" prstMaterial="clear">
            <a:bevelT w="260350" h="50800" prst="softRound"/>
            <a:bevelB prst="softRound"/>
          </a:sp3d>
        </p:spPr>
        <p:txBody>
          <a:bodyPr wrap="square">
            <a:spAutoFit/>
          </a:bodyPr>
          <a:lstStyle/>
          <a:p>
            <a:pPr>
              <a:defRPr/>
            </a:pPr>
            <a:r>
              <a:rPr lang="es-PE" sz="3600" dirty="0">
                <a:latin typeface="Arial" charset="0"/>
                <a:cs typeface="Arial" charset="0"/>
              </a:rPr>
              <a:t>COMPLICACIONES POTENCIALES</a:t>
            </a:r>
          </a:p>
        </p:txBody>
      </p:sp>
      <p:sp>
        <p:nvSpPr>
          <p:cNvPr id="10" name="9 CuadroTexto"/>
          <p:cNvSpPr txBox="1"/>
          <p:nvPr/>
        </p:nvSpPr>
        <p:spPr>
          <a:xfrm>
            <a:off x="3347864" y="4725144"/>
            <a:ext cx="5468164" cy="646331"/>
          </a:xfrm>
          <a:prstGeom prst="rect">
            <a:avLst/>
          </a:prstGeom>
          <a:solidFill>
            <a:srgbClr val="00B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a:spAutoFit/>
          </a:bodyPr>
          <a:lstStyle/>
          <a:p>
            <a:pPr>
              <a:defRPr/>
            </a:pPr>
            <a:r>
              <a:rPr lang="es-PE" sz="3600" dirty="0" smtClean="0"/>
              <a:t>CONTRAINDICACIONES</a:t>
            </a:r>
            <a:endParaRPr lang="es-PE" sz="3600" dirty="0">
              <a:latin typeface="Arial" charset="0"/>
              <a:cs typeface="Arial" charset="0"/>
            </a:endParaRPr>
          </a:p>
        </p:txBody>
      </p:sp>
      <p:sp>
        <p:nvSpPr>
          <p:cNvPr id="11" name="10 CuadroTexto"/>
          <p:cNvSpPr txBox="1"/>
          <p:nvPr/>
        </p:nvSpPr>
        <p:spPr>
          <a:xfrm>
            <a:off x="6732240" y="188640"/>
            <a:ext cx="2151166" cy="2308324"/>
          </a:xfrm>
          <a:prstGeom prst="rect">
            <a:avLst/>
          </a:prstGeom>
          <a:solidFill>
            <a:schemeClr val="tx1">
              <a:lumMod val="95000"/>
            </a:schemeClr>
          </a:solidFill>
        </p:spPr>
        <p:txBody>
          <a:bodyPr wrap="none" rtlCol="0">
            <a:spAutoFit/>
          </a:bodyPr>
          <a:lstStyle/>
          <a:p>
            <a:r>
              <a:rPr lang="es-PE" dirty="0" smtClean="0">
                <a:solidFill>
                  <a:schemeClr val="bg1"/>
                </a:solidFill>
              </a:rPr>
              <a:t>VM</a:t>
            </a:r>
          </a:p>
          <a:p>
            <a:r>
              <a:rPr lang="es-PE" dirty="0" smtClean="0">
                <a:solidFill>
                  <a:schemeClr val="bg1"/>
                </a:solidFill>
              </a:rPr>
              <a:t>HIPOXEMIA</a:t>
            </a:r>
          </a:p>
          <a:p>
            <a:r>
              <a:rPr lang="es-PE" dirty="0" smtClean="0">
                <a:solidFill>
                  <a:schemeClr val="bg1"/>
                </a:solidFill>
              </a:rPr>
              <a:t>PEEP/FiO2 ALTOS</a:t>
            </a:r>
          </a:p>
          <a:p>
            <a:r>
              <a:rPr lang="es-PE" dirty="0" smtClean="0">
                <a:solidFill>
                  <a:schemeClr val="bg1"/>
                </a:solidFill>
              </a:rPr>
              <a:t>SHOCK</a:t>
            </a:r>
          </a:p>
          <a:p>
            <a:r>
              <a:rPr lang="es-PE" dirty="0" smtClean="0">
                <a:solidFill>
                  <a:schemeClr val="bg1"/>
                </a:solidFill>
              </a:rPr>
              <a:t>VASOACTIVOS</a:t>
            </a:r>
          </a:p>
          <a:p>
            <a:r>
              <a:rPr lang="es-PE" dirty="0" smtClean="0">
                <a:solidFill>
                  <a:schemeClr val="bg1"/>
                </a:solidFill>
              </a:rPr>
              <a:t>ARRITMIA</a:t>
            </a:r>
          </a:p>
          <a:p>
            <a:r>
              <a:rPr lang="es-PE" dirty="0" smtClean="0">
                <a:solidFill>
                  <a:schemeClr val="bg1"/>
                </a:solidFill>
              </a:rPr>
              <a:t>COAGULOPATIA</a:t>
            </a:r>
          </a:p>
          <a:p>
            <a:r>
              <a:rPr lang="es-PE" dirty="0" smtClean="0">
                <a:solidFill>
                  <a:schemeClr val="bg1"/>
                </a:solidFill>
              </a:rPr>
              <a:t>SEDADO</a:t>
            </a:r>
            <a:endParaRPr lang="es-PE"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LBERTO\Documents\FBC\FBC FOTOS\25-04-08_1330.jpg"/>
          <p:cNvPicPr>
            <a:picLocks noChangeAspect="1" noChangeArrowheads="1"/>
          </p:cNvPicPr>
          <p:nvPr/>
        </p:nvPicPr>
        <p:blipFill>
          <a:blip r:embed="rId2" cstate="print"/>
          <a:srcRect/>
          <a:stretch>
            <a:fillRect/>
          </a:stretch>
        </p:blipFill>
        <p:spPr bwMode="auto">
          <a:xfrm>
            <a:off x="5436096" y="1124744"/>
            <a:ext cx="3707904" cy="4944451"/>
          </a:xfrm>
          <a:prstGeom prst="rect">
            <a:avLst/>
          </a:prstGeom>
          <a:noFill/>
          <a:ln w="9525">
            <a:noFill/>
            <a:miter lim="800000"/>
            <a:headEnd/>
            <a:tailEnd/>
          </a:ln>
        </p:spPr>
      </p:pic>
      <p:pic>
        <p:nvPicPr>
          <p:cNvPr id="6" name="Content Placeholder 3" descr="CAM00065.jpg"/>
          <p:cNvPicPr>
            <a:picLocks noChangeAspect="1"/>
          </p:cNvPicPr>
          <p:nvPr/>
        </p:nvPicPr>
        <p:blipFill>
          <a:blip r:embed="rId3" cstate="print"/>
          <a:stretch>
            <a:fillRect/>
          </a:stretch>
        </p:blipFill>
        <p:spPr>
          <a:xfrm>
            <a:off x="0" y="1124744"/>
            <a:ext cx="4740019" cy="3555014"/>
          </a:xfrm>
          <a:prstGeom prst="rect">
            <a:avLst/>
          </a:prstGeom>
        </p:spPr>
      </p:pic>
      <p:sp>
        <p:nvSpPr>
          <p:cNvPr id="7" name="6 CuadroTexto"/>
          <p:cNvSpPr txBox="1"/>
          <p:nvPr/>
        </p:nvSpPr>
        <p:spPr>
          <a:xfrm>
            <a:off x="3491880" y="332656"/>
            <a:ext cx="1919115" cy="584775"/>
          </a:xfrm>
          <a:prstGeom prst="rect">
            <a:avLst/>
          </a:prstGeom>
          <a:noFill/>
        </p:spPr>
        <p:txBody>
          <a:bodyPr wrap="none" rtlCol="0">
            <a:spAutoFit/>
          </a:bodyPr>
          <a:lstStyle/>
          <a:p>
            <a:r>
              <a:rPr lang="es-PE" sz="3200" dirty="0" smtClean="0">
                <a:solidFill>
                  <a:srgbClr val="FFFF00"/>
                </a:solidFill>
              </a:rPr>
              <a:t>ACCESO</a:t>
            </a:r>
            <a:endParaRPr lang="es-PE" sz="3200" dirty="0">
              <a:solidFill>
                <a:srgbClr val="FFFF00"/>
              </a:solidFill>
            </a:endParaRPr>
          </a:p>
        </p:txBody>
      </p:sp>
      <p:sp>
        <p:nvSpPr>
          <p:cNvPr id="8" name="7 CuadroTexto"/>
          <p:cNvSpPr txBox="1"/>
          <p:nvPr/>
        </p:nvSpPr>
        <p:spPr>
          <a:xfrm>
            <a:off x="1691680" y="5013176"/>
            <a:ext cx="1954381" cy="923330"/>
          </a:xfrm>
          <a:prstGeom prst="rect">
            <a:avLst/>
          </a:prstGeom>
          <a:noFill/>
        </p:spPr>
        <p:txBody>
          <a:bodyPr wrap="none" rtlCol="0">
            <a:spAutoFit/>
          </a:bodyPr>
          <a:lstStyle/>
          <a:p>
            <a:r>
              <a:rPr lang="es-PE" dirty="0" smtClean="0"/>
              <a:t>Vía aérea natural</a:t>
            </a:r>
          </a:p>
          <a:p>
            <a:endParaRPr lang="es-PE" dirty="0" smtClean="0"/>
          </a:p>
          <a:p>
            <a:pPr algn="ctr"/>
            <a:r>
              <a:rPr lang="es-PE" dirty="0" smtClean="0"/>
              <a:t>VS</a:t>
            </a:r>
            <a:endParaRPr lang="es-PE" dirty="0"/>
          </a:p>
        </p:txBody>
      </p:sp>
      <p:sp>
        <p:nvSpPr>
          <p:cNvPr id="9" name="8 CuadroTexto"/>
          <p:cNvSpPr txBox="1"/>
          <p:nvPr/>
        </p:nvSpPr>
        <p:spPr>
          <a:xfrm>
            <a:off x="683568" y="5805264"/>
            <a:ext cx="4253408" cy="707886"/>
          </a:xfrm>
          <a:prstGeom prst="rect">
            <a:avLst/>
          </a:prstGeom>
          <a:noFill/>
        </p:spPr>
        <p:txBody>
          <a:bodyPr wrap="none" rtlCol="0">
            <a:spAutoFit/>
          </a:bodyPr>
          <a:lstStyle/>
          <a:p>
            <a:r>
              <a:rPr lang="es-PE" sz="4000" dirty="0" smtClean="0"/>
              <a:t>Vía aérea artificial</a:t>
            </a:r>
            <a:endParaRPr lang="es-PE" sz="4000" dirty="0"/>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292080" y="1124744"/>
            <a:ext cx="3528392" cy="2378749"/>
          </a:xfrm>
          <a:prstGeom prst="rect">
            <a:avLst/>
          </a:prstGeom>
          <a:ln>
            <a:noFill/>
          </a:ln>
          <a:effectLst>
            <a:softEdge rad="112500"/>
          </a:effectLst>
        </p:spPr>
      </p:pic>
      <p:sp>
        <p:nvSpPr>
          <p:cNvPr id="2" name="1 Título"/>
          <p:cNvSpPr>
            <a:spLocks noGrp="1"/>
          </p:cNvSpPr>
          <p:nvPr>
            <p:ph type="title"/>
          </p:nvPr>
        </p:nvSpPr>
        <p:spPr>
          <a:xfrm>
            <a:off x="0" y="0"/>
            <a:ext cx="8686800" cy="1426464"/>
          </a:xfrm>
        </p:spPr>
        <p:txBody>
          <a:bodyPr/>
          <a:lstStyle/>
          <a:p>
            <a:pPr fontAlgn="auto">
              <a:spcAft>
                <a:spcPts val="0"/>
              </a:spcAft>
              <a:defRPr/>
            </a:pPr>
            <a:r>
              <a:rPr lang="es-PE" dirty="0" smtClean="0">
                <a:solidFill>
                  <a:srgbClr val="FFFF00"/>
                </a:solidFill>
              </a:rPr>
              <a:t>Acceso vía aérea natural</a:t>
            </a:r>
            <a:br>
              <a:rPr lang="es-PE" dirty="0" smtClean="0">
                <a:solidFill>
                  <a:srgbClr val="FFFF00"/>
                </a:solidFill>
              </a:rPr>
            </a:br>
            <a:r>
              <a:rPr lang="es-PE" dirty="0" smtClean="0">
                <a:solidFill>
                  <a:srgbClr val="FFFF00"/>
                </a:solidFill>
              </a:rPr>
              <a:t>(oral – nasal)</a:t>
            </a:r>
            <a:endParaRPr lang="es-PE" dirty="0">
              <a:solidFill>
                <a:srgbClr val="FFFF00"/>
              </a:solidFill>
            </a:endParaRPr>
          </a:p>
        </p:txBody>
      </p:sp>
      <p:sp>
        <p:nvSpPr>
          <p:cNvPr id="3" name="2 Marcador de contenido"/>
          <p:cNvSpPr>
            <a:spLocks noGrp="1"/>
          </p:cNvSpPr>
          <p:nvPr>
            <p:ph sz="half" idx="1"/>
          </p:nvPr>
        </p:nvSpPr>
        <p:spPr>
          <a:xfrm>
            <a:off x="4932040" y="3645024"/>
            <a:ext cx="4211960" cy="3212976"/>
          </a:xfrm>
          <a:solidFill>
            <a:schemeClr val="bg1"/>
          </a:solidFill>
        </p:spPr>
        <p:txBody>
          <a:bodyPr>
            <a:normAutofit/>
          </a:bodyPr>
          <a:lstStyle/>
          <a:p>
            <a:pPr marL="274320" indent="-274320" fontAlgn="auto">
              <a:spcAft>
                <a:spcPts val="0"/>
              </a:spcAft>
              <a:buFont typeface="Wingdings 2"/>
              <a:buChar char=""/>
              <a:defRPr/>
            </a:pPr>
            <a:r>
              <a:rPr lang="es-PE" u="sng" dirty="0" smtClean="0"/>
              <a:t>Ventajas </a:t>
            </a:r>
          </a:p>
          <a:p>
            <a:pPr marL="521208" lvl="1" fontAlgn="auto">
              <a:spcAft>
                <a:spcPts val="0"/>
              </a:spcAft>
              <a:buClr>
                <a:schemeClr val="accent4"/>
              </a:buClr>
              <a:buFont typeface="Wingdings 2"/>
              <a:buChar char=""/>
              <a:defRPr/>
            </a:pPr>
            <a:r>
              <a:rPr lang="es-PE" dirty="0" smtClean="0">
                <a:solidFill>
                  <a:schemeClr val="tx1">
                    <a:tint val="85000"/>
                  </a:schemeClr>
                </a:solidFill>
              </a:rPr>
              <a:t>Mayor  facilidad de maniobra para el operador*</a:t>
            </a:r>
          </a:p>
          <a:p>
            <a:pPr marL="521208" lvl="1" fontAlgn="auto">
              <a:spcAft>
                <a:spcPts val="0"/>
              </a:spcAft>
              <a:buClr>
                <a:schemeClr val="accent4"/>
              </a:buClr>
              <a:buFont typeface="Wingdings 2"/>
              <a:buChar char=""/>
              <a:defRPr/>
            </a:pPr>
            <a:r>
              <a:rPr lang="es-PE" dirty="0" smtClean="0">
                <a:solidFill>
                  <a:schemeClr val="tx1">
                    <a:tint val="85000"/>
                  </a:schemeClr>
                </a:solidFill>
              </a:rPr>
              <a:t>Menor  trauma para el equipo *</a:t>
            </a:r>
          </a:p>
          <a:p>
            <a:pPr marL="521208" lvl="1" fontAlgn="auto">
              <a:spcAft>
                <a:spcPts val="0"/>
              </a:spcAft>
              <a:buClr>
                <a:schemeClr val="accent4"/>
              </a:buClr>
              <a:buFont typeface="Wingdings 2"/>
              <a:buChar char=""/>
              <a:defRPr/>
            </a:pPr>
            <a:r>
              <a:rPr lang="es-PE" dirty="0" smtClean="0">
                <a:solidFill>
                  <a:schemeClr val="tx1">
                    <a:tint val="85000"/>
                  </a:schemeClr>
                </a:solidFill>
              </a:rPr>
              <a:t>Permite evaluar cavidad nasal – oral – faringe *</a:t>
            </a:r>
          </a:p>
          <a:p>
            <a:pPr marL="521208" lvl="1" fontAlgn="auto">
              <a:spcAft>
                <a:spcPts val="0"/>
              </a:spcAft>
              <a:buClr>
                <a:schemeClr val="accent4"/>
              </a:buClr>
              <a:buFont typeface="Wingdings 2"/>
              <a:buChar char=""/>
              <a:defRPr/>
            </a:pPr>
            <a:endParaRPr lang="es-PE" dirty="0">
              <a:solidFill>
                <a:schemeClr val="tx1">
                  <a:tint val="85000"/>
                </a:schemeClr>
              </a:solidFill>
            </a:endParaRPr>
          </a:p>
        </p:txBody>
      </p:sp>
      <p:sp>
        <p:nvSpPr>
          <p:cNvPr id="4" name="3 Marcador de contenido"/>
          <p:cNvSpPr>
            <a:spLocks noGrp="1"/>
          </p:cNvSpPr>
          <p:nvPr>
            <p:ph sz="half" idx="2"/>
          </p:nvPr>
        </p:nvSpPr>
        <p:spPr>
          <a:xfrm>
            <a:off x="467544" y="1844825"/>
            <a:ext cx="4176464" cy="5013176"/>
          </a:xfrm>
          <a:solidFill>
            <a:schemeClr val="bg1"/>
          </a:solidFill>
        </p:spPr>
        <p:txBody>
          <a:bodyPr>
            <a:normAutofit/>
          </a:bodyPr>
          <a:lstStyle/>
          <a:p>
            <a:pPr marL="274320" indent="-274320" fontAlgn="auto">
              <a:spcAft>
                <a:spcPts val="0"/>
              </a:spcAft>
              <a:buFont typeface="Wingdings 2"/>
              <a:buChar char=""/>
              <a:defRPr/>
            </a:pPr>
            <a:r>
              <a:rPr lang="es-PE" sz="3200" u="sng" dirty="0" smtClean="0"/>
              <a:t>Desventajas</a:t>
            </a:r>
          </a:p>
          <a:p>
            <a:pPr marL="521208" lvl="1" fontAlgn="auto">
              <a:spcAft>
                <a:spcPts val="0"/>
              </a:spcAft>
              <a:buClr>
                <a:schemeClr val="accent4"/>
              </a:buClr>
              <a:buFont typeface="Wingdings 2"/>
              <a:buChar char=""/>
              <a:defRPr/>
            </a:pPr>
            <a:r>
              <a:rPr lang="es-PE" sz="2800" dirty="0" smtClean="0">
                <a:solidFill>
                  <a:schemeClr val="tx1">
                    <a:tint val="85000"/>
                  </a:schemeClr>
                </a:solidFill>
              </a:rPr>
              <a:t>Pocos pacientes en UCI sin vía aérea artificial</a:t>
            </a:r>
          </a:p>
          <a:p>
            <a:pPr marL="521208" lvl="1" fontAlgn="auto">
              <a:spcAft>
                <a:spcPts val="0"/>
              </a:spcAft>
              <a:buClr>
                <a:schemeClr val="accent4"/>
              </a:buClr>
              <a:buFont typeface="Wingdings 2"/>
              <a:buChar char=""/>
              <a:defRPr/>
            </a:pPr>
            <a:r>
              <a:rPr lang="es-PE" sz="2800" dirty="0" smtClean="0">
                <a:solidFill>
                  <a:schemeClr val="tx1">
                    <a:tint val="85000"/>
                  </a:schemeClr>
                </a:solidFill>
              </a:rPr>
              <a:t>Vía aérea no asegurada</a:t>
            </a:r>
          </a:p>
          <a:p>
            <a:pPr marL="521208" lvl="1" fontAlgn="auto">
              <a:spcAft>
                <a:spcPts val="0"/>
              </a:spcAft>
              <a:buClr>
                <a:schemeClr val="accent4"/>
              </a:buClr>
              <a:buFont typeface="Wingdings 2"/>
              <a:buChar char=""/>
              <a:defRPr/>
            </a:pPr>
            <a:r>
              <a:rPr lang="es-PE" sz="2800" dirty="0" smtClean="0">
                <a:solidFill>
                  <a:schemeClr val="tx1">
                    <a:tint val="85000"/>
                  </a:schemeClr>
                </a:solidFill>
              </a:rPr>
              <a:t>Riesgo  </a:t>
            </a:r>
            <a:r>
              <a:rPr lang="es-PE" sz="2800" dirty="0" err="1" smtClean="0">
                <a:solidFill>
                  <a:schemeClr val="tx1">
                    <a:tint val="85000"/>
                  </a:schemeClr>
                </a:solidFill>
              </a:rPr>
              <a:t>hipoxemia</a:t>
            </a:r>
            <a:endParaRPr lang="es-PE" sz="2800" dirty="0" smtClean="0">
              <a:solidFill>
                <a:schemeClr val="tx1">
                  <a:tint val="85000"/>
                </a:schemeClr>
              </a:solidFill>
            </a:endParaRPr>
          </a:p>
          <a:p>
            <a:pPr marL="521208" lvl="1" fontAlgn="auto">
              <a:spcAft>
                <a:spcPts val="0"/>
              </a:spcAft>
              <a:buClr>
                <a:schemeClr val="accent4"/>
              </a:buClr>
              <a:buFont typeface="Wingdings 2"/>
              <a:buChar char=""/>
              <a:defRPr/>
            </a:pPr>
            <a:r>
              <a:rPr lang="es-PE" sz="2800" dirty="0" smtClean="0">
                <a:solidFill>
                  <a:schemeClr val="tx1">
                    <a:tint val="85000"/>
                  </a:schemeClr>
                </a:solidFill>
              </a:rPr>
              <a:t>Mayor trauma para vía aérea del paciente</a:t>
            </a:r>
          </a:p>
          <a:p>
            <a:pPr marL="521208" lvl="1" fontAlgn="auto">
              <a:spcAft>
                <a:spcPts val="0"/>
              </a:spcAft>
              <a:buClr>
                <a:schemeClr val="accent4"/>
              </a:buClr>
              <a:buFont typeface="Wingdings 2"/>
              <a:buChar char=""/>
              <a:defRPr/>
            </a:pPr>
            <a:r>
              <a:rPr lang="es-PE" sz="2800" dirty="0" smtClean="0">
                <a:solidFill>
                  <a:schemeClr val="tx1">
                    <a:tint val="85000"/>
                  </a:schemeClr>
                </a:solidFill>
              </a:rPr>
              <a:t>Riesgo de daño al equipo por parte del paciente</a:t>
            </a:r>
          </a:p>
          <a:p>
            <a:pPr marL="521208" lvl="1" fontAlgn="auto">
              <a:spcAft>
                <a:spcPts val="0"/>
              </a:spcAft>
              <a:buClr>
                <a:schemeClr val="accent4"/>
              </a:buClr>
              <a:buFont typeface="Wingdings 2"/>
              <a:buChar char=""/>
              <a:defRPr/>
            </a:pPr>
            <a:endParaRPr lang="es-PE" sz="2800" dirty="0">
              <a:solidFill>
                <a:schemeClr val="tx1">
                  <a:tint val="85000"/>
                </a:schemeClr>
              </a:solidFill>
            </a:endParaRP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6143625" y="0"/>
            <a:ext cx="3000375" cy="2281238"/>
          </a:xfrm>
          <a:prstGeom prst="rect">
            <a:avLst/>
          </a:prstGeom>
          <a:noFill/>
          <a:ln w="9525">
            <a:noFill/>
            <a:miter lim="800000"/>
            <a:headEnd/>
            <a:tailEnd/>
          </a:ln>
        </p:spPr>
      </p:pic>
      <p:sp>
        <p:nvSpPr>
          <p:cNvPr id="2" name="1 Título"/>
          <p:cNvSpPr>
            <a:spLocks noGrp="1"/>
          </p:cNvSpPr>
          <p:nvPr>
            <p:ph type="title"/>
          </p:nvPr>
        </p:nvSpPr>
        <p:spPr/>
        <p:txBody>
          <a:bodyPr/>
          <a:lstStyle/>
          <a:p>
            <a:pPr fontAlgn="auto">
              <a:spcAft>
                <a:spcPts val="0"/>
              </a:spcAft>
              <a:defRPr/>
            </a:pPr>
            <a:r>
              <a:rPr lang="es-PE" dirty="0" err="1" smtClean="0">
                <a:solidFill>
                  <a:srgbClr val="FFFF00"/>
                </a:solidFill>
              </a:rPr>
              <a:t>Via</a:t>
            </a:r>
            <a:r>
              <a:rPr lang="es-PE" dirty="0" smtClean="0">
                <a:solidFill>
                  <a:srgbClr val="FFFF00"/>
                </a:solidFill>
              </a:rPr>
              <a:t> </a:t>
            </a:r>
            <a:r>
              <a:rPr lang="es-PE" dirty="0" err="1" smtClean="0">
                <a:solidFill>
                  <a:srgbClr val="FFFF00"/>
                </a:solidFill>
              </a:rPr>
              <a:t>aerea</a:t>
            </a:r>
            <a:r>
              <a:rPr lang="es-PE" dirty="0" smtClean="0">
                <a:solidFill>
                  <a:srgbClr val="FFFF00"/>
                </a:solidFill>
              </a:rPr>
              <a:t> artificial</a:t>
            </a:r>
            <a:endParaRPr lang="es-PE" dirty="0">
              <a:solidFill>
                <a:srgbClr val="FFFF00"/>
              </a:solidFill>
            </a:endParaRPr>
          </a:p>
        </p:txBody>
      </p:sp>
      <p:sp>
        <p:nvSpPr>
          <p:cNvPr id="3" name="2 Marcador de contenido"/>
          <p:cNvSpPr>
            <a:spLocks noGrp="1"/>
          </p:cNvSpPr>
          <p:nvPr>
            <p:ph sz="half" idx="1"/>
          </p:nvPr>
        </p:nvSpPr>
        <p:spPr>
          <a:xfrm>
            <a:off x="467544" y="2332037"/>
            <a:ext cx="4176464" cy="4525963"/>
          </a:xfrm>
          <a:solidFill>
            <a:schemeClr val="bg1"/>
          </a:solidFill>
        </p:spPr>
        <p:txBody>
          <a:bodyPr>
            <a:normAutofit lnSpcReduction="10000"/>
          </a:bodyPr>
          <a:lstStyle/>
          <a:p>
            <a:pPr marL="274320" indent="-274320" fontAlgn="auto">
              <a:spcAft>
                <a:spcPts val="0"/>
              </a:spcAft>
              <a:buFont typeface="Wingdings 2"/>
              <a:buChar char=""/>
              <a:defRPr/>
            </a:pPr>
            <a:r>
              <a:rPr lang="es-PE" u="sng" dirty="0" smtClean="0"/>
              <a:t>Ventajas</a:t>
            </a:r>
            <a:r>
              <a:rPr lang="es-PE" dirty="0" smtClean="0"/>
              <a:t> </a:t>
            </a:r>
          </a:p>
          <a:p>
            <a:pPr marL="521208" lvl="1" fontAlgn="auto">
              <a:spcAft>
                <a:spcPts val="0"/>
              </a:spcAft>
              <a:buClr>
                <a:schemeClr val="accent4"/>
              </a:buClr>
              <a:buFont typeface="Wingdings 2"/>
              <a:buChar char=""/>
              <a:defRPr/>
            </a:pPr>
            <a:r>
              <a:rPr lang="es-PE" dirty="0" smtClean="0">
                <a:solidFill>
                  <a:schemeClr val="tx1">
                    <a:tint val="85000"/>
                  </a:schemeClr>
                </a:solidFill>
              </a:rPr>
              <a:t>Vía aérea protegida</a:t>
            </a:r>
          </a:p>
          <a:p>
            <a:pPr marL="521208" lvl="1" fontAlgn="auto">
              <a:spcAft>
                <a:spcPts val="0"/>
              </a:spcAft>
              <a:buClr>
                <a:schemeClr val="accent4"/>
              </a:buClr>
              <a:buFont typeface="Wingdings 2"/>
              <a:buChar char=""/>
              <a:defRPr/>
            </a:pPr>
            <a:r>
              <a:rPr lang="es-PE" dirty="0" smtClean="0">
                <a:solidFill>
                  <a:schemeClr val="tx1">
                    <a:tint val="85000"/>
                  </a:schemeClr>
                </a:solidFill>
              </a:rPr>
              <a:t>Facilidad para interrumpir y reiniciar  procedimiento</a:t>
            </a:r>
          </a:p>
          <a:p>
            <a:pPr marL="521208" lvl="1" fontAlgn="auto">
              <a:spcAft>
                <a:spcPts val="0"/>
              </a:spcAft>
              <a:buClr>
                <a:schemeClr val="accent4"/>
              </a:buClr>
              <a:buFont typeface="Wingdings 2"/>
              <a:buChar char=""/>
              <a:defRPr/>
            </a:pPr>
            <a:r>
              <a:rPr lang="es-PE" dirty="0" smtClean="0">
                <a:solidFill>
                  <a:schemeClr val="tx1">
                    <a:tint val="85000"/>
                  </a:schemeClr>
                </a:solidFill>
              </a:rPr>
              <a:t>No se interrumpe la asistencia </a:t>
            </a:r>
            <a:r>
              <a:rPr lang="es-PE" dirty="0" err="1" smtClean="0">
                <a:solidFill>
                  <a:schemeClr val="tx1">
                    <a:tint val="85000"/>
                  </a:schemeClr>
                </a:solidFill>
              </a:rPr>
              <a:t>ventilatoria</a:t>
            </a:r>
            <a:endParaRPr lang="es-PE" dirty="0" smtClean="0">
              <a:solidFill>
                <a:schemeClr val="tx1">
                  <a:tint val="85000"/>
                </a:schemeClr>
              </a:solidFill>
            </a:endParaRPr>
          </a:p>
          <a:p>
            <a:pPr marL="521208" lvl="1" fontAlgn="auto">
              <a:spcAft>
                <a:spcPts val="0"/>
              </a:spcAft>
              <a:buClr>
                <a:schemeClr val="accent4"/>
              </a:buClr>
              <a:buFont typeface="Wingdings 2"/>
              <a:buChar char=""/>
              <a:defRPr/>
            </a:pPr>
            <a:r>
              <a:rPr lang="es-PE" dirty="0" smtClean="0">
                <a:solidFill>
                  <a:schemeClr val="tx1">
                    <a:tint val="85000"/>
                  </a:schemeClr>
                </a:solidFill>
              </a:rPr>
              <a:t>Permite administración de oxígeno</a:t>
            </a:r>
          </a:p>
          <a:p>
            <a:pPr marL="521208" lvl="1" fontAlgn="auto">
              <a:spcAft>
                <a:spcPts val="0"/>
              </a:spcAft>
              <a:buClr>
                <a:schemeClr val="accent4"/>
              </a:buClr>
              <a:buFont typeface="Wingdings 2"/>
              <a:buChar char=""/>
              <a:defRPr/>
            </a:pPr>
            <a:r>
              <a:rPr lang="es-PE" dirty="0" smtClean="0">
                <a:solidFill>
                  <a:schemeClr val="tx1">
                    <a:tint val="85000"/>
                  </a:schemeClr>
                </a:solidFill>
              </a:rPr>
              <a:t>Se pueden emplear medios auxiliares para succión de secreciones</a:t>
            </a:r>
          </a:p>
          <a:p>
            <a:pPr marL="521208" lvl="1" fontAlgn="auto">
              <a:spcAft>
                <a:spcPts val="0"/>
              </a:spcAft>
              <a:buClr>
                <a:schemeClr val="accent4"/>
              </a:buClr>
              <a:buFont typeface="Wingdings 2"/>
              <a:buChar char=""/>
              <a:defRPr/>
            </a:pPr>
            <a:endParaRPr lang="es-PE" dirty="0" smtClean="0">
              <a:solidFill>
                <a:schemeClr val="tx1">
                  <a:tint val="85000"/>
                </a:schemeClr>
              </a:solidFill>
            </a:endParaRPr>
          </a:p>
          <a:p>
            <a:pPr marL="521208" lvl="1" fontAlgn="auto">
              <a:spcAft>
                <a:spcPts val="0"/>
              </a:spcAft>
              <a:buClr>
                <a:schemeClr val="accent4"/>
              </a:buClr>
              <a:buFont typeface="Wingdings 2"/>
              <a:buChar char=""/>
              <a:defRPr/>
            </a:pPr>
            <a:endParaRPr lang="es-PE" dirty="0" smtClean="0">
              <a:solidFill>
                <a:schemeClr val="tx1">
                  <a:tint val="85000"/>
                </a:schemeClr>
              </a:solidFill>
            </a:endParaRPr>
          </a:p>
        </p:txBody>
      </p:sp>
      <p:sp>
        <p:nvSpPr>
          <p:cNvPr id="4" name="3 Marcador de contenido"/>
          <p:cNvSpPr>
            <a:spLocks noGrp="1"/>
          </p:cNvSpPr>
          <p:nvPr>
            <p:ph sz="half" idx="2"/>
          </p:nvPr>
        </p:nvSpPr>
        <p:spPr>
          <a:xfrm>
            <a:off x="4716016" y="2332037"/>
            <a:ext cx="3953123" cy="4525963"/>
          </a:xfrm>
          <a:solidFill>
            <a:schemeClr val="bg1"/>
          </a:solidFill>
        </p:spPr>
        <p:txBody>
          <a:bodyPr>
            <a:normAutofit lnSpcReduction="10000"/>
          </a:bodyPr>
          <a:lstStyle/>
          <a:p>
            <a:pPr marL="274320" indent="-274320" fontAlgn="auto">
              <a:spcAft>
                <a:spcPts val="0"/>
              </a:spcAft>
              <a:buFont typeface="Wingdings 2"/>
              <a:buChar char=""/>
              <a:defRPr/>
            </a:pPr>
            <a:r>
              <a:rPr lang="es-PE" u="sng" dirty="0" smtClean="0"/>
              <a:t>Desventajas</a:t>
            </a:r>
          </a:p>
          <a:p>
            <a:pPr marL="521208" lvl="1" fontAlgn="auto">
              <a:spcAft>
                <a:spcPts val="0"/>
              </a:spcAft>
              <a:buClr>
                <a:schemeClr val="accent4"/>
              </a:buClr>
              <a:buFont typeface="Wingdings 2"/>
              <a:buChar char=""/>
              <a:defRPr/>
            </a:pPr>
            <a:r>
              <a:rPr lang="es-PE" dirty="0" smtClean="0">
                <a:solidFill>
                  <a:schemeClr val="tx1">
                    <a:tint val="85000"/>
                  </a:schemeClr>
                </a:solidFill>
              </a:rPr>
              <a:t>Maniobrabilidad disminuida*</a:t>
            </a:r>
          </a:p>
          <a:p>
            <a:pPr marL="521208" lvl="1" fontAlgn="auto">
              <a:spcAft>
                <a:spcPts val="0"/>
              </a:spcAft>
              <a:buClr>
                <a:schemeClr val="accent4"/>
              </a:buClr>
              <a:buFont typeface="Wingdings 2"/>
              <a:buChar char=""/>
              <a:defRPr/>
            </a:pPr>
            <a:r>
              <a:rPr lang="es-PE" dirty="0" smtClean="0">
                <a:solidFill>
                  <a:schemeClr val="tx1">
                    <a:tint val="85000"/>
                  </a:schemeClr>
                </a:solidFill>
              </a:rPr>
              <a:t>Riesgo de daño al equipo por el operador*</a:t>
            </a:r>
          </a:p>
          <a:p>
            <a:pPr marL="521208" lvl="1" fontAlgn="auto">
              <a:spcAft>
                <a:spcPts val="0"/>
              </a:spcAft>
              <a:buClr>
                <a:schemeClr val="accent4"/>
              </a:buClr>
              <a:buFont typeface="Wingdings 2"/>
              <a:buChar char=""/>
              <a:defRPr/>
            </a:pPr>
            <a:r>
              <a:rPr lang="es-PE" dirty="0" smtClean="0">
                <a:solidFill>
                  <a:schemeClr val="tx1">
                    <a:tint val="85000"/>
                  </a:schemeClr>
                </a:solidFill>
              </a:rPr>
              <a:t>No permite evaluar glotis, cuerdas vocales (TET)</a:t>
            </a:r>
          </a:p>
          <a:p>
            <a:pPr marL="521208" lvl="1" fontAlgn="auto">
              <a:spcAft>
                <a:spcPts val="0"/>
              </a:spcAft>
              <a:buClr>
                <a:schemeClr val="accent4"/>
              </a:buClr>
              <a:buFont typeface="Wingdings 2"/>
              <a:buChar char=""/>
              <a:defRPr/>
            </a:pPr>
            <a:r>
              <a:rPr lang="es-PE" dirty="0" smtClean="0">
                <a:solidFill>
                  <a:schemeClr val="tx1">
                    <a:tint val="85000"/>
                  </a:schemeClr>
                </a:solidFill>
              </a:rPr>
              <a:t>No permite evaluación de la mucosa en contacto con TET o cánula de TQT</a:t>
            </a:r>
          </a:p>
          <a:p>
            <a:pPr marL="521208" lvl="1" fontAlgn="auto">
              <a:spcAft>
                <a:spcPts val="0"/>
              </a:spcAft>
              <a:buClr>
                <a:schemeClr val="accent4"/>
              </a:buClr>
              <a:buFont typeface="Wingdings 2"/>
              <a:buChar char=""/>
              <a:defRPr/>
            </a:pPr>
            <a:endParaRPr lang="es-PE" dirty="0" smtClean="0">
              <a:solidFill>
                <a:schemeClr val="tx1">
                  <a:tint val="85000"/>
                </a:schemeClr>
              </a:solidFill>
            </a:endParaRPr>
          </a:p>
          <a:p>
            <a:pPr marL="521208" lvl="1" fontAlgn="auto">
              <a:spcAft>
                <a:spcPts val="0"/>
              </a:spcAft>
              <a:buClr>
                <a:schemeClr val="accent4"/>
              </a:buClr>
              <a:buFont typeface="Wingdings 2"/>
              <a:buChar char=""/>
              <a:defRPr/>
            </a:pPr>
            <a:endParaRPr lang="es-PE" dirty="0">
              <a:solidFill>
                <a:schemeClr val="tx1">
                  <a:tint val="85000"/>
                </a:schemeClr>
              </a:solidFill>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LBERTO\Pictures\Huancayo\P5160029.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3" name="2 CuadroTexto"/>
          <p:cNvSpPr txBox="1"/>
          <p:nvPr/>
        </p:nvSpPr>
        <p:spPr>
          <a:xfrm>
            <a:off x="755576" y="260648"/>
            <a:ext cx="7704856" cy="954107"/>
          </a:xfrm>
          <a:prstGeom prst="rect">
            <a:avLst/>
          </a:prstGeom>
          <a:solidFill>
            <a:schemeClr val="bg1">
              <a:lumMod val="50000"/>
              <a:lumOff val="50000"/>
            </a:schemeClr>
          </a:solidFill>
          <a:ln>
            <a:solidFill>
              <a:schemeClr val="tx2">
                <a:lumMod val="75000"/>
              </a:schemeClr>
            </a:solidFill>
          </a:ln>
        </p:spPr>
        <p:txBody>
          <a:bodyPr wrap="square" rtlCol="0">
            <a:spAutoFit/>
          </a:bodyPr>
          <a:lstStyle/>
          <a:p>
            <a:pPr algn="ctr"/>
            <a:r>
              <a:rPr lang="es-PE" sz="2800" dirty="0" smtClean="0">
                <a:effectLst>
                  <a:outerShdw blurRad="38100" dist="38100" dir="2700000" algn="tl">
                    <a:srgbClr val="000000">
                      <a:alpha val="43137"/>
                    </a:srgbClr>
                  </a:outerShdw>
                </a:effectLst>
              </a:rPr>
              <a:t>POSICION DEL ENDOSCOPISTA RESPIRATORIO</a:t>
            </a:r>
            <a:endParaRPr lang="es-PE" sz="2800" dirty="0">
              <a:effectLst>
                <a:outerShdw blurRad="38100" dist="38100" dir="2700000" algn="tl">
                  <a:srgbClr val="000000">
                    <a:alpha val="43137"/>
                  </a:srgbClr>
                </a:outerShdw>
              </a:effectLst>
            </a:endParaRPr>
          </a:p>
        </p:txBody>
      </p:sp>
      <p:sp>
        <p:nvSpPr>
          <p:cNvPr id="4" name="3 CuadroTexto"/>
          <p:cNvSpPr txBox="1"/>
          <p:nvPr/>
        </p:nvSpPr>
        <p:spPr>
          <a:xfrm>
            <a:off x="5868144" y="6309320"/>
            <a:ext cx="3121367" cy="369332"/>
          </a:xfrm>
          <a:prstGeom prst="rect">
            <a:avLst/>
          </a:prstGeom>
          <a:solidFill>
            <a:schemeClr val="bg2">
              <a:lumMod val="50000"/>
            </a:schemeClr>
          </a:solidFill>
        </p:spPr>
        <p:txBody>
          <a:bodyPr wrap="none" rtlCol="0">
            <a:spAutoFit/>
          </a:bodyPr>
          <a:lstStyle/>
          <a:p>
            <a:r>
              <a:rPr lang="es-PE" dirty="0" smtClean="0"/>
              <a:t>Hospital </a:t>
            </a:r>
            <a:r>
              <a:rPr lang="es-PE" dirty="0" err="1" smtClean="0"/>
              <a:t>EsSalud</a:t>
            </a:r>
            <a:r>
              <a:rPr lang="es-PE" dirty="0" smtClean="0"/>
              <a:t> -Huancayo</a:t>
            </a:r>
            <a:endParaRPr lang="es-PE" dirty="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5577" y="1340768"/>
            <a:ext cx="7466788" cy="4994848"/>
          </a:xfrm>
          <a:prstGeom prst="rect">
            <a:avLst/>
          </a:prstGeom>
          <a:noFill/>
          <a:ln w="9525">
            <a:noFill/>
            <a:miter lim="800000"/>
            <a:headEnd/>
            <a:tailEnd/>
          </a:ln>
        </p:spPr>
      </p:pic>
      <p:sp>
        <p:nvSpPr>
          <p:cNvPr id="5" name="4 CuadroTexto"/>
          <p:cNvSpPr txBox="1"/>
          <p:nvPr/>
        </p:nvSpPr>
        <p:spPr>
          <a:xfrm>
            <a:off x="683568" y="548680"/>
            <a:ext cx="7920880" cy="461665"/>
          </a:xfrm>
          <a:prstGeom prst="rect">
            <a:avLst/>
          </a:prstGeom>
          <a:noFill/>
          <a:ln>
            <a:solidFill>
              <a:schemeClr val="tx2">
                <a:lumMod val="75000"/>
              </a:schemeClr>
            </a:solidFill>
          </a:ln>
        </p:spPr>
        <p:txBody>
          <a:bodyPr wrap="square" rtlCol="0">
            <a:spAutoFit/>
          </a:bodyPr>
          <a:lstStyle/>
          <a:p>
            <a:pPr algn="ctr"/>
            <a:r>
              <a:rPr lang="es-PE" sz="2400" dirty="0" smtClean="0">
                <a:solidFill>
                  <a:srgbClr val="FFFF00"/>
                </a:solidFill>
              </a:rPr>
              <a:t>POSICION DEL ENDOSCOPISTA RESPIRATORIO</a:t>
            </a:r>
            <a:endParaRPr lang="es-PE" sz="2400" dirty="0">
              <a:solidFill>
                <a:srgbClr val="FFFF00"/>
              </a:solidFill>
            </a:endParaRPr>
          </a:p>
        </p:txBody>
      </p:sp>
      <p:sp>
        <p:nvSpPr>
          <p:cNvPr id="9" name="8 Flecha curvada hacia la izquierda"/>
          <p:cNvSpPr/>
          <p:nvPr/>
        </p:nvSpPr>
        <p:spPr>
          <a:xfrm rot="5400000" flipV="1">
            <a:off x="6120172" y="5409220"/>
            <a:ext cx="792088" cy="15841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0" name="9 CuadroTexto"/>
          <p:cNvSpPr txBox="1"/>
          <p:nvPr/>
        </p:nvSpPr>
        <p:spPr>
          <a:xfrm>
            <a:off x="7308304" y="5517232"/>
            <a:ext cx="1165704" cy="369332"/>
          </a:xfrm>
          <a:prstGeom prst="rect">
            <a:avLst/>
          </a:prstGeom>
          <a:solidFill>
            <a:schemeClr val="accent1">
              <a:lumMod val="50000"/>
            </a:schemeClr>
          </a:solidFill>
        </p:spPr>
        <p:txBody>
          <a:bodyPr wrap="none" rtlCol="0">
            <a:spAutoFit/>
          </a:bodyPr>
          <a:lstStyle/>
          <a:p>
            <a:r>
              <a:rPr lang="es-PE" dirty="0" smtClean="0">
                <a:effectLst>
                  <a:outerShdw blurRad="38100" dist="38100" dir="2700000" algn="tl">
                    <a:srgbClr val="000000">
                      <a:alpha val="43137"/>
                    </a:srgbClr>
                  </a:outerShdw>
                </a:effectLst>
              </a:rPr>
              <a:t>DERECHA</a:t>
            </a:r>
            <a:endParaRPr lang="es-PE" dirty="0">
              <a:effectLst>
                <a:outerShdw blurRad="38100" dist="38100" dir="2700000" algn="tl">
                  <a:srgbClr val="000000">
                    <a:alpha val="43137"/>
                  </a:srgbClr>
                </a:outerShdw>
              </a:effectLst>
            </a:endParaRPr>
          </a:p>
        </p:txBody>
      </p:sp>
      <p:cxnSp>
        <p:nvCxnSpPr>
          <p:cNvPr id="12" name="11 Conector recto de flecha"/>
          <p:cNvCxnSpPr/>
          <p:nvPr/>
        </p:nvCxnSpPr>
        <p:spPr>
          <a:xfrm flipH="1" flipV="1">
            <a:off x="2555776" y="4941168"/>
            <a:ext cx="1728192" cy="216024"/>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755576" y="4293096"/>
            <a:ext cx="2016224" cy="584775"/>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s-PE" sz="1600" dirty="0" smtClean="0">
                <a:effectLst>
                  <a:outerShdw blurRad="38100" dist="38100" dir="2700000" algn="tl">
                    <a:srgbClr val="000000">
                      <a:alpha val="43137"/>
                    </a:srgbClr>
                  </a:outerShdw>
                </a:effectLst>
              </a:rPr>
              <a:t>ARBOL BRONQUIAL IZQUIERDO</a:t>
            </a:r>
            <a:endParaRPr lang="es-PE" sz="1600" dirty="0">
              <a:effectLst>
                <a:outerShdw blurRad="38100" dist="38100" dir="2700000" algn="tl">
                  <a:srgbClr val="000000">
                    <a:alpha val="43137"/>
                  </a:srgbClr>
                </a:outerShdw>
              </a:effectLst>
            </a:endParaRPr>
          </a:p>
        </p:txBody>
      </p:sp>
      <p:sp>
        <p:nvSpPr>
          <p:cNvPr id="16" name="15 CuadroTexto"/>
          <p:cNvSpPr txBox="1"/>
          <p:nvPr/>
        </p:nvSpPr>
        <p:spPr>
          <a:xfrm>
            <a:off x="827584" y="1412776"/>
            <a:ext cx="1898277" cy="646331"/>
          </a:xfrm>
          <a:prstGeom prst="rect">
            <a:avLst/>
          </a:prstGeom>
          <a:solidFill>
            <a:schemeClr val="bg1"/>
          </a:solidFill>
        </p:spPr>
        <p:txBody>
          <a:bodyPr wrap="none" rtlCol="0">
            <a:spAutoFit/>
          </a:bodyPr>
          <a:lstStyle/>
          <a:p>
            <a:r>
              <a:rPr lang="es-PE" dirty="0" smtClean="0"/>
              <a:t>Pacientes críticos:</a:t>
            </a:r>
          </a:p>
          <a:p>
            <a:r>
              <a:rPr lang="es-PE" dirty="0" smtClean="0"/>
              <a:t>CABECERA</a:t>
            </a:r>
            <a:endParaRPr lang="es-PE" dirty="0"/>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tretch>
            <a:fillRect/>
          </a:stretch>
        </p:blipFill>
        <p:spPr bwMode="auto">
          <a:xfrm>
            <a:off x="1475656" y="1897050"/>
            <a:ext cx="6542702" cy="4960950"/>
          </a:xfrm>
          <a:prstGeom prst="rect">
            <a:avLst/>
          </a:prstGeom>
          <a:ln>
            <a:noFill/>
          </a:ln>
          <a:effectLst>
            <a:outerShdw blurRad="292100" dist="139700" dir="2700000" algn="tl" rotWithShape="0">
              <a:srgbClr val="333333">
                <a:alpha val="65000"/>
              </a:srgbClr>
            </a:outerShdw>
          </a:effectLst>
        </p:spPr>
      </p:pic>
      <p:sp>
        <p:nvSpPr>
          <p:cNvPr id="3" name="2 Elipse"/>
          <p:cNvSpPr/>
          <p:nvPr/>
        </p:nvSpPr>
        <p:spPr>
          <a:xfrm>
            <a:off x="3491880" y="4365104"/>
            <a:ext cx="720080" cy="6480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3 CuadroTexto"/>
          <p:cNvSpPr txBox="1"/>
          <p:nvPr/>
        </p:nvSpPr>
        <p:spPr>
          <a:xfrm>
            <a:off x="323528" y="476672"/>
            <a:ext cx="1481496" cy="769441"/>
          </a:xfrm>
          <a:prstGeom prst="rect">
            <a:avLst/>
          </a:prstGeom>
          <a:noFill/>
          <a:ln>
            <a:solidFill>
              <a:srgbClr val="00B0F0"/>
            </a:solidFill>
          </a:ln>
        </p:spPr>
        <p:txBody>
          <a:bodyPr wrap="none" rtlCol="0">
            <a:spAutoFit/>
          </a:bodyPr>
          <a:lstStyle/>
          <a:p>
            <a:r>
              <a:rPr lang="es-PE" sz="3200" dirty="0" smtClean="0"/>
              <a:t>FBC</a:t>
            </a:r>
          </a:p>
          <a:p>
            <a:r>
              <a:rPr lang="es-PE" sz="1200" dirty="0" smtClean="0"/>
              <a:t>En paciente en VM</a:t>
            </a:r>
            <a:endParaRPr lang="es-PE" sz="1100" dirty="0"/>
          </a:p>
        </p:txBody>
      </p:sp>
      <p:sp>
        <p:nvSpPr>
          <p:cNvPr id="5" name="4 CuadroTexto"/>
          <p:cNvSpPr txBox="1"/>
          <p:nvPr/>
        </p:nvSpPr>
        <p:spPr>
          <a:xfrm>
            <a:off x="3131840" y="116632"/>
            <a:ext cx="5328592" cy="461665"/>
          </a:xfrm>
          <a:prstGeom prst="rect">
            <a:avLst/>
          </a:prstGeom>
          <a:noFill/>
          <a:ln>
            <a:solidFill>
              <a:srgbClr val="FF0000"/>
            </a:solidFill>
          </a:ln>
        </p:spPr>
        <p:txBody>
          <a:bodyPr wrap="square" rtlCol="0">
            <a:spAutoFit/>
          </a:bodyPr>
          <a:lstStyle/>
          <a:p>
            <a:r>
              <a:rPr lang="es-PE" sz="2400" dirty="0" smtClean="0"/>
              <a:t>Desconexión del Ventilador mecánico</a:t>
            </a:r>
            <a:endParaRPr lang="es-PE" sz="2400" dirty="0"/>
          </a:p>
        </p:txBody>
      </p:sp>
      <p:sp>
        <p:nvSpPr>
          <p:cNvPr id="6" name="5 Flecha derecha"/>
          <p:cNvSpPr/>
          <p:nvPr/>
        </p:nvSpPr>
        <p:spPr>
          <a:xfrm>
            <a:off x="1835696" y="692696"/>
            <a:ext cx="1152128" cy="288032"/>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3131840" y="620688"/>
            <a:ext cx="5328592" cy="1200329"/>
          </a:xfrm>
          <a:prstGeom prst="rect">
            <a:avLst/>
          </a:prstGeom>
          <a:noFill/>
          <a:ln>
            <a:solidFill>
              <a:srgbClr val="FF0000"/>
            </a:solidFill>
          </a:ln>
        </p:spPr>
        <p:txBody>
          <a:bodyPr wrap="square" rtlCol="0">
            <a:spAutoFit/>
          </a:bodyPr>
          <a:lstStyle/>
          <a:p>
            <a:r>
              <a:rPr lang="es-PE" sz="2400" dirty="0" smtClean="0"/>
              <a:t>Descompensación  </a:t>
            </a:r>
            <a:r>
              <a:rPr lang="es-PE" sz="2400" dirty="0" err="1" smtClean="0"/>
              <a:t>oxigenatoria</a:t>
            </a:r>
            <a:endParaRPr lang="es-PE" sz="2400" dirty="0" smtClean="0"/>
          </a:p>
          <a:p>
            <a:r>
              <a:rPr lang="es-PE" sz="2400" dirty="0" smtClean="0"/>
              <a:t>Descompensación hemodinámica</a:t>
            </a:r>
          </a:p>
          <a:p>
            <a:r>
              <a:rPr lang="es-PE" sz="2400" dirty="0" smtClean="0"/>
              <a:t>Alto riesgo de </a:t>
            </a:r>
            <a:r>
              <a:rPr lang="es-PE" sz="2400" dirty="0" err="1" smtClean="0"/>
              <a:t>atelectasias</a:t>
            </a:r>
            <a:endParaRPr lang="es-PE" sz="2400" dirty="0"/>
          </a:p>
        </p:txBody>
      </p:sp>
      <p:sp>
        <p:nvSpPr>
          <p:cNvPr id="8" name="7 CuadroTexto"/>
          <p:cNvSpPr txBox="1"/>
          <p:nvPr/>
        </p:nvSpPr>
        <p:spPr>
          <a:xfrm>
            <a:off x="6228184" y="5085184"/>
            <a:ext cx="513282" cy="369332"/>
          </a:xfrm>
          <a:prstGeom prst="rect">
            <a:avLst/>
          </a:prstGeom>
          <a:solidFill>
            <a:schemeClr val="bg2">
              <a:lumMod val="50000"/>
            </a:schemeClr>
          </a:solidFill>
        </p:spPr>
        <p:txBody>
          <a:bodyPr wrap="none" rtlCol="0">
            <a:spAutoFit/>
          </a:bodyPr>
          <a:lstStyle/>
          <a:p>
            <a:r>
              <a:rPr lang="es-PE" dirty="0" smtClean="0"/>
              <a:t>VM</a:t>
            </a:r>
            <a:endParaRPr lang="es-PE" dirty="0"/>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tretch>
            <a:fillRect/>
          </a:stretch>
        </p:blipFill>
        <p:spPr bwMode="auto">
          <a:xfrm>
            <a:off x="1475656" y="1897050"/>
            <a:ext cx="6542702" cy="4960950"/>
          </a:xfrm>
          <a:prstGeom prst="rect">
            <a:avLst/>
          </a:prstGeom>
          <a:ln>
            <a:noFill/>
          </a:ln>
          <a:effectLst>
            <a:outerShdw blurRad="292100" dist="139700" dir="2700000" algn="tl" rotWithShape="0">
              <a:srgbClr val="333333">
                <a:alpha val="65000"/>
              </a:srgbClr>
            </a:outerShdw>
          </a:effectLst>
        </p:spPr>
      </p:pic>
      <p:sp>
        <p:nvSpPr>
          <p:cNvPr id="3" name="2 Elipse"/>
          <p:cNvSpPr/>
          <p:nvPr/>
        </p:nvSpPr>
        <p:spPr>
          <a:xfrm>
            <a:off x="3491880" y="4365104"/>
            <a:ext cx="720080" cy="6480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3 CuadroTexto"/>
          <p:cNvSpPr txBox="1"/>
          <p:nvPr/>
        </p:nvSpPr>
        <p:spPr>
          <a:xfrm>
            <a:off x="323528" y="476672"/>
            <a:ext cx="1481496" cy="769441"/>
          </a:xfrm>
          <a:prstGeom prst="rect">
            <a:avLst/>
          </a:prstGeom>
          <a:noFill/>
          <a:ln>
            <a:solidFill>
              <a:srgbClr val="00B0F0"/>
            </a:solidFill>
          </a:ln>
        </p:spPr>
        <p:txBody>
          <a:bodyPr wrap="none" rtlCol="0">
            <a:spAutoFit/>
          </a:bodyPr>
          <a:lstStyle/>
          <a:p>
            <a:r>
              <a:rPr lang="es-PE" sz="3200" dirty="0" smtClean="0"/>
              <a:t>FBC</a:t>
            </a:r>
          </a:p>
          <a:p>
            <a:r>
              <a:rPr lang="es-PE" sz="1200" dirty="0" smtClean="0"/>
              <a:t>En paciente en VM</a:t>
            </a:r>
            <a:endParaRPr lang="es-PE" sz="1100" dirty="0"/>
          </a:p>
        </p:txBody>
      </p:sp>
      <p:sp>
        <p:nvSpPr>
          <p:cNvPr id="5" name="4 CuadroTexto"/>
          <p:cNvSpPr txBox="1"/>
          <p:nvPr/>
        </p:nvSpPr>
        <p:spPr>
          <a:xfrm>
            <a:off x="3131840" y="116632"/>
            <a:ext cx="5328592" cy="461665"/>
          </a:xfrm>
          <a:prstGeom prst="rect">
            <a:avLst/>
          </a:prstGeom>
          <a:noFill/>
          <a:ln>
            <a:solidFill>
              <a:srgbClr val="FF0000"/>
            </a:solidFill>
          </a:ln>
        </p:spPr>
        <p:txBody>
          <a:bodyPr wrap="square" rtlCol="0">
            <a:spAutoFit/>
          </a:bodyPr>
          <a:lstStyle/>
          <a:p>
            <a:r>
              <a:rPr lang="es-PE" sz="2400" dirty="0" smtClean="0"/>
              <a:t>Desconexión del Ventilador mecánico</a:t>
            </a:r>
            <a:endParaRPr lang="es-PE" sz="2400" dirty="0"/>
          </a:p>
        </p:txBody>
      </p:sp>
      <p:sp>
        <p:nvSpPr>
          <p:cNvPr id="6" name="5 Flecha derecha"/>
          <p:cNvSpPr/>
          <p:nvPr/>
        </p:nvSpPr>
        <p:spPr>
          <a:xfrm>
            <a:off x="1835696" y="692696"/>
            <a:ext cx="1152128" cy="288032"/>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3131840" y="620688"/>
            <a:ext cx="5328592" cy="1200329"/>
          </a:xfrm>
          <a:prstGeom prst="rect">
            <a:avLst/>
          </a:prstGeom>
          <a:noFill/>
          <a:ln>
            <a:solidFill>
              <a:srgbClr val="FF0000"/>
            </a:solidFill>
          </a:ln>
        </p:spPr>
        <p:txBody>
          <a:bodyPr wrap="square" rtlCol="0">
            <a:spAutoFit/>
          </a:bodyPr>
          <a:lstStyle/>
          <a:p>
            <a:r>
              <a:rPr lang="es-PE" sz="2400" dirty="0" smtClean="0"/>
              <a:t>Descompensación  </a:t>
            </a:r>
            <a:r>
              <a:rPr lang="es-PE" sz="2400" dirty="0" err="1" smtClean="0"/>
              <a:t>oxigenatoria</a:t>
            </a:r>
            <a:endParaRPr lang="es-PE" sz="2400" dirty="0" smtClean="0"/>
          </a:p>
          <a:p>
            <a:r>
              <a:rPr lang="es-PE" sz="2400" dirty="0" smtClean="0"/>
              <a:t>Descompensación hemodinámica</a:t>
            </a:r>
          </a:p>
          <a:p>
            <a:r>
              <a:rPr lang="es-PE" sz="2400" dirty="0" smtClean="0"/>
              <a:t>Alto riesgo de </a:t>
            </a:r>
            <a:r>
              <a:rPr lang="es-PE" sz="2400" dirty="0" err="1" smtClean="0"/>
              <a:t>atelectasias</a:t>
            </a:r>
            <a:endParaRPr lang="es-PE" sz="2400" dirty="0"/>
          </a:p>
        </p:txBody>
      </p:sp>
      <p:sp>
        <p:nvSpPr>
          <p:cNvPr id="8" name="7 CuadroTexto"/>
          <p:cNvSpPr txBox="1"/>
          <p:nvPr/>
        </p:nvSpPr>
        <p:spPr>
          <a:xfrm>
            <a:off x="6228184" y="5085184"/>
            <a:ext cx="513282" cy="369332"/>
          </a:xfrm>
          <a:prstGeom prst="rect">
            <a:avLst/>
          </a:prstGeom>
          <a:solidFill>
            <a:schemeClr val="bg2">
              <a:lumMod val="50000"/>
            </a:schemeClr>
          </a:solidFill>
        </p:spPr>
        <p:txBody>
          <a:bodyPr wrap="none" rtlCol="0">
            <a:spAutoFit/>
          </a:bodyPr>
          <a:lstStyle/>
          <a:p>
            <a:r>
              <a:rPr lang="es-PE" dirty="0" smtClean="0"/>
              <a:t>VM</a:t>
            </a:r>
            <a:endParaRPr lang="es-PE" dirty="0"/>
          </a:p>
        </p:txBody>
      </p:sp>
      <p:sp>
        <p:nvSpPr>
          <p:cNvPr id="9" name="8 Multiplicar"/>
          <p:cNvSpPr/>
          <p:nvPr/>
        </p:nvSpPr>
        <p:spPr>
          <a:xfrm>
            <a:off x="2195736" y="620688"/>
            <a:ext cx="5760640" cy="6858000"/>
          </a:xfrm>
          <a:prstGeom prst="mathMultiply">
            <a:avLst>
              <a:gd name="adj1" fmla="val 52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FBC en críticos</a:t>
            </a:r>
            <a:endParaRPr lang="es-PE" dirty="0"/>
          </a:p>
        </p:txBody>
      </p:sp>
      <p:sp>
        <p:nvSpPr>
          <p:cNvPr id="3" name="2 Marcador de contenido"/>
          <p:cNvSpPr>
            <a:spLocks noGrp="1"/>
          </p:cNvSpPr>
          <p:nvPr>
            <p:ph sz="half" idx="1"/>
          </p:nvPr>
        </p:nvSpPr>
        <p:spPr>
          <a:xfrm>
            <a:off x="683568" y="1628800"/>
            <a:ext cx="3520440" cy="4237931"/>
          </a:xfrm>
        </p:spPr>
        <p:txBody>
          <a:bodyPr/>
          <a:lstStyle/>
          <a:p>
            <a:r>
              <a:rPr lang="es-PE" u="sng" dirty="0" smtClean="0"/>
              <a:t>Técnica inadecuada</a:t>
            </a:r>
            <a:endParaRPr lang="es-PE" u="sng" dirty="0"/>
          </a:p>
        </p:txBody>
      </p:sp>
      <p:sp>
        <p:nvSpPr>
          <p:cNvPr id="4" name="3 Marcador de contenido"/>
          <p:cNvSpPr>
            <a:spLocks noGrp="1"/>
          </p:cNvSpPr>
          <p:nvPr>
            <p:ph sz="half" idx="2"/>
          </p:nvPr>
        </p:nvSpPr>
        <p:spPr>
          <a:xfrm>
            <a:off x="4283968" y="1628800"/>
            <a:ext cx="4569656" cy="4525963"/>
          </a:xfrm>
          <a:solidFill>
            <a:schemeClr val="bg1"/>
          </a:solidFill>
        </p:spPr>
        <p:txBody>
          <a:bodyPr/>
          <a:lstStyle/>
          <a:p>
            <a:r>
              <a:rPr lang="es-PE" dirty="0" smtClean="0"/>
              <a:t>Interrupción de la VM</a:t>
            </a:r>
          </a:p>
          <a:p>
            <a:r>
              <a:rPr lang="es-PE" dirty="0" smtClean="0"/>
              <a:t>Pérdida de la vía aérea</a:t>
            </a:r>
          </a:p>
          <a:p>
            <a:r>
              <a:rPr lang="es-PE" dirty="0" smtClean="0"/>
              <a:t>No se usa sedación</a:t>
            </a:r>
          </a:p>
          <a:p>
            <a:r>
              <a:rPr lang="es-PE" dirty="0" smtClean="0"/>
              <a:t>El paciente es desplazado y desconectado de sistema de soporte y monitoreo</a:t>
            </a:r>
          </a:p>
          <a:p>
            <a:r>
              <a:rPr lang="es-PE" dirty="0" smtClean="0"/>
              <a:t>Falta de sistematización</a:t>
            </a:r>
          </a:p>
          <a:p>
            <a:endParaRPr lang="es-PE" dirty="0"/>
          </a:p>
        </p:txBody>
      </p:sp>
      <p:sp>
        <p:nvSpPr>
          <p:cNvPr id="5" name="4 Flecha derecha"/>
          <p:cNvSpPr/>
          <p:nvPr/>
        </p:nvSpPr>
        <p:spPr>
          <a:xfrm>
            <a:off x="2915816" y="2276872"/>
            <a:ext cx="864096" cy="720080"/>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5 Flecha abajo"/>
          <p:cNvSpPr/>
          <p:nvPr/>
        </p:nvSpPr>
        <p:spPr>
          <a:xfrm>
            <a:off x="6084168" y="5373216"/>
            <a:ext cx="93610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4860032" y="6309320"/>
            <a:ext cx="3390672" cy="369332"/>
          </a:xfrm>
          <a:prstGeom prst="rect">
            <a:avLst/>
          </a:prstGeom>
          <a:solidFill>
            <a:schemeClr val="bg1"/>
          </a:solidFill>
          <a:ln>
            <a:solidFill>
              <a:schemeClr val="accent3">
                <a:lumMod val="50000"/>
              </a:schemeClr>
            </a:solidFill>
          </a:ln>
        </p:spPr>
        <p:txBody>
          <a:bodyPr wrap="none" rtlCol="0">
            <a:spAutoFit/>
          </a:bodyPr>
          <a:lstStyle/>
          <a:p>
            <a:r>
              <a:rPr lang="es-PE" dirty="0" smtClean="0"/>
              <a:t>Alto número de complicaciones</a:t>
            </a:r>
            <a:endParaRPr lang="es-PE" dirty="0"/>
          </a:p>
        </p:txBody>
      </p:sp>
      <p:sp>
        <p:nvSpPr>
          <p:cNvPr id="8" name="7 CuadroTexto"/>
          <p:cNvSpPr txBox="1"/>
          <p:nvPr/>
        </p:nvSpPr>
        <p:spPr>
          <a:xfrm>
            <a:off x="5724128" y="908720"/>
            <a:ext cx="1470274" cy="400110"/>
          </a:xfrm>
          <a:prstGeom prst="rect">
            <a:avLst/>
          </a:prstGeom>
          <a:solidFill>
            <a:srgbClr val="FFC000"/>
          </a:solidFill>
          <a:ln>
            <a:solidFill>
              <a:schemeClr val="accent3">
                <a:lumMod val="50000"/>
              </a:schemeClr>
            </a:solidFill>
          </a:ln>
        </p:spPr>
        <p:txBody>
          <a:bodyPr wrap="none" rtlCol="0">
            <a:spAutoFit/>
          </a:bodyPr>
          <a:lstStyle/>
          <a:p>
            <a:r>
              <a:rPr lang="es-PE" sz="2000" dirty="0" smtClean="0">
                <a:solidFill>
                  <a:schemeClr val="bg1"/>
                </a:solidFill>
              </a:rPr>
              <a:t>Fase inicial</a:t>
            </a:r>
            <a:endParaRPr lang="es-PE" sz="2000" dirty="0">
              <a:solidFill>
                <a:schemeClr val="bg1"/>
              </a:solidFill>
            </a:endParaRPr>
          </a:p>
        </p:txBody>
      </p:sp>
      <p:pic>
        <p:nvPicPr>
          <p:cNvPr id="9" name="Picture 2" descr="91010020"/>
          <p:cNvPicPr>
            <a:picLocks noChangeAspect="1" noChangeArrowheads="1"/>
          </p:cNvPicPr>
          <p:nvPr/>
        </p:nvPicPr>
        <p:blipFill>
          <a:blip r:embed="rId2" cstate="print"/>
          <a:srcRect/>
          <a:stretch>
            <a:fillRect/>
          </a:stretch>
        </p:blipFill>
        <p:spPr bwMode="auto">
          <a:xfrm>
            <a:off x="539552" y="3573016"/>
            <a:ext cx="3331573" cy="249289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83568" y="332656"/>
            <a:ext cx="8064896" cy="2246769"/>
          </a:xfrm>
          <a:prstGeom prst="rect">
            <a:avLst/>
          </a:prstGeom>
          <a:solidFill>
            <a:schemeClr val="bg1">
              <a:lumMod val="75000"/>
              <a:lumOff val="25000"/>
            </a:schemeClr>
          </a:solidFill>
          <a:ln>
            <a:noFill/>
          </a:ln>
        </p:spPr>
        <p:txBody>
          <a:bodyPr wrap="square" rtlCol="0">
            <a:spAutoFit/>
          </a:bodyPr>
          <a:lstStyle/>
          <a:p>
            <a:pPr algn="ctr"/>
            <a:r>
              <a:rPr lang="es-PE" sz="2800" dirty="0" smtClean="0">
                <a:effectLst>
                  <a:outerShdw blurRad="38100" dist="38100" dir="2700000" algn="tl">
                    <a:srgbClr val="000000">
                      <a:alpha val="43137"/>
                    </a:srgbClr>
                  </a:outerShdw>
                </a:effectLst>
              </a:rPr>
              <a:t>INTENTOS MEJORAR PROCEDIMIENTO EN PACIENTES CRITICOS</a:t>
            </a:r>
          </a:p>
          <a:p>
            <a:pPr algn="ctr"/>
            <a:endParaRPr lang="es-PE" sz="2800" dirty="0" smtClean="0">
              <a:effectLst>
                <a:outerShdw blurRad="38100" dist="38100" dir="2700000" algn="tl">
                  <a:srgbClr val="000000">
                    <a:alpha val="43137"/>
                  </a:srgbClr>
                </a:outerShdw>
              </a:effectLst>
            </a:endParaRPr>
          </a:p>
          <a:p>
            <a:pPr algn="ctr"/>
            <a:endParaRPr lang="es-PE" sz="2800" dirty="0" smtClean="0">
              <a:effectLst>
                <a:outerShdw blurRad="38100" dist="38100" dir="2700000" algn="tl">
                  <a:srgbClr val="000000">
                    <a:alpha val="43137"/>
                  </a:srgbClr>
                </a:outerShdw>
              </a:effectLst>
            </a:endParaRPr>
          </a:p>
          <a:p>
            <a:pPr algn="ctr"/>
            <a:r>
              <a:rPr lang="es-PE" sz="2800" dirty="0" smtClean="0">
                <a:effectLst>
                  <a:outerShdw blurRad="38100" dist="38100" dir="2700000" algn="tl">
                    <a:srgbClr val="000000">
                      <a:alpha val="43137"/>
                    </a:srgbClr>
                  </a:outerShdw>
                </a:effectLst>
              </a:rPr>
              <a:t>VENTILADOS MECANICAMENTE</a:t>
            </a:r>
            <a:endParaRPr lang="es-PE" sz="2800" dirty="0">
              <a:effectLst>
                <a:outerShdw blurRad="38100" dist="38100" dir="2700000" algn="tl">
                  <a:srgbClr val="000000">
                    <a:alpha val="43137"/>
                  </a:srgbClr>
                </a:outerShdw>
              </a:effectLst>
            </a:endParaRPr>
          </a:p>
        </p:txBody>
      </p:sp>
      <p:sp>
        <p:nvSpPr>
          <p:cNvPr id="6" name="5 CuadroTexto"/>
          <p:cNvSpPr txBox="1"/>
          <p:nvPr/>
        </p:nvSpPr>
        <p:spPr>
          <a:xfrm>
            <a:off x="1763688" y="2924944"/>
            <a:ext cx="7128792" cy="707886"/>
          </a:xfrm>
          <a:prstGeom prst="rect">
            <a:avLst/>
          </a:prstGeom>
          <a:solidFill>
            <a:srgbClr val="002060"/>
          </a:solidFill>
          <a:ln>
            <a:noFill/>
          </a:ln>
        </p:spPr>
        <p:txBody>
          <a:bodyPr wrap="square" rtlCol="0">
            <a:spAutoFit/>
          </a:bodyPr>
          <a:lstStyle/>
          <a:p>
            <a:r>
              <a:rPr lang="es-PE" sz="2000" dirty="0" smtClean="0">
                <a:effectLst>
                  <a:outerShdw blurRad="38100" dist="38100" dir="2700000" algn="tl">
                    <a:srgbClr val="000000">
                      <a:alpha val="43137"/>
                    </a:srgbClr>
                  </a:outerShdw>
                </a:effectLst>
              </a:rPr>
              <a:t>Alteraciones en la </a:t>
            </a:r>
            <a:r>
              <a:rPr lang="es-PE" sz="2000" dirty="0" err="1" smtClean="0">
                <a:effectLst>
                  <a:outerShdw blurRad="38100" dist="38100" dir="2700000" algn="tl">
                    <a:srgbClr val="000000">
                      <a:alpha val="43137"/>
                    </a:srgbClr>
                  </a:outerShdw>
                </a:effectLst>
              </a:rPr>
              <a:t>mecanica</a:t>
            </a:r>
            <a:r>
              <a:rPr lang="es-PE" sz="2000" dirty="0" smtClean="0">
                <a:effectLst>
                  <a:outerShdw blurRad="38100" dist="38100" dir="2700000" algn="tl">
                    <a:srgbClr val="000000">
                      <a:alpha val="43137"/>
                    </a:srgbClr>
                  </a:outerShdw>
                </a:effectLst>
              </a:rPr>
              <a:t> pulmonar e intercambio de gases</a:t>
            </a:r>
            <a:endParaRPr lang="es-PE" sz="2000" dirty="0">
              <a:effectLst>
                <a:outerShdw blurRad="38100" dist="38100" dir="2700000" algn="tl">
                  <a:srgbClr val="000000">
                    <a:alpha val="43137"/>
                  </a:srgbClr>
                </a:outerShdw>
              </a:effectLst>
            </a:endParaRPr>
          </a:p>
        </p:txBody>
      </p:sp>
      <p:sp>
        <p:nvSpPr>
          <p:cNvPr id="7" name="6 CuadroTexto"/>
          <p:cNvSpPr txBox="1"/>
          <p:nvPr/>
        </p:nvSpPr>
        <p:spPr>
          <a:xfrm>
            <a:off x="1763688" y="3789040"/>
            <a:ext cx="7128792" cy="707886"/>
          </a:xfrm>
          <a:prstGeom prst="rect">
            <a:avLst/>
          </a:prstGeom>
          <a:solidFill>
            <a:srgbClr val="002060"/>
          </a:solidFill>
          <a:ln>
            <a:noFill/>
          </a:ln>
        </p:spPr>
        <p:txBody>
          <a:bodyPr wrap="square" rtlCol="0">
            <a:spAutoFit/>
          </a:bodyPr>
          <a:lstStyle/>
          <a:p>
            <a:r>
              <a:rPr lang="es-PE" sz="2000" dirty="0" smtClean="0">
                <a:effectLst>
                  <a:outerShdw blurRad="38100" dist="38100" dir="2700000" algn="tl">
                    <a:srgbClr val="000000">
                      <a:alpha val="43137"/>
                    </a:srgbClr>
                  </a:outerShdw>
                </a:effectLst>
              </a:rPr>
              <a:t>Mecanismos de generación de auto-PEEP,  </a:t>
            </a:r>
            <a:r>
              <a:rPr lang="es-PE" sz="2000" dirty="0" err="1" smtClean="0">
                <a:effectLst>
                  <a:outerShdw blurRad="38100" dist="38100" dir="2700000" algn="tl">
                    <a:srgbClr val="000000">
                      <a:alpha val="43137"/>
                    </a:srgbClr>
                  </a:outerShdw>
                </a:effectLst>
              </a:rPr>
              <a:t>autociclado</a:t>
            </a:r>
            <a:r>
              <a:rPr lang="es-PE" sz="2000" dirty="0" smtClean="0">
                <a:effectLst>
                  <a:outerShdw blurRad="38100" dist="38100" dir="2700000" algn="tl">
                    <a:srgbClr val="000000">
                      <a:alpha val="43137"/>
                    </a:srgbClr>
                  </a:outerShdw>
                </a:effectLst>
              </a:rPr>
              <a:t> e </a:t>
            </a:r>
            <a:r>
              <a:rPr lang="es-PE" sz="2000" dirty="0" err="1" smtClean="0">
                <a:effectLst>
                  <a:outerShdw blurRad="38100" dist="38100" dir="2700000" algn="tl">
                    <a:srgbClr val="000000">
                      <a:alpha val="43137"/>
                    </a:srgbClr>
                  </a:outerShdw>
                </a:effectLst>
              </a:rPr>
              <a:t>hiperinsuflación</a:t>
            </a:r>
            <a:r>
              <a:rPr lang="es-PE" sz="2000" dirty="0" smtClean="0">
                <a:effectLst>
                  <a:outerShdw blurRad="38100" dist="38100" dir="2700000" algn="tl">
                    <a:srgbClr val="000000">
                      <a:alpha val="43137"/>
                    </a:srgbClr>
                  </a:outerShdw>
                </a:effectLst>
              </a:rPr>
              <a:t> </a:t>
            </a:r>
            <a:endParaRPr lang="es-PE" sz="2000" dirty="0">
              <a:effectLst>
                <a:outerShdw blurRad="38100" dist="38100" dir="2700000" algn="tl">
                  <a:srgbClr val="000000">
                    <a:alpha val="43137"/>
                  </a:srgbClr>
                </a:outerShdw>
              </a:effectLst>
            </a:endParaRPr>
          </a:p>
        </p:txBody>
      </p:sp>
      <p:sp>
        <p:nvSpPr>
          <p:cNvPr id="8" name="7 CuadroTexto"/>
          <p:cNvSpPr txBox="1"/>
          <p:nvPr/>
        </p:nvSpPr>
        <p:spPr>
          <a:xfrm>
            <a:off x="1763688" y="4653136"/>
            <a:ext cx="7128792" cy="707886"/>
          </a:xfrm>
          <a:prstGeom prst="rect">
            <a:avLst/>
          </a:prstGeom>
          <a:solidFill>
            <a:srgbClr val="002060"/>
          </a:solidFill>
          <a:ln>
            <a:noFill/>
          </a:ln>
        </p:spPr>
        <p:txBody>
          <a:bodyPr wrap="square" rtlCol="0">
            <a:spAutoFit/>
          </a:bodyPr>
          <a:lstStyle/>
          <a:p>
            <a:r>
              <a:rPr lang="es-PE" sz="2000" dirty="0" smtClean="0">
                <a:effectLst>
                  <a:outerShdw blurRad="38100" dist="38100" dir="2700000" algn="tl">
                    <a:srgbClr val="000000">
                      <a:alpha val="43137"/>
                    </a:srgbClr>
                  </a:outerShdw>
                </a:effectLst>
              </a:rPr>
              <a:t>Uso de aditamentos y mejores formas de ventilar durante FBC</a:t>
            </a:r>
            <a:endParaRPr lang="es-PE" sz="2000" dirty="0">
              <a:effectLst>
                <a:outerShdw blurRad="38100" dist="38100" dir="2700000" algn="tl">
                  <a:srgbClr val="000000">
                    <a:alpha val="43137"/>
                  </a:srgbClr>
                </a:outerShdw>
              </a:effectLst>
            </a:endParaRPr>
          </a:p>
        </p:txBody>
      </p:sp>
      <p:sp>
        <p:nvSpPr>
          <p:cNvPr id="9" name="8 Flecha doblada"/>
          <p:cNvSpPr/>
          <p:nvPr/>
        </p:nvSpPr>
        <p:spPr>
          <a:xfrm rot="10800000" flipH="1">
            <a:off x="755576" y="2780928"/>
            <a:ext cx="936104" cy="16561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0" name="9 Flecha doblada"/>
          <p:cNvSpPr/>
          <p:nvPr/>
        </p:nvSpPr>
        <p:spPr>
          <a:xfrm rot="10800000" flipH="1">
            <a:off x="755576" y="2780928"/>
            <a:ext cx="936104" cy="792088"/>
          </a:xfrm>
          <a:prstGeom prst="bentArrow">
            <a:avLst>
              <a:gd name="adj1" fmla="val 2981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1" name="10 Flecha doblada"/>
          <p:cNvSpPr/>
          <p:nvPr/>
        </p:nvSpPr>
        <p:spPr>
          <a:xfrm rot="10800000" flipH="1">
            <a:off x="755576" y="3933056"/>
            <a:ext cx="936104" cy="12241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4" name="13 CuadroTexto"/>
          <p:cNvSpPr txBox="1"/>
          <p:nvPr/>
        </p:nvSpPr>
        <p:spPr>
          <a:xfrm>
            <a:off x="755576" y="5733256"/>
            <a:ext cx="7776864" cy="954107"/>
          </a:xfrm>
          <a:prstGeom prst="rect">
            <a:avLst/>
          </a:prstGeom>
          <a:solidFill>
            <a:schemeClr val="bg1"/>
          </a:solidFill>
        </p:spPr>
        <p:txBody>
          <a:bodyPr wrap="square" rtlCol="0">
            <a:spAutoFit/>
          </a:bodyPr>
          <a:lstStyle/>
          <a:p>
            <a:pPr algn="ctr"/>
            <a:r>
              <a:rPr lang="es-PE" sz="2800" dirty="0" smtClean="0"/>
              <a:t>Mejor sistema de soporte de vida		UCI</a:t>
            </a:r>
          </a:p>
          <a:p>
            <a:pPr algn="ctr"/>
            <a:r>
              <a:rPr lang="es-PE" sz="2800" dirty="0" smtClean="0"/>
              <a:t>NO INTERRUMPIRLO</a:t>
            </a:r>
            <a:endParaRPr lang="es-PE" sz="2800" dirty="0"/>
          </a:p>
        </p:txBody>
      </p:sp>
      <p:sp>
        <p:nvSpPr>
          <p:cNvPr id="15" name="14 Flecha derecha"/>
          <p:cNvSpPr/>
          <p:nvPr/>
        </p:nvSpPr>
        <p:spPr>
          <a:xfrm>
            <a:off x="6588224" y="5805264"/>
            <a:ext cx="7920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755650" y="188913"/>
            <a:ext cx="7345363" cy="5227637"/>
          </a:xfrm>
          <a:prstGeom prst="rect">
            <a:avLst/>
          </a:prstGeom>
          <a:noFill/>
          <a:ln w="9525">
            <a:noFill/>
            <a:miter lim="800000"/>
            <a:headEnd/>
            <a:tailEnd/>
          </a:ln>
          <a:effectLst/>
        </p:spPr>
      </p:pic>
      <p:sp>
        <p:nvSpPr>
          <p:cNvPr id="3" name="Rectangle 5"/>
          <p:cNvSpPr>
            <a:spLocks noChangeArrowheads="1"/>
          </p:cNvSpPr>
          <p:nvPr/>
        </p:nvSpPr>
        <p:spPr bwMode="auto">
          <a:xfrm>
            <a:off x="827584" y="3717032"/>
            <a:ext cx="3744416" cy="923330"/>
          </a:xfrm>
          <a:prstGeom prst="rect">
            <a:avLst/>
          </a:prstGeom>
          <a:noFill/>
          <a:ln w="9525">
            <a:noFill/>
            <a:miter lim="800000"/>
            <a:headEnd/>
            <a:tailEnd/>
          </a:ln>
          <a:effectLst/>
        </p:spPr>
        <p:txBody>
          <a:bodyPr wrap="square">
            <a:spAutoFit/>
          </a:bodyPr>
          <a:lstStyle/>
          <a:p>
            <a:pPr algn="ctr"/>
            <a:r>
              <a:rPr lang="es-PE" dirty="0" err="1">
                <a:solidFill>
                  <a:schemeClr val="bg1"/>
                </a:solidFill>
                <a:latin typeface="Arial" pitchFamily="34" charset="0"/>
                <a:cs typeface="Arial" pitchFamily="34" charset="0"/>
              </a:rPr>
              <a:t>Chevalier</a:t>
            </a:r>
            <a:r>
              <a:rPr lang="es-PE" dirty="0">
                <a:solidFill>
                  <a:schemeClr val="bg1"/>
                </a:solidFill>
                <a:latin typeface="Arial" pitchFamily="34" charset="0"/>
                <a:cs typeface="Arial" pitchFamily="34" charset="0"/>
              </a:rPr>
              <a:t> Jackson, </a:t>
            </a:r>
            <a:r>
              <a:rPr lang="es-PE" dirty="0" err="1">
                <a:solidFill>
                  <a:schemeClr val="bg1"/>
                </a:solidFill>
                <a:latin typeface="Arial" pitchFamily="34" charset="0"/>
                <a:cs typeface="Arial" pitchFamily="34" charset="0"/>
              </a:rPr>
              <a:t>father</a:t>
            </a:r>
            <a:r>
              <a:rPr lang="es-PE" dirty="0">
                <a:solidFill>
                  <a:schemeClr val="bg1"/>
                </a:solidFill>
                <a:latin typeface="Arial" pitchFamily="34" charset="0"/>
                <a:cs typeface="Arial" pitchFamily="34" charset="0"/>
              </a:rPr>
              <a:t> and son, and </a:t>
            </a:r>
            <a:r>
              <a:rPr lang="es-PE" dirty="0" err="1">
                <a:solidFill>
                  <a:schemeClr val="bg1"/>
                </a:solidFill>
                <a:latin typeface="Arial" pitchFamily="34" charset="0"/>
                <a:cs typeface="Arial" pitchFamily="34" charset="0"/>
              </a:rPr>
              <a:t>introduction</a:t>
            </a:r>
            <a:r>
              <a:rPr lang="es-PE" dirty="0">
                <a:solidFill>
                  <a:schemeClr val="bg1"/>
                </a:solidFill>
                <a:latin typeface="Arial" pitchFamily="34" charset="0"/>
                <a:cs typeface="Arial" pitchFamily="34" charset="0"/>
              </a:rPr>
              <a:t> of </a:t>
            </a:r>
            <a:r>
              <a:rPr lang="es-PE" dirty="0" err="1">
                <a:solidFill>
                  <a:schemeClr val="bg1"/>
                </a:solidFill>
                <a:latin typeface="Arial" pitchFamily="34" charset="0"/>
                <a:cs typeface="Arial" pitchFamily="34" charset="0"/>
              </a:rPr>
              <a:t>the</a:t>
            </a:r>
            <a:r>
              <a:rPr lang="es-PE" dirty="0">
                <a:solidFill>
                  <a:schemeClr val="bg1"/>
                </a:solidFill>
                <a:latin typeface="Arial" pitchFamily="34" charset="0"/>
                <a:cs typeface="Arial" pitchFamily="34" charset="0"/>
              </a:rPr>
              <a:t> </a:t>
            </a:r>
            <a:r>
              <a:rPr lang="es-PE" dirty="0" err="1">
                <a:solidFill>
                  <a:schemeClr val="bg1"/>
                </a:solidFill>
                <a:latin typeface="Arial" pitchFamily="34" charset="0"/>
                <a:cs typeface="Arial" pitchFamily="34" charset="0"/>
              </a:rPr>
              <a:t>bronchoscope</a:t>
            </a:r>
            <a:r>
              <a:rPr lang="es-PE" dirty="0">
                <a:solidFill>
                  <a:schemeClr val="bg1"/>
                </a:solidFill>
                <a:latin typeface="Arial" pitchFamily="34" charset="0"/>
                <a:cs typeface="Arial" pitchFamily="34" charset="0"/>
              </a:rPr>
              <a:t> </a:t>
            </a:r>
            <a:r>
              <a:rPr lang="es-PE" dirty="0" err="1">
                <a:solidFill>
                  <a:schemeClr val="bg1"/>
                </a:solidFill>
                <a:latin typeface="Arial" pitchFamily="34" charset="0"/>
                <a:cs typeface="Arial" pitchFamily="34" charset="0"/>
              </a:rPr>
              <a:t>with</a:t>
            </a:r>
            <a:r>
              <a:rPr lang="es-PE" dirty="0">
                <a:solidFill>
                  <a:schemeClr val="bg1"/>
                </a:solidFill>
                <a:latin typeface="Arial" pitchFamily="34" charset="0"/>
                <a:cs typeface="Arial" pitchFamily="34" charset="0"/>
              </a:rPr>
              <a:t> </a:t>
            </a:r>
            <a:r>
              <a:rPr lang="es-PE" dirty="0" err="1">
                <a:solidFill>
                  <a:schemeClr val="bg1"/>
                </a:solidFill>
                <a:latin typeface="Arial" pitchFamily="34" charset="0"/>
                <a:cs typeface="Arial" pitchFamily="34" charset="0"/>
              </a:rPr>
              <a:t>laryngoscope</a:t>
            </a:r>
            <a:endParaRPr lang="es-PE" dirty="0">
              <a:solidFill>
                <a:schemeClr val="bg1"/>
              </a:solidFill>
              <a:latin typeface="Arial" pitchFamily="34" charset="0"/>
              <a:cs typeface="Arial" pitchFamily="34" charset="0"/>
            </a:endParaRPr>
          </a:p>
        </p:txBody>
      </p:sp>
      <p:sp>
        <p:nvSpPr>
          <p:cNvPr id="5" name="Rectangle 5"/>
          <p:cNvSpPr>
            <a:spLocks noChangeArrowheads="1"/>
          </p:cNvSpPr>
          <p:nvPr/>
        </p:nvSpPr>
        <p:spPr bwMode="auto">
          <a:xfrm>
            <a:off x="323528" y="6165304"/>
            <a:ext cx="8496944" cy="646331"/>
          </a:xfrm>
          <a:prstGeom prst="rect">
            <a:avLst/>
          </a:prstGeom>
          <a:solidFill>
            <a:schemeClr val="tx1"/>
          </a:solidFill>
          <a:ln w="9525">
            <a:noFill/>
            <a:miter lim="800000"/>
            <a:headEnd/>
            <a:tailEnd/>
          </a:ln>
          <a:effectLst/>
        </p:spPr>
        <p:txBody>
          <a:bodyPr wrap="square">
            <a:spAutoFit/>
          </a:bodyPr>
          <a:lstStyle/>
          <a:p>
            <a:pPr algn="ctr"/>
            <a:r>
              <a:rPr lang="es-PE" b="1" dirty="0" smtClean="0">
                <a:solidFill>
                  <a:schemeClr val="bg1"/>
                </a:solidFill>
                <a:latin typeface="Arial Rounded MT Bold" pitchFamily="34" charset="0"/>
                <a:cs typeface="Times New Roman" pitchFamily="18" charset="0"/>
              </a:rPr>
              <a:t>A SHORT HISTORY OF BRONCHOSCOPY</a:t>
            </a:r>
            <a:r>
              <a:rPr lang="es-PE" dirty="0" smtClean="0">
                <a:solidFill>
                  <a:schemeClr val="bg1"/>
                </a:solidFill>
                <a:latin typeface="Arial Rounded MT Bold" pitchFamily="34" charset="0"/>
                <a:cs typeface="Times New Roman" pitchFamily="18" charset="0"/>
              </a:rPr>
              <a:t> . </a:t>
            </a:r>
          </a:p>
          <a:p>
            <a:pPr algn="ctr"/>
            <a:r>
              <a:rPr lang="es-PE" dirty="0" err="1" smtClean="0">
                <a:solidFill>
                  <a:schemeClr val="bg1"/>
                </a:solidFill>
                <a:latin typeface="Arial Rounded MT Bold" pitchFamily="34" charset="0"/>
                <a:cs typeface="Times New Roman" pitchFamily="18" charset="0"/>
              </a:rPr>
              <a:t>Heinrich</a:t>
            </a:r>
            <a:r>
              <a:rPr lang="es-PE" dirty="0" smtClean="0">
                <a:solidFill>
                  <a:schemeClr val="bg1"/>
                </a:solidFill>
                <a:latin typeface="Arial Rounded MT Bold" pitchFamily="34" charset="0"/>
                <a:cs typeface="Times New Roman" pitchFamily="18" charset="0"/>
              </a:rPr>
              <a:t> </a:t>
            </a:r>
            <a:r>
              <a:rPr lang="es-PE" dirty="0" err="1">
                <a:solidFill>
                  <a:schemeClr val="bg1"/>
                </a:solidFill>
                <a:latin typeface="Arial Rounded MT Bold" pitchFamily="34" charset="0"/>
                <a:cs typeface="Times New Roman" pitchFamily="18" charset="0"/>
              </a:rPr>
              <a:t>D.Becker</a:t>
            </a:r>
            <a:r>
              <a:rPr lang="es-PE" i="1" dirty="0">
                <a:solidFill>
                  <a:schemeClr val="bg1"/>
                </a:solidFill>
                <a:latin typeface="Arial Rounded MT Bold" pitchFamily="34" charset="0"/>
                <a:cs typeface="Times New Roman" pitchFamily="18" charset="0"/>
              </a:rPr>
              <a:t> </a:t>
            </a:r>
            <a:r>
              <a:rPr lang="es-PE" i="1" dirty="0" smtClean="0">
                <a:solidFill>
                  <a:schemeClr val="bg1"/>
                </a:solidFill>
                <a:latin typeface="Arial Rounded MT Bold" pitchFamily="34" charset="0"/>
                <a:cs typeface="Times New Roman" pitchFamily="18" charset="0"/>
              </a:rPr>
              <a:t>. </a:t>
            </a:r>
            <a:r>
              <a:rPr lang="es-PE" dirty="0">
                <a:solidFill>
                  <a:schemeClr val="bg1"/>
                </a:solidFill>
                <a:latin typeface="Arial Rounded MT Bold" pitchFamily="34" charset="0"/>
                <a:cs typeface="Times New Roman" pitchFamily="18" charset="0"/>
              </a:rPr>
              <a:t>Cambridge </a:t>
            </a:r>
            <a:r>
              <a:rPr lang="es-PE" dirty="0" err="1">
                <a:solidFill>
                  <a:schemeClr val="bg1"/>
                </a:solidFill>
                <a:latin typeface="Arial Rounded MT Bold" pitchFamily="34" charset="0"/>
                <a:cs typeface="Times New Roman" pitchFamily="18" charset="0"/>
              </a:rPr>
              <a:t>University</a:t>
            </a:r>
            <a:r>
              <a:rPr lang="es-PE" dirty="0">
                <a:solidFill>
                  <a:schemeClr val="bg1"/>
                </a:solidFill>
                <a:latin typeface="Arial Rounded MT Bold" pitchFamily="34" charset="0"/>
                <a:cs typeface="Times New Roman" pitchFamily="18" charset="0"/>
              </a:rPr>
              <a:t> </a:t>
            </a:r>
            <a:r>
              <a:rPr lang="es-PE" dirty="0" err="1">
                <a:solidFill>
                  <a:schemeClr val="bg1"/>
                </a:solidFill>
                <a:latin typeface="Arial Rounded MT Bold" pitchFamily="34" charset="0"/>
                <a:cs typeface="Times New Roman" pitchFamily="18" charset="0"/>
              </a:rPr>
              <a:t>Press</a:t>
            </a:r>
            <a:endParaRPr lang="es-PE" dirty="0">
              <a:solidFill>
                <a:schemeClr val="bg1"/>
              </a:solidFill>
              <a:latin typeface="Arial Rounded MT Bold" pitchFamily="34"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 y="0"/>
            <a:ext cx="5484485" cy="2132856"/>
          </a:xfrm>
          <a:prstGeom prst="rect">
            <a:avLst/>
          </a:prstGeom>
          <a:noFill/>
          <a:ln w="9525">
            <a:solidFill>
              <a:schemeClr val="accent1"/>
            </a:solidFill>
            <a:miter lim="800000"/>
            <a:headEnd/>
            <a:tailEnd/>
          </a:ln>
          <a:effectLst/>
        </p:spPr>
      </p:pic>
      <p:pic>
        <p:nvPicPr>
          <p:cNvPr id="38914" name="Picture 2"/>
          <p:cNvPicPr>
            <a:picLocks noChangeAspect="1" noChangeArrowheads="1"/>
          </p:cNvPicPr>
          <p:nvPr/>
        </p:nvPicPr>
        <p:blipFill>
          <a:blip r:embed="rId3" cstate="print"/>
          <a:srcRect/>
          <a:stretch>
            <a:fillRect/>
          </a:stretch>
        </p:blipFill>
        <p:spPr bwMode="auto">
          <a:xfrm>
            <a:off x="4716016" y="1870972"/>
            <a:ext cx="4427984" cy="4987028"/>
          </a:xfrm>
          <a:prstGeom prst="rect">
            <a:avLst/>
          </a:prstGeom>
          <a:noFill/>
          <a:ln w="9525">
            <a:noFill/>
            <a:miter lim="800000"/>
            <a:headEnd/>
            <a:tailEnd/>
          </a:ln>
          <a:effectLst/>
        </p:spPr>
      </p:pic>
      <p:pic>
        <p:nvPicPr>
          <p:cNvPr id="38915" name="Picture 3"/>
          <p:cNvPicPr>
            <a:picLocks noChangeAspect="1" noChangeArrowheads="1"/>
          </p:cNvPicPr>
          <p:nvPr/>
        </p:nvPicPr>
        <p:blipFill>
          <a:blip r:embed="rId4" cstate="print"/>
          <a:srcRect/>
          <a:stretch>
            <a:fillRect/>
          </a:stretch>
        </p:blipFill>
        <p:spPr bwMode="auto">
          <a:xfrm>
            <a:off x="285720" y="3071810"/>
            <a:ext cx="4237641" cy="2428892"/>
          </a:xfrm>
          <a:prstGeom prst="rect">
            <a:avLst/>
          </a:prstGeom>
          <a:noFill/>
          <a:ln w="9525">
            <a:solidFill>
              <a:schemeClr val="accent5"/>
            </a:solidFill>
            <a:miter lim="800000"/>
            <a:headEnd/>
            <a:tailEnd/>
          </a:ln>
          <a:effectLst/>
        </p:spPr>
      </p:pic>
      <p:cxnSp>
        <p:nvCxnSpPr>
          <p:cNvPr id="6" name="5 Conector recto de flecha"/>
          <p:cNvCxnSpPr/>
          <p:nvPr/>
        </p:nvCxnSpPr>
        <p:spPr>
          <a:xfrm>
            <a:off x="8964488" y="3501008"/>
            <a:ext cx="0" cy="20162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5805264" cy="1906684"/>
          </a:xfrm>
          <a:prstGeom prst="rect">
            <a:avLst/>
          </a:prstGeom>
          <a:noFill/>
          <a:ln w="9525">
            <a:solidFill>
              <a:schemeClr val="accent1"/>
            </a:solid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407696" y="3212976"/>
            <a:ext cx="2736304" cy="3645024"/>
          </a:xfrm>
          <a:prstGeom prst="rect">
            <a:avLst/>
          </a:prstGeom>
          <a:noFill/>
          <a:ln w="9525">
            <a:noFill/>
            <a:miter lim="800000"/>
            <a:headEnd/>
            <a:tailEnd/>
          </a:ln>
        </p:spPr>
      </p:pic>
      <p:sp>
        <p:nvSpPr>
          <p:cNvPr id="7173" name="4 CuadroTexto"/>
          <p:cNvSpPr txBox="1">
            <a:spLocks noChangeArrowheads="1"/>
          </p:cNvSpPr>
          <p:nvPr/>
        </p:nvSpPr>
        <p:spPr bwMode="auto">
          <a:xfrm>
            <a:off x="251520" y="2060848"/>
            <a:ext cx="5256584" cy="1323439"/>
          </a:xfrm>
          <a:prstGeom prst="rect">
            <a:avLst/>
          </a:prstGeom>
          <a:noFill/>
          <a:ln w="9525">
            <a:solidFill>
              <a:schemeClr val="accent2">
                <a:lumMod val="75000"/>
              </a:schemeClr>
            </a:solidFill>
            <a:miter lim="800000"/>
            <a:headEnd/>
            <a:tailEnd/>
          </a:ln>
        </p:spPr>
        <p:txBody>
          <a:bodyPr wrap="square">
            <a:spAutoFit/>
          </a:bodyPr>
          <a:lstStyle/>
          <a:p>
            <a:r>
              <a:rPr lang="es-PE" sz="2000" dirty="0"/>
              <a:t>St. </a:t>
            </a:r>
            <a:r>
              <a:rPr lang="es-PE" sz="2000" dirty="0" err="1"/>
              <a:t>Luke’s</a:t>
            </a:r>
            <a:r>
              <a:rPr lang="es-PE" sz="2000" dirty="0"/>
              <a:t> </a:t>
            </a:r>
            <a:r>
              <a:rPr lang="en-US" sz="2000" dirty="0"/>
              <a:t>Hospital Center, New York City</a:t>
            </a:r>
          </a:p>
          <a:p>
            <a:r>
              <a:rPr lang="es-PE" sz="2000" dirty="0"/>
              <a:t>5 AÑOS: 1971 – 1976</a:t>
            </a:r>
          </a:p>
          <a:p>
            <a:r>
              <a:rPr lang="es-PE" sz="2000" dirty="0"/>
              <a:t>446 </a:t>
            </a:r>
            <a:r>
              <a:rPr lang="es-PE" sz="2000" dirty="0" smtClean="0"/>
              <a:t> FBC </a:t>
            </a:r>
            <a:r>
              <a:rPr lang="es-PE" sz="2000" dirty="0"/>
              <a:t>EN 309 PACIENTESUCI</a:t>
            </a:r>
          </a:p>
          <a:p>
            <a:r>
              <a:rPr lang="es-PE" sz="2000" dirty="0"/>
              <a:t>83% EN VENTILACION </a:t>
            </a:r>
            <a:r>
              <a:rPr lang="es-PE" sz="2000" dirty="0" smtClean="0"/>
              <a:t>MECANICA  </a:t>
            </a:r>
            <a:endParaRPr lang="es-PE" sz="2000" dirty="0"/>
          </a:p>
        </p:txBody>
      </p:sp>
      <p:sp>
        <p:nvSpPr>
          <p:cNvPr id="6" name="5 Flecha doblada hacia arriba"/>
          <p:cNvSpPr/>
          <p:nvPr/>
        </p:nvSpPr>
        <p:spPr>
          <a:xfrm rot="10800000" flipH="1">
            <a:off x="5508104" y="2348880"/>
            <a:ext cx="2448272" cy="79208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467544" y="3811012"/>
            <a:ext cx="5832648" cy="3046988"/>
          </a:xfrm>
          <a:prstGeom prst="rect">
            <a:avLst/>
          </a:prstGeom>
          <a:solidFill>
            <a:schemeClr val="tx2">
              <a:lumMod val="10000"/>
            </a:schemeClr>
          </a:solidFill>
          <a:ln>
            <a:solidFill>
              <a:schemeClr val="accent2">
                <a:lumMod val="75000"/>
              </a:schemeClr>
            </a:solidFill>
          </a:ln>
        </p:spPr>
        <p:txBody>
          <a:bodyPr wrap="square" rtlCol="0">
            <a:spAutoFit/>
          </a:bodyPr>
          <a:lstStyle/>
          <a:p>
            <a:r>
              <a:rPr lang="es-PE" sz="2400" dirty="0" smtClean="0">
                <a:effectLst>
                  <a:outerShdw blurRad="38100" dist="38100" dir="2700000" algn="tl">
                    <a:srgbClr val="000000">
                      <a:alpha val="43137"/>
                    </a:srgbClr>
                  </a:outerShdw>
                </a:effectLst>
              </a:rPr>
              <a:t>Acceso frecuente a través de vía aérea artificial</a:t>
            </a:r>
          </a:p>
          <a:p>
            <a:endParaRPr lang="es-PE" sz="2400" dirty="0" smtClean="0">
              <a:effectLst>
                <a:outerShdw blurRad="38100" dist="38100" dir="2700000" algn="tl">
                  <a:srgbClr val="000000">
                    <a:alpha val="43137"/>
                  </a:srgbClr>
                </a:outerShdw>
              </a:effectLst>
            </a:endParaRPr>
          </a:p>
          <a:p>
            <a:r>
              <a:rPr lang="es-PE" sz="2400" dirty="0" smtClean="0">
                <a:effectLst>
                  <a:outerShdw blurRad="38100" dist="38100" dir="2700000" algn="tl">
                    <a:srgbClr val="000000">
                      <a:alpha val="43137"/>
                    </a:srgbClr>
                  </a:outerShdw>
                </a:effectLst>
              </a:rPr>
              <a:t>Riesgo de generar auto-PEEP y </a:t>
            </a:r>
            <a:r>
              <a:rPr lang="es-PE" sz="2400" dirty="0" err="1" smtClean="0">
                <a:effectLst>
                  <a:outerShdw blurRad="38100" dist="38100" dir="2700000" algn="tl">
                    <a:srgbClr val="000000">
                      <a:alpha val="43137"/>
                    </a:srgbClr>
                  </a:outerShdw>
                </a:effectLst>
              </a:rPr>
              <a:t>autociclado</a:t>
            </a:r>
            <a:endParaRPr lang="es-PE" sz="2400" dirty="0" smtClean="0">
              <a:effectLst>
                <a:outerShdw blurRad="38100" dist="38100" dir="2700000" algn="tl">
                  <a:srgbClr val="000000">
                    <a:alpha val="43137"/>
                  </a:srgbClr>
                </a:outerShdw>
              </a:effectLst>
            </a:endParaRPr>
          </a:p>
          <a:p>
            <a:endParaRPr lang="es-PE" sz="2400" dirty="0">
              <a:effectLst>
                <a:outerShdw blurRad="38100" dist="38100" dir="2700000" algn="tl">
                  <a:srgbClr val="000000">
                    <a:alpha val="43137"/>
                  </a:srgbClr>
                </a:outerShdw>
              </a:effectLst>
            </a:endParaRPr>
          </a:p>
          <a:p>
            <a:r>
              <a:rPr lang="es-PE" sz="2400" dirty="0" smtClean="0">
                <a:effectLst>
                  <a:outerShdw blurRad="38100" dist="38100" dir="2700000" algn="tl">
                    <a:srgbClr val="000000">
                      <a:alpha val="43137"/>
                    </a:srgbClr>
                  </a:outerShdw>
                </a:effectLst>
              </a:rPr>
              <a:t>Fugas pueden ser importantes si no se usan dispositivos adecuados</a:t>
            </a:r>
            <a:endParaRPr lang="es-PE" sz="2400" dirty="0">
              <a:effectLst>
                <a:outerShdw blurRad="38100" dist="38100" dir="2700000" algn="tl">
                  <a:srgbClr val="000000">
                    <a:alpha val="43137"/>
                  </a:srgbClr>
                </a:outerShdw>
              </a:effectLst>
            </a:endParaRPr>
          </a:p>
        </p:txBody>
      </p:sp>
      <p:sp>
        <p:nvSpPr>
          <p:cNvPr id="8" name="7 Flecha derecha"/>
          <p:cNvSpPr/>
          <p:nvPr/>
        </p:nvSpPr>
        <p:spPr>
          <a:xfrm rot="5400000">
            <a:off x="2987824" y="3429000"/>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2664296" cy="830997"/>
          </a:xfrm>
          <a:prstGeom prst="rect">
            <a:avLst/>
          </a:prstGeom>
          <a:solidFill>
            <a:srgbClr val="0070C0"/>
          </a:solidFill>
          <a:ln>
            <a:solidFill>
              <a:srgbClr val="00B0F0"/>
            </a:solidFill>
          </a:ln>
        </p:spPr>
        <p:txBody>
          <a:bodyPr wrap="square" rtlCol="0">
            <a:spAutoFit/>
          </a:bodyPr>
          <a:lstStyle/>
          <a:p>
            <a:pPr algn="ctr"/>
            <a:r>
              <a:rPr lang="es-PE" sz="2400" dirty="0" smtClean="0">
                <a:effectLst>
                  <a:outerShdw blurRad="38100" dist="38100" dir="2700000" algn="tl">
                    <a:srgbClr val="000000">
                      <a:alpha val="43137"/>
                    </a:srgbClr>
                  </a:outerShdw>
                </a:effectLst>
              </a:rPr>
              <a:t>Generación de auto - PEEP</a:t>
            </a:r>
            <a:endParaRPr lang="es-PE" sz="2400" dirty="0">
              <a:effectLst>
                <a:outerShdw blurRad="38100" dist="38100" dir="2700000" algn="tl">
                  <a:srgbClr val="000000">
                    <a:alpha val="43137"/>
                  </a:srgbClr>
                </a:outerShdw>
              </a:effectLst>
            </a:endParaRPr>
          </a:p>
        </p:txBody>
      </p:sp>
      <p:sp>
        <p:nvSpPr>
          <p:cNvPr id="3" name="2 CuadroTexto"/>
          <p:cNvSpPr txBox="1"/>
          <p:nvPr/>
        </p:nvSpPr>
        <p:spPr>
          <a:xfrm>
            <a:off x="2555776" y="5657671"/>
            <a:ext cx="6588224" cy="1200329"/>
          </a:xfrm>
          <a:prstGeom prst="rect">
            <a:avLst/>
          </a:prstGeom>
          <a:solidFill>
            <a:srgbClr val="FFFF00"/>
          </a:solidFill>
        </p:spPr>
        <p:txBody>
          <a:bodyPr wrap="square" rtlCol="0">
            <a:spAutoFit/>
          </a:bodyPr>
          <a:lstStyle/>
          <a:p>
            <a:r>
              <a:rPr lang="es-PE" sz="2400" dirty="0" smtClean="0">
                <a:solidFill>
                  <a:schemeClr val="bg1"/>
                </a:solidFill>
                <a:effectLst>
                  <a:outerShdw blurRad="38100" dist="38100" dir="2700000" algn="tl">
                    <a:srgbClr val="000000">
                      <a:alpha val="43137"/>
                    </a:srgbClr>
                  </a:outerShdw>
                </a:effectLst>
              </a:rPr>
              <a:t>Relación entre diámetro de TOT  /  TQT</a:t>
            </a:r>
          </a:p>
          <a:p>
            <a:pPr algn="ctr"/>
            <a:r>
              <a:rPr lang="es-PE" sz="2400" dirty="0" smtClean="0">
                <a:solidFill>
                  <a:schemeClr val="bg1"/>
                </a:solidFill>
                <a:effectLst>
                  <a:outerShdw blurRad="38100" dist="38100" dir="2700000" algn="tl">
                    <a:srgbClr val="000000">
                      <a:alpha val="43137"/>
                    </a:srgbClr>
                  </a:outerShdw>
                </a:effectLst>
              </a:rPr>
              <a:t>y</a:t>
            </a:r>
          </a:p>
          <a:p>
            <a:pPr algn="ctr"/>
            <a:r>
              <a:rPr lang="es-PE" sz="2400" dirty="0" smtClean="0">
                <a:solidFill>
                  <a:schemeClr val="bg1"/>
                </a:solidFill>
                <a:effectLst>
                  <a:outerShdw blurRad="38100" dist="38100" dir="2700000" algn="tl">
                    <a:srgbClr val="000000">
                      <a:alpha val="43137"/>
                    </a:srgbClr>
                  </a:outerShdw>
                </a:effectLst>
              </a:rPr>
              <a:t>Diámetro externo del broncoscopio</a:t>
            </a:r>
            <a:endParaRPr lang="es-PE" sz="2400" dirty="0">
              <a:solidFill>
                <a:schemeClr val="bg1"/>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1403648" y="908722"/>
            <a:ext cx="6264696" cy="4625892"/>
          </a:xfrm>
          <a:prstGeom prst="rect">
            <a:avLst/>
          </a:prstGeom>
          <a:noFill/>
          <a:ln w="9525">
            <a:solidFill>
              <a:schemeClr val="accent1"/>
            </a:solidFill>
            <a:miter lim="800000"/>
            <a:headEnd/>
            <a:tailEnd/>
          </a:ln>
        </p:spPr>
      </p:pic>
      <p:sp>
        <p:nvSpPr>
          <p:cNvPr id="7" name="6 Flecha doblada hacia arriba"/>
          <p:cNvSpPr/>
          <p:nvPr/>
        </p:nvSpPr>
        <p:spPr>
          <a:xfrm rot="5400000">
            <a:off x="-1368660" y="2600908"/>
            <a:ext cx="5688632" cy="2160240"/>
          </a:xfrm>
          <a:prstGeom prst="bentUpArrow">
            <a:avLst>
              <a:gd name="adj1" fmla="val 6698"/>
              <a:gd name="adj2" fmla="val 10524"/>
              <a:gd name="adj3" fmla="val 25000"/>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5 Grupo"/>
          <p:cNvGrpSpPr>
            <a:grpSpLocks/>
          </p:cNvGrpSpPr>
          <p:nvPr/>
        </p:nvGrpSpPr>
        <p:grpSpPr bwMode="auto">
          <a:xfrm>
            <a:off x="0" y="0"/>
            <a:ext cx="6667078" cy="1556792"/>
            <a:chOff x="428596" y="1714488"/>
            <a:chExt cx="8286776" cy="1714512"/>
          </a:xfrm>
        </p:grpSpPr>
        <p:pic>
          <p:nvPicPr>
            <p:cNvPr id="19463" name="Picture 6"/>
            <p:cNvPicPr>
              <a:picLocks noChangeAspect="1" noChangeArrowheads="1"/>
            </p:cNvPicPr>
            <p:nvPr/>
          </p:nvPicPr>
          <p:blipFill>
            <a:blip r:embed="rId2" cstate="print"/>
            <a:srcRect/>
            <a:stretch>
              <a:fillRect/>
            </a:stretch>
          </p:blipFill>
          <p:spPr bwMode="auto">
            <a:xfrm>
              <a:off x="428596" y="1714488"/>
              <a:ext cx="8286776" cy="1714512"/>
            </a:xfrm>
            <a:prstGeom prst="rect">
              <a:avLst/>
            </a:prstGeom>
            <a:noFill/>
            <a:ln w="9525">
              <a:solidFill>
                <a:schemeClr val="accent1"/>
              </a:solidFill>
              <a:miter lim="800000"/>
              <a:headEnd/>
              <a:tailEnd/>
            </a:ln>
          </p:spPr>
        </p:pic>
        <p:pic>
          <p:nvPicPr>
            <p:cNvPr id="19464" name="Picture 7"/>
            <p:cNvPicPr>
              <a:picLocks noChangeAspect="1" noChangeArrowheads="1"/>
            </p:cNvPicPr>
            <p:nvPr/>
          </p:nvPicPr>
          <p:blipFill>
            <a:blip r:embed="rId3" cstate="print"/>
            <a:srcRect/>
            <a:stretch>
              <a:fillRect/>
            </a:stretch>
          </p:blipFill>
          <p:spPr bwMode="auto">
            <a:xfrm>
              <a:off x="2214546" y="2786058"/>
              <a:ext cx="5786478" cy="377836"/>
            </a:xfrm>
            <a:prstGeom prst="rect">
              <a:avLst/>
            </a:prstGeom>
            <a:noFill/>
            <a:ln w="9525">
              <a:noFill/>
              <a:miter lim="800000"/>
              <a:headEnd/>
              <a:tailEnd/>
            </a:ln>
          </p:spPr>
        </p:pic>
      </p:grpSp>
      <p:sp>
        <p:nvSpPr>
          <p:cNvPr id="19460" name="9 CuadroTexto"/>
          <p:cNvSpPr txBox="1">
            <a:spLocks noChangeArrowheads="1"/>
          </p:cNvSpPr>
          <p:nvPr/>
        </p:nvSpPr>
        <p:spPr bwMode="auto">
          <a:xfrm>
            <a:off x="467544" y="2276872"/>
            <a:ext cx="6624736" cy="523220"/>
          </a:xfrm>
          <a:prstGeom prst="rect">
            <a:avLst/>
          </a:prstGeom>
          <a:solidFill>
            <a:schemeClr val="bg2">
              <a:lumMod val="50000"/>
            </a:schemeClr>
          </a:solidFill>
          <a:ln w="9525">
            <a:solidFill>
              <a:schemeClr val="accent2">
                <a:lumMod val="75000"/>
              </a:schemeClr>
            </a:solidFill>
            <a:miter lim="800000"/>
            <a:headEnd/>
            <a:tailEnd/>
          </a:ln>
        </p:spPr>
        <p:txBody>
          <a:bodyPr wrap="square">
            <a:spAutoFit/>
          </a:bodyPr>
          <a:lstStyle/>
          <a:p>
            <a:r>
              <a:rPr lang="es-PE" sz="2800" dirty="0"/>
              <a:t>TAMAÑO DEL TUBO ENDOTRAQUEAL</a:t>
            </a:r>
          </a:p>
        </p:txBody>
      </p:sp>
      <p:pic>
        <p:nvPicPr>
          <p:cNvPr id="19461" name="Picture 2"/>
          <p:cNvPicPr>
            <a:picLocks noChangeAspect="1" noChangeArrowheads="1"/>
          </p:cNvPicPr>
          <p:nvPr/>
        </p:nvPicPr>
        <p:blipFill>
          <a:blip r:embed="rId4" cstate="print"/>
          <a:srcRect/>
          <a:stretch>
            <a:fillRect/>
          </a:stretch>
        </p:blipFill>
        <p:spPr bwMode="auto">
          <a:xfrm>
            <a:off x="4644008" y="3140968"/>
            <a:ext cx="4133850" cy="1171575"/>
          </a:xfrm>
          <a:prstGeom prst="rect">
            <a:avLst/>
          </a:prstGeom>
          <a:noFill/>
          <a:ln w="9525">
            <a:solidFill>
              <a:schemeClr val="accent1"/>
            </a:solidFill>
            <a:miter lim="800000"/>
            <a:headEnd/>
            <a:tailEnd/>
          </a:ln>
        </p:spPr>
      </p:pic>
      <p:sp>
        <p:nvSpPr>
          <p:cNvPr id="19462" name="11 CuadroTexto"/>
          <p:cNvSpPr txBox="1">
            <a:spLocks noChangeArrowheads="1"/>
          </p:cNvSpPr>
          <p:nvPr/>
        </p:nvSpPr>
        <p:spPr bwMode="auto">
          <a:xfrm>
            <a:off x="1547664" y="4725144"/>
            <a:ext cx="5904656" cy="1569660"/>
          </a:xfrm>
          <a:prstGeom prst="rect">
            <a:avLst/>
          </a:prstGeom>
          <a:solidFill>
            <a:schemeClr val="bg2">
              <a:lumMod val="50000"/>
            </a:schemeClr>
          </a:solidFill>
          <a:ln w="9525">
            <a:solidFill>
              <a:schemeClr val="accent2">
                <a:lumMod val="75000"/>
              </a:schemeClr>
            </a:solidFill>
            <a:miter lim="800000"/>
            <a:headEnd/>
            <a:tailEnd/>
          </a:ln>
        </p:spPr>
        <p:txBody>
          <a:bodyPr wrap="square">
            <a:spAutoFit/>
          </a:bodyPr>
          <a:lstStyle/>
          <a:p>
            <a:r>
              <a:rPr lang="es-PE" sz="2400" dirty="0"/>
              <a:t>EN NO INTUBADOS 10 -15 </a:t>
            </a:r>
            <a:r>
              <a:rPr lang="es-PE" sz="2400" dirty="0" smtClean="0"/>
              <a:t>% TRAQUEA</a:t>
            </a:r>
          </a:p>
          <a:p>
            <a:endParaRPr lang="es-PE" sz="2400" dirty="0"/>
          </a:p>
          <a:p>
            <a:r>
              <a:rPr lang="es-PE" sz="2400" dirty="0"/>
              <a:t>FBC 5.7 mm </a:t>
            </a:r>
            <a:r>
              <a:rPr lang="es-PE" sz="2400" dirty="0" smtClean="0"/>
              <a:t>OCUPA    </a:t>
            </a:r>
            <a:r>
              <a:rPr lang="es-PE" sz="2400" dirty="0"/>
              <a:t>40% TET 9.0</a:t>
            </a:r>
          </a:p>
          <a:p>
            <a:r>
              <a:rPr lang="es-PE" sz="2400" dirty="0"/>
              <a:t>	       </a:t>
            </a:r>
            <a:r>
              <a:rPr lang="es-PE" sz="2400" dirty="0" smtClean="0"/>
              <a:t>    OCUPA   66</a:t>
            </a:r>
            <a:r>
              <a:rPr lang="es-PE" sz="2400" dirty="0"/>
              <a:t>% TET 7.0</a:t>
            </a:r>
          </a:p>
        </p:txBody>
      </p:sp>
      <p:sp>
        <p:nvSpPr>
          <p:cNvPr id="9" name="8 Flecha abajo"/>
          <p:cNvSpPr/>
          <p:nvPr/>
        </p:nvSpPr>
        <p:spPr>
          <a:xfrm>
            <a:off x="3131840" y="2924944"/>
            <a:ext cx="432048"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923928" y="0"/>
            <a:ext cx="5220072" cy="2194272"/>
          </a:xfrm>
          <a:prstGeom prst="rect">
            <a:avLst/>
          </a:prstGeom>
          <a:noFill/>
          <a:ln w="9525">
            <a:solidFill>
              <a:schemeClr val="accent1"/>
            </a:solid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0" y="1124745"/>
            <a:ext cx="3744168" cy="5733256"/>
          </a:xfrm>
          <a:prstGeom prst="rect">
            <a:avLst/>
          </a:prstGeom>
          <a:noFill/>
          <a:ln w="9525">
            <a:noFill/>
            <a:miter lim="800000"/>
            <a:headEnd/>
            <a:tailEnd/>
          </a:ln>
        </p:spPr>
      </p:pic>
      <p:sp>
        <p:nvSpPr>
          <p:cNvPr id="8196" name="4 CuadroTexto"/>
          <p:cNvSpPr txBox="1">
            <a:spLocks noChangeArrowheads="1"/>
          </p:cNvSpPr>
          <p:nvPr/>
        </p:nvSpPr>
        <p:spPr bwMode="auto">
          <a:xfrm>
            <a:off x="3923928" y="3068960"/>
            <a:ext cx="5041255" cy="3118996"/>
          </a:xfrm>
          <a:prstGeom prst="rect">
            <a:avLst/>
          </a:prstGeom>
          <a:noFill/>
          <a:ln w="9525">
            <a:solidFill>
              <a:schemeClr val="accent2">
                <a:lumMod val="75000"/>
              </a:schemeClr>
            </a:solidFill>
            <a:miter lim="800000"/>
            <a:headEnd/>
            <a:tailEnd/>
          </a:ln>
        </p:spPr>
        <p:txBody>
          <a:bodyPr wrap="square">
            <a:spAutoFit/>
          </a:bodyPr>
          <a:lstStyle/>
          <a:p>
            <a:r>
              <a:rPr lang="es-PE" sz="2400" dirty="0">
                <a:effectLst>
                  <a:outerShdw blurRad="38100" dist="38100" dir="2700000" algn="tl">
                    <a:srgbClr val="000000">
                      <a:alpha val="43137"/>
                    </a:srgbClr>
                  </a:outerShdw>
                </a:effectLst>
              </a:rPr>
              <a:t>22 PACIENTES EN VM</a:t>
            </a:r>
          </a:p>
          <a:p>
            <a:r>
              <a:rPr lang="es-PE" sz="2400" dirty="0">
                <a:effectLst>
                  <a:outerShdw blurRad="38100" dist="38100" dir="2700000" algn="tl">
                    <a:srgbClr val="000000">
                      <a:alpha val="43137"/>
                    </a:srgbClr>
                  </a:outerShdw>
                </a:effectLst>
              </a:rPr>
              <a:t>28 </a:t>
            </a:r>
            <a:r>
              <a:rPr lang="es-PE" sz="2400" dirty="0" smtClean="0">
                <a:effectLst>
                  <a:outerShdw blurRad="38100" dist="38100" dir="2700000" algn="tl">
                    <a:srgbClr val="000000">
                      <a:alpha val="43137"/>
                    </a:srgbClr>
                  </a:outerShdw>
                </a:effectLst>
              </a:rPr>
              <a:t>FBC</a:t>
            </a:r>
          </a:p>
          <a:p>
            <a:endParaRPr lang="es-PE" sz="2400" dirty="0" smtClean="0">
              <a:effectLst>
                <a:outerShdw blurRad="38100" dist="38100" dir="2700000" algn="tl">
                  <a:srgbClr val="000000">
                    <a:alpha val="43137"/>
                  </a:srgbClr>
                </a:outerShdw>
              </a:effectLst>
            </a:endParaRPr>
          </a:p>
          <a:p>
            <a:endParaRPr lang="es-PE" sz="2400" dirty="0">
              <a:effectLst>
                <a:outerShdw blurRad="38100" dist="38100" dir="2700000" algn="tl">
                  <a:srgbClr val="000000">
                    <a:alpha val="43137"/>
                  </a:srgbClr>
                </a:outerShdw>
              </a:effectLst>
            </a:endParaRPr>
          </a:p>
          <a:p>
            <a:pPr algn="ctr"/>
            <a:r>
              <a:rPr lang="es-PE" sz="2400" dirty="0">
                <a:effectLst>
                  <a:outerShdw blurRad="38100" dist="38100" dir="2700000" algn="tl">
                    <a:srgbClr val="000000">
                      <a:alpha val="43137"/>
                    </a:srgbClr>
                  </a:outerShdw>
                </a:effectLst>
              </a:rPr>
              <a:t>USO DE ADAPTADOR PARA EVITAR </a:t>
            </a:r>
            <a:r>
              <a:rPr lang="es-PE" sz="2400" dirty="0" smtClean="0">
                <a:effectLst>
                  <a:outerShdw blurRad="38100" dist="38100" dir="2700000" algn="tl">
                    <a:srgbClr val="000000">
                      <a:alpha val="43137"/>
                    </a:srgbClr>
                  </a:outerShdw>
                </a:effectLst>
              </a:rPr>
              <a:t>INTERRUMPIR LA </a:t>
            </a:r>
            <a:r>
              <a:rPr lang="es-PE" sz="2400" dirty="0">
                <a:effectLst>
                  <a:outerShdw blurRad="38100" dist="38100" dir="2700000" algn="tl">
                    <a:srgbClr val="000000">
                      <a:alpha val="43137"/>
                    </a:srgbClr>
                  </a:outerShdw>
                </a:effectLst>
              </a:rPr>
              <a:t>VENTILACION </a:t>
            </a:r>
            <a:r>
              <a:rPr lang="es-PE" sz="2400" dirty="0" smtClean="0">
                <a:effectLst>
                  <a:outerShdw blurRad="38100" dist="38100" dir="2700000" algn="tl">
                    <a:srgbClr val="000000">
                      <a:alpha val="43137"/>
                    </a:srgbClr>
                  </a:outerShdw>
                </a:effectLst>
              </a:rPr>
              <a:t>CONECTADO AL TET </a:t>
            </a:r>
            <a:r>
              <a:rPr lang="es-PE" sz="2400" dirty="0">
                <a:effectLst>
                  <a:outerShdw blurRad="38100" dist="38100" dir="2700000" algn="tl">
                    <a:srgbClr val="000000">
                      <a:alpha val="43137"/>
                    </a:srgbClr>
                  </a:outerShdw>
                </a:effectLst>
              </a:rPr>
              <a:t>O</a:t>
            </a:r>
            <a:r>
              <a:rPr lang="es-PE" sz="2400" dirty="0" smtClean="0">
                <a:effectLst>
                  <a:outerShdw blurRad="38100" dist="38100" dir="2700000" algn="tl">
                    <a:srgbClr val="000000">
                      <a:alpha val="43137"/>
                    </a:srgbClr>
                  </a:outerShdw>
                </a:effectLst>
              </a:rPr>
              <a:t> TQT</a:t>
            </a:r>
            <a:endParaRPr lang="es-PE" sz="2400" dirty="0">
              <a:effectLst>
                <a:outerShdw blurRad="38100" dist="38100" dir="2700000" algn="tl">
                  <a:srgbClr val="000000">
                    <a:alpha val="43137"/>
                  </a:srgbClr>
                </a:outerShdw>
              </a:effectLst>
            </a:endParaRPr>
          </a:p>
        </p:txBody>
      </p:sp>
      <p:sp>
        <p:nvSpPr>
          <p:cNvPr id="5" name="4 Flecha abajo"/>
          <p:cNvSpPr/>
          <p:nvPr/>
        </p:nvSpPr>
        <p:spPr>
          <a:xfrm>
            <a:off x="6084168" y="4005064"/>
            <a:ext cx="50405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611559" y="0"/>
            <a:ext cx="4002569" cy="5733256"/>
          </a:xfrm>
          <a:prstGeom prst="rect">
            <a:avLst/>
          </a:prstGeom>
          <a:noFill/>
          <a:ln w="9525">
            <a:noFill/>
            <a:round/>
            <a:headEnd/>
            <a:tailEnd/>
          </a:ln>
          <a:effectLst/>
        </p:spPr>
      </p:pic>
      <p:pic>
        <p:nvPicPr>
          <p:cNvPr id="7170" name="Picture 2"/>
          <p:cNvPicPr>
            <a:picLocks noChangeAspect="1" noChangeArrowheads="1"/>
          </p:cNvPicPr>
          <p:nvPr/>
        </p:nvPicPr>
        <p:blipFill>
          <a:blip r:embed="rId4" cstate="print"/>
          <a:srcRect/>
          <a:stretch>
            <a:fillRect/>
          </a:stretch>
        </p:blipFill>
        <p:spPr bwMode="auto">
          <a:xfrm>
            <a:off x="4716017" y="0"/>
            <a:ext cx="3851170" cy="5733256"/>
          </a:xfrm>
          <a:prstGeom prst="rect">
            <a:avLst/>
          </a:prstGeom>
          <a:noFill/>
          <a:ln w="9525">
            <a:noFill/>
            <a:round/>
            <a:headEnd/>
            <a:tailEnd/>
          </a:ln>
          <a:effectLst/>
        </p:spPr>
      </p:pic>
      <p:sp>
        <p:nvSpPr>
          <p:cNvPr id="7171" name="Rectangle 3"/>
          <p:cNvSpPr>
            <a:spLocks noChangeArrowheads="1"/>
          </p:cNvSpPr>
          <p:nvPr/>
        </p:nvSpPr>
        <p:spPr bwMode="auto">
          <a:xfrm>
            <a:off x="611560" y="5840156"/>
            <a:ext cx="4032448" cy="833178"/>
          </a:xfrm>
          <a:prstGeom prst="rect">
            <a:avLst/>
          </a:prstGeom>
          <a:solidFill>
            <a:schemeClr val="tx1"/>
          </a:solidFill>
          <a:ln w="9525">
            <a:noFill/>
            <a:round/>
            <a:headEnd/>
            <a:tailEnd/>
          </a:ln>
          <a:effectLst/>
        </p:spPr>
        <p:txBody>
          <a:bodyPr wrap="square" lIns="90000" tIns="46800" rIns="90000" bIns="46800">
            <a:spAutoFit/>
          </a:bodyPr>
          <a:lstStyle/>
          <a:p>
            <a:pP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chemeClr val="bg1"/>
                </a:solidFill>
                <a:latin typeface="Times New Roman" pitchFamily="18" charset="0"/>
              </a:rPr>
              <a:t>Disassembled adapter: </a:t>
            </a:r>
            <a:r>
              <a:rPr lang="en-GB" sz="1200" i="1" dirty="0">
                <a:solidFill>
                  <a:schemeClr val="bg1"/>
                </a:solidFill>
                <a:latin typeface="Times New Roman" pitchFamily="18" charset="0"/>
              </a:rPr>
              <a:t>(1) </a:t>
            </a:r>
            <a:r>
              <a:rPr lang="en-GB" sz="1200" dirty="0">
                <a:solidFill>
                  <a:schemeClr val="bg1"/>
                </a:solidFill>
                <a:latin typeface="Times New Roman" pitchFamily="18" charset="0"/>
              </a:rPr>
              <a:t>Double wall, fluted, inflatable latex </a:t>
            </a:r>
            <a:r>
              <a:rPr lang="en-GB" sz="1200" dirty="0" err="1">
                <a:solidFill>
                  <a:schemeClr val="bg1"/>
                </a:solidFill>
                <a:latin typeface="Times New Roman" pitchFamily="18" charset="0"/>
              </a:rPr>
              <a:t>tracheostomy</a:t>
            </a:r>
            <a:r>
              <a:rPr lang="en-GB" sz="1200" dirty="0">
                <a:solidFill>
                  <a:schemeClr val="bg1"/>
                </a:solidFill>
                <a:latin typeface="Times New Roman" pitchFamily="18" charset="0"/>
              </a:rPr>
              <a:t> cuff, 8 mm; </a:t>
            </a:r>
            <a:r>
              <a:rPr lang="en-GB" sz="1200" i="1" dirty="0">
                <a:solidFill>
                  <a:schemeClr val="bg1"/>
                </a:solidFill>
                <a:latin typeface="Times New Roman" pitchFamily="18" charset="0"/>
              </a:rPr>
              <a:t>(2) </a:t>
            </a:r>
            <a:r>
              <a:rPr lang="en-GB" sz="1200" b="1" dirty="0">
                <a:solidFill>
                  <a:schemeClr val="bg1"/>
                </a:solidFill>
                <a:latin typeface="Times New Roman" pitchFamily="18" charset="0"/>
              </a:rPr>
              <a:t>ı“ </a:t>
            </a:r>
            <a:r>
              <a:rPr lang="en-GB" sz="1200" dirty="0">
                <a:solidFill>
                  <a:schemeClr val="bg1"/>
                </a:solidFill>
                <a:latin typeface="Times New Roman" pitchFamily="18" charset="0"/>
              </a:rPr>
              <a:t>x 15 mm female ( both ends </a:t>
            </a:r>
            <a:r>
              <a:rPr lang="en-GB" sz="1200" i="1" dirty="0">
                <a:solidFill>
                  <a:schemeClr val="bg1"/>
                </a:solidFill>
                <a:latin typeface="Times New Roman" pitchFamily="18" charset="0"/>
              </a:rPr>
              <a:t>) </a:t>
            </a:r>
            <a:r>
              <a:rPr lang="en-GB" sz="1200" dirty="0">
                <a:solidFill>
                  <a:schemeClr val="bg1"/>
                </a:solidFill>
                <a:latin typeface="Times New Roman" pitchFamily="18" charset="0"/>
              </a:rPr>
              <a:t>mask, intubation adapter; </a:t>
            </a:r>
            <a:r>
              <a:rPr lang="en-GB" sz="1200" i="1" dirty="0">
                <a:solidFill>
                  <a:schemeClr val="bg1"/>
                </a:solidFill>
                <a:latin typeface="Times New Roman" pitchFamily="18" charset="0"/>
              </a:rPr>
              <a:t>(3) </a:t>
            </a:r>
            <a:r>
              <a:rPr lang="en-GB" sz="1200" i="1" dirty="0" err="1">
                <a:solidFill>
                  <a:schemeClr val="bg1"/>
                </a:solidFill>
                <a:latin typeface="Times New Roman" pitchFamily="18" charset="0"/>
              </a:rPr>
              <a:t>Jı</a:t>
            </a:r>
            <a:r>
              <a:rPr lang="en-GB" sz="1200" i="1" dirty="0">
                <a:solidFill>
                  <a:schemeClr val="bg1"/>
                </a:solidFill>
                <a:latin typeface="Times New Roman" pitchFamily="18" charset="0"/>
              </a:rPr>
              <a:t>” </a:t>
            </a:r>
            <a:r>
              <a:rPr lang="en-GB" sz="1200" dirty="0">
                <a:solidFill>
                  <a:schemeClr val="bg1"/>
                </a:solidFill>
                <a:latin typeface="Times New Roman" pitchFamily="18" charset="0"/>
              </a:rPr>
              <a:t>female  x Jackson female mask adapter; and (4) right angle double </a:t>
            </a:r>
            <a:r>
              <a:rPr lang="en-GB" sz="1200" dirty="0" err="1">
                <a:solidFill>
                  <a:schemeClr val="bg1"/>
                </a:solidFill>
                <a:latin typeface="Times New Roman" pitchFamily="18" charset="0"/>
              </a:rPr>
              <a:t>wivel</a:t>
            </a:r>
            <a:r>
              <a:rPr lang="en-GB" sz="1200" dirty="0">
                <a:solidFill>
                  <a:schemeClr val="bg1"/>
                </a:solidFill>
                <a:latin typeface="Times New Roman" pitchFamily="18" charset="0"/>
              </a:rPr>
              <a:t> connector.</a:t>
            </a:r>
          </a:p>
        </p:txBody>
      </p:sp>
      <p:sp>
        <p:nvSpPr>
          <p:cNvPr id="7172" name="Rectangle 4"/>
          <p:cNvSpPr>
            <a:spLocks noChangeArrowheads="1"/>
          </p:cNvSpPr>
          <p:nvPr/>
        </p:nvSpPr>
        <p:spPr bwMode="auto">
          <a:xfrm>
            <a:off x="4716016" y="6021288"/>
            <a:ext cx="3816424" cy="463846"/>
          </a:xfrm>
          <a:prstGeom prst="rect">
            <a:avLst/>
          </a:prstGeom>
          <a:solidFill>
            <a:schemeClr val="tx1"/>
          </a:solidFill>
          <a:ln w="9525">
            <a:noFill/>
            <a:round/>
            <a:headEnd/>
            <a:tailEnd/>
          </a:ln>
          <a:effectLst/>
        </p:spPr>
        <p:txBody>
          <a:bodyPr wrap="square" lIns="90000" tIns="46800" rIns="90000" bIns="46800">
            <a:spAutoFit/>
          </a:bodyPr>
          <a:lstStyle/>
          <a:p>
            <a:pP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chemeClr val="bg1"/>
                </a:solidFill>
                <a:latin typeface="Times New Roman" pitchFamily="18" charset="0"/>
              </a:rPr>
              <a:t>Assembled adapter connected to ventilator tubing </a:t>
            </a:r>
            <a:r>
              <a:rPr lang="en-GB" sz="1200" b="1" i="1" dirty="0">
                <a:solidFill>
                  <a:schemeClr val="bg1"/>
                </a:solidFill>
                <a:latin typeface="Times New Roman" pitchFamily="18" charset="0"/>
              </a:rPr>
              <a:t>(5) </a:t>
            </a:r>
            <a:r>
              <a:rPr lang="en-GB" sz="1200" dirty="0">
                <a:solidFill>
                  <a:schemeClr val="bg1"/>
                </a:solidFill>
                <a:latin typeface="Times New Roman" pitchFamily="18" charset="0"/>
              </a:rPr>
              <a:t>and </a:t>
            </a:r>
            <a:r>
              <a:rPr lang="en-GB" sz="1200" dirty="0" err="1">
                <a:solidFill>
                  <a:schemeClr val="bg1"/>
                </a:solidFill>
                <a:latin typeface="Times New Roman" pitchFamily="18" charset="0"/>
              </a:rPr>
              <a:t>tracheostomy</a:t>
            </a:r>
            <a:r>
              <a:rPr lang="en-GB" sz="1200" dirty="0">
                <a:solidFill>
                  <a:schemeClr val="bg1"/>
                </a:solidFill>
                <a:latin typeface="Times New Roman" pitchFamily="18" charset="0"/>
              </a:rPr>
              <a:t> tube</a:t>
            </a:r>
          </a:p>
        </p:txBody>
      </p:sp>
    </p:spTree>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rndt081"/>
          <p:cNvPicPr>
            <a:picLocks noChangeAspect="1" noChangeArrowheads="1"/>
          </p:cNvPicPr>
          <p:nvPr/>
        </p:nvPicPr>
        <p:blipFill>
          <a:blip r:embed="rId2" cstate="print"/>
          <a:srcRect/>
          <a:stretch>
            <a:fillRect/>
          </a:stretch>
        </p:blipFill>
        <p:spPr bwMode="auto">
          <a:xfrm>
            <a:off x="467544" y="1130300"/>
            <a:ext cx="8382000" cy="5727700"/>
          </a:xfrm>
          <a:prstGeom prst="rect">
            <a:avLst/>
          </a:prstGeom>
          <a:noFill/>
        </p:spPr>
      </p:pic>
      <p:sp>
        <p:nvSpPr>
          <p:cNvPr id="3" name="2 CuadroTexto"/>
          <p:cNvSpPr txBox="1"/>
          <p:nvPr/>
        </p:nvSpPr>
        <p:spPr>
          <a:xfrm>
            <a:off x="2267744" y="188640"/>
            <a:ext cx="5102679" cy="584775"/>
          </a:xfrm>
          <a:prstGeom prst="rect">
            <a:avLst/>
          </a:prstGeom>
          <a:solidFill>
            <a:schemeClr val="bg1"/>
          </a:solidFill>
        </p:spPr>
        <p:txBody>
          <a:bodyPr wrap="none" rtlCol="0">
            <a:spAutoFit/>
          </a:bodyPr>
          <a:lstStyle/>
          <a:p>
            <a:r>
              <a:rPr lang="es-PE" sz="3200" dirty="0" smtClean="0">
                <a:solidFill>
                  <a:srgbClr val="FFFF00"/>
                </a:solidFill>
              </a:rPr>
              <a:t>Uso de adaptador para VM</a:t>
            </a:r>
            <a:endParaRPr lang="es-PE" sz="3200" dirty="0">
              <a:solidFill>
                <a:srgbClr val="FFFF00"/>
              </a:solidFill>
            </a:endParaRPr>
          </a:p>
        </p:txBody>
      </p:sp>
      <p:sp>
        <p:nvSpPr>
          <p:cNvPr id="5" name="4 Elipse"/>
          <p:cNvSpPr/>
          <p:nvPr/>
        </p:nvSpPr>
        <p:spPr>
          <a:xfrm>
            <a:off x="4067944" y="1628800"/>
            <a:ext cx="1440160"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0" y="0"/>
            <a:ext cx="5600700" cy="3752850"/>
          </a:xfrm>
          <a:prstGeom prst="rect">
            <a:avLst/>
          </a:prstGeom>
          <a:noFill/>
          <a:ln w="9525">
            <a:noFill/>
            <a:miter lim="800000"/>
            <a:headEnd/>
            <a:tailEnd/>
          </a:ln>
        </p:spPr>
      </p:pic>
      <p:pic>
        <p:nvPicPr>
          <p:cNvPr id="78851" name="Picture 3"/>
          <p:cNvPicPr>
            <a:picLocks noChangeAspect="1" noChangeArrowheads="1"/>
          </p:cNvPicPr>
          <p:nvPr/>
        </p:nvPicPr>
        <p:blipFill>
          <a:blip r:embed="rId3" cstate="print"/>
          <a:srcRect/>
          <a:stretch>
            <a:fillRect/>
          </a:stretch>
        </p:blipFill>
        <p:spPr bwMode="auto">
          <a:xfrm>
            <a:off x="5220072" y="3261708"/>
            <a:ext cx="3923928" cy="3596292"/>
          </a:xfrm>
          <a:prstGeom prst="rect">
            <a:avLst/>
          </a:prstGeom>
          <a:noFill/>
          <a:ln w="9525">
            <a:noFill/>
            <a:miter lim="800000"/>
            <a:headEnd/>
            <a:tailEnd/>
          </a:ln>
        </p:spPr>
      </p:pic>
      <p:sp>
        <p:nvSpPr>
          <p:cNvPr id="4" name="3 CuadroTexto"/>
          <p:cNvSpPr txBox="1"/>
          <p:nvPr/>
        </p:nvSpPr>
        <p:spPr>
          <a:xfrm>
            <a:off x="5652120" y="1340768"/>
            <a:ext cx="3260829" cy="400110"/>
          </a:xfrm>
          <a:prstGeom prst="rect">
            <a:avLst/>
          </a:prstGeom>
          <a:solidFill>
            <a:schemeClr val="bg1"/>
          </a:solidFill>
        </p:spPr>
        <p:txBody>
          <a:bodyPr wrap="none" rtlCol="0">
            <a:spAutoFit/>
          </a:bodyPr>
          <a:lstStyle/>
          <a:p>
            <a:r>
              <a:rPr lang="es-PE" sz="2000" dirty="0" smtClean="0">
                <a:solidFill>
                  <a:srgbClr val="FFFF00"/>
                </a:solidFill>
              </a:rPr>
              <a:t>Uso de adaptador para VM</a:t>
            </a:r>
            <a:endParaRPr lang="es-PE" sz="2000" dirty="0">
              <a:solidFill>
                <a:srgbClr val="FFFF00"/>
              </a:solidFill>
            </a:endParaRPr>
          </a:p>
        </p:txBody>
      </p:sp>
      <p:sp>
        <p:nvSpPr>
          <p:cNvPr id="5" name="4 CuadroTexto"/>
          <p:cNvSpPr txBox="1"/>
          <p:nvPr/>
        </p:nvSpPr>
        <p:spPr>
          <a:xfrm>
            <a:off x="179512" y="4005064"/>
            <a:ext cx="4896544" cy="2677656"/>
          </a:xfrm>
          <a:prstGeom prst="rect">
            <a:avLst/>
          </a:prstGeom>
          <a:solidFill>
            <a:schemeClr val="bg1"/>
          </a:solidFill>
          <a:ln>
            <a:solidFill>
              <a:schemeClr val="accent2">
                <a:lumMod val="75000"/>
              </a:schemeClr>
            </a:solidFill>
          </a:ln>
        </p:spPr>
        <p:txBody>
          <a:bodyPr wrap="square" rtlCol="0">
            <a:spAutoFit/>
          </a:bodyPr>
          <a:lstStyle/>
          <a:p>
            <a:r>
              <a:rPr lang="es-PE" sz="2400" dirty="0" smtClean="0">
                <a:effectLst>
                  <a:outerShdw blurRad="38100" dist="38100" dir="2700000" algn="tl">
                    <a:srgbClr val="000000">
                      <a:alpha val="43137"/>
                    </a:srgbClr>
                  </a:outerShdw>
                </a:effectLst>
              </a:rPr>
              <a:t>Se mantiene circuito</a:t>
            </a:r>
          </a:p>
          <a:p>
            <a:r>
              <a:rPr lang="es-PE" sz="2400" dirty="0" smtClean="0">
                <a:effectLst>
                  <a:outerShdw blurRad="38100" dist="38100" dir="2700000" algn="tl">
                    <a:srgbClr val="000000">
                      <a:alpha val="43137"/>
                    </a:srgbClr>
                  </a:outerShdw>
                </a:effectLst>
              </a:rPr>
              <a:t>Se logra mantener VM</a:t>
            </a:r>
          </a:p>
          <a:p>
            <a:r>
              <a:rPr lang="es-PE" sz="2400" dirty="0" smtClean="0">
                <a:effectLst>
                  <a:outerShdw blurRad="38100" dist="38100" dir="2700000" algn="tl">
                    <a:srgbClr val="000000">
                      <a:alpha val="43137"/>
                    </a:srgbClr>
                  </a:outerShdw>
                </a:effectLst>
              </a:rPr>
              <a:t>Menor fuga de volumen</a:t>
            </a:r>
          </a:p>
          <a:p>
            <a:r>
              <a:rPr lang="es-PE" sz="2400" dirty="0" smtClean="0">
                <a:effectLst>
                  <a:outerShdw blurRad="38100" dist="38100" dir="2700000" algn="tl">
                    <a:srgbClr val="000000">
                      <a:alpha val="43137"/>
                    </a:srgbClr>
                  </a:outerShdw>
                </a:effectLst>
              </a:rPr>
              <a:t>Mantienen PEEP</a:t>
            </a:r>
          </a:p>
          <a:p>
            <a:r>
              <a:rPr lang="es-PE" sz="2400" dirty="0" smtClean="0">
                <a:effectLst>
                  <a:outerShdw blurRad="38100" dist="38100" dir="2700000" algn="tl">
                    <a:srgbClr val="000000">
                      <a:alpha val="43137"/>
                    </a:srgbClr>
                  </a:outerShdw>
                </a:effectLst>
              </a:rPr>
              <a:t>Menor </a:t>
            </a:r>
            <a:r>
              <a:rPr lang="es-PE" sz="2400" dirty="0" err="1" smtClean="0">
                <a:effectLst>
                  <a:outerShdw blurRad="38100" dist="38100" dir="2700000" algn="tl">
                    <a:srgbClr val="000000">
                      <a:alpha val="43137"/>
                    </a:srgbClr>
                  </a:outerShdw>
                </a:effectLst>
              </a:rPr>
              <a:t>hipoxemia</a:t>
            </a:r>
            <a:endParaRPr lang="es-PE" sz="2400" dirty="0" smtClean="0">
              <a:effectLst>
                <a:outerShdw blurRad="38100" dist="38100" dir="2700000" algn="tl">
                  <a:srgbClr val="000000">
                    <a:alpha val="43137"/>
                  </a:srgbClr>
                </a:outerShdw>
              </a:effectLst>
            </a:endParaRPr>
          </a:p>
          <a:p>
            <a:r>
              <a:rPr lang="es-PE" sz="2400" dirty="0" smtClean="0">
                <a:effectLst>
                  <a:outerShdw blurRad="38100" dist="38100" dir="2700000" algn="tl">
                    <a:srgbClr val="000000">
                      <a:alpha val="43137"/>
                    </a:srgbClr>
                  </a:outerShdw>
                </a:effectLst>
              </a:rPr>
              <a:t>Evita </a:t>
            </a:r>
            <a:r>
              <a:rPr lang="es-PE" sz="2400" dirty="0" err="1" smtClean="0">
                <a:effectLst>
                  <a:outerShdw blurRad="38100" dist="38100" dir="2700000" algn="tl">
                    <a:srgbClr val="000000">
                      <a:alpha val="43137"/>
                    </a:srgbClr>
                  </a:outerShdw>
                </a:effectLst>
              </a:rPr>
              <a:t>aerosolización</a:t>
            </a:r>
            <a:r>
              <a:rPr lang="es-PE" sz="2400" dirty="0" smtClean="0">
                <a:effectLst>
                  <a:outerShdw blurRad="38100" dist="38100" dir="2700000" algn="tl">
                    <a:srgbClr val="000000">
                      <a:alpha val="43137"/>
                    </a:srgbClr>
                  </a:outerShdw>
                </a:effectLst>
              </a:rPr>
              <a:t> de secreciones</a:t>
            </a:r>
            <a:endParaRPr lang="es-PE" sz="24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ndt101"/>
          <p:cNvPicPr>
            <a:picLocks noChangeAspect="1" noChangeArrowheads="1"/>
          </p:cNvPicPr>
          <p:nvPr/>
        </p:nvPicPr>
        <p:blipFill>
          <a:blip r:embed="rId2" cstate="print"/>
          <a:srcRect/>
          <a:stretch>
            <a:fillRect/>
          </a:stretch>
        </p:blipFill>
        <p:spPr bwMode="auto">
          <a:xfrm>
            <a:off x="0" y="404664"/>
            <a:ext cx="9144000" cy="606682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a:stretch>
            <a:fillRect/>
          </a:stretch>
        </p:blipFill>
        <p:spPr bwMode="auto">
          <a:xfrm>
            <a:off x="0" y="0"/>
            <a:ext cx="4716016" cy="5653037"/>
          </a:xfrm>
          <a:prstGeom prst="rect">
            <a:avLst/>
          </a:prstGeom>
          <a:noFill/>
          <a:ln w="9525">
            <a:noFill/>
            <a:round/>
            <a:headEnd/>
            <a:tailEnd/>
          </a:ln>
          <a:effectLst/>
        </p:spPr>
      </p:pic>
      <p:sp>
        <p:nvSpPr>
          <p:cNvPr id="9219" name="Rectangle 3"/>
          <p:cNvSpPr>
            <a:spLocks noChangeArrowheads="1"/>
          </p:cNvSpPr>
          <p:nvPr/>
        </p:nvSpPr>
        <p:spPr bwMode="auto">
          <a:xfrm>
            <a:off x="4788024" y="5301208"/>
            <a:ext cx="4211960" cy="740845"/>
          </a:xfrm>
          <a:prstGeom prst="rect">
            <a:avLst/>
          </a:prstGeom>
          <a:solidFill>
            <a:schemeClr val="tx1"/>
          </a:solidFill>
          <a:ln w="9525">
            <a:noFill/>
            <a:round/>
            <a:headEnd/>
            <a:tailEnd/>
          </a:ln>
          <a:effectLst/>
        </p:spPr>
        <p:txBody>
          <a:bodyPr wrap="square" lIns="90000" tIns="46800" rIns="90000" bIns="46800">
            <a:spAutoFit/>
          </a:bodyPr>
          <a:lstStyle/>
          <a:p>
            <a:pP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chemeClr val="bg1"/>
                </a:solidFill>
                <a:latin typeface="Times New Roman" pitchFamily="18" charset="0"/>
              </a:rPr>
              <a:t>Flexible </a:t>
            </a:r>
            <a:r>
              <a:rPr lang="en-GB" sz="1400" dirty="0" err="1">
                <a:solidFill>
                  <a:schemeClr val="bg1"/>
                </a:solidFill>
                <a:latin typeface="Times New Roman" pitchFamily="18" charset="0"/>
              </a:rPr>
              <a:t>fiberoptic</a:t>
            </a:r>
            <a:r>
              <a:rPr lang="en-GB" sz="1400" dirty="0">
                <a:solidFill>
                  <a:schemeClr val="bg1"/>
                </a:solidFill>
                <a:latin typeface="Times New Roman" pitchFamily="18" charset="0"/>
              </a:rPr>
              <a:t> </a:t>
            </a:r>
            <a:r>
              <a:rPr lang="en-GB" sz="1400" dirty="0" err="1">
                <a:solidFill>
                  <a:schemeClr val="bg1"/>
                </a:solidFill>
                <a:latin typeface="Times New Roman" pitchFamily="18" charset="0"/>
              </a:rPr>
              <a:t>bronchoscopy</a:t>
            </a:r>
            <a:r>
              <a:rPr lang="en-GB" sz="1400" dirty="0">
                <a:solidFill>
                  <a:schemeClr val="bg1"/>
                </a:solidFill>
                <a:latin typeface="Times New Roman" pitchFamily="18" charset="0"/>
              </a:rPr>
              <a:t> in the critically ill patient. Methodology and indications </a:t>
            </a:r>
          </a:p>
          <a:p>
            <a:pP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chemeClr val="bg1"/>
                </a:solidFill>
                <a:latin typeface="Times New Roman" pitchFamily="18" charset="0"/>
              </a:rPr>
              <a:t>CR Barrett, Jr. </a:t>
            </a:r>
            <a:r>
              <a:rPr lang="en-GB" sz="1400" i="1" dirty="0">
                <a:solidFill>
                  <a:schemeClr val="bg1"/>
                </a:solidFill>
                <a:latin typeface="Times New Roman" pitchFamily="18" charset="0"/>
              </a:rPr>
              <a:t>Chest </a:t>
            </a:r>
            <a:r>
              <a:rPr lang="en-GB" sz="1400" dirty="0">
                <a:solidFill>
                  <a:schemeClr val="bg1"/>
                </a:solidFill>
                <a:latin typeface="Times New Roman" pitchFamily="18" charset="0"/>
              </a:rPr>
              <a:t>1978;73;746-749</a:t>
            </a:r>
          </a:p>
        </p:txBody>
      </p:sp>
      <p:sp>
        <p:nvSpPr>
          <p:cNvPr id="5" name="4 CuadroTexto"/>
          <p:cNvSpPr txBox="1"/>
          <p:nvPr/>
        </p:nvSpPr>
        <p:spPr>
          <a:xfrm>
            <a:off x="4860032" y="1700808"/>
            <a:ext cx="4104456" cy="2677656"/>
          </a:xfrm>
          <a:prstGeom prst="rect">
            <a:avLst/>
          </a:prstGeom>
          <a:noFill/>
          <a:ln>
            <a:solidFill>
              <a:schemeClr val="accent2">
                <a:lumMod val="75000"/>
              </a:schemeClr>
            </a:solidFill>
          </a:ln>
        </p:spPr>
        <p:txBody>
          <a:bodyPr wrap="square" rtlCol="0">
            <a:spAutoFit/>
          </a:bodyPr>
          <a:lstStyle/>
          <a:p>
            <a:pPr algn="ctr"/>
            <a:r>
              <a:rPr lang="es-PE" sz="2800" dirty="0" smtClean="0"/>
              <a:t>Evitar desplazamiento del paciente en estado crítico</a:t>
            </a:r>
          </a:p>
          <a:p>
            <a:pPr algn="ctr"/>
            <a:endParaRPr lang="es-PE" sz="2800" dirty="0" smtClean="0"/>
          </a:p>
          <a:p>
            <a:pPr algn="ctr"/>
            <a:r>
              <a:rPr lang="es-PE" sz="2800" dirty="0" smtClean="0"/>
              <a:t>Preferible desplazar los equipos</a:t>
            </a:r>
            <a:endParaRPr lang="es-PE" sz="2800" dirty="0"/>
          </a:p>
        </p:txBody>
      </p:sp>
      <p:sp>
        <p:nvSpPr>
          <p:cNvPr id="6" name="5 Rectángulo"/>
          <p:cNvSpPr/>
          <p:nvPr/>
        </p:nvSpPr>
        <p:spPr>
          <a:xfrm>
            <a:off x="0" y="5534561"/>
            <a:ext cx="4716016" cy="1323439"/>
          </a:xfrm>
          <a:prstGeom prst="rect">
            <a:avLst/>
          </a:prstGeom>
          <a:solidFill>
            <a:schemeClr val="tx1"/>
          </a:solidFill>
        </p:spPr>
        <p:txBody>
          <a:bodyPr wrap="square">
            <a:spAutoFit/>
          </a:bodyPr>
          <a:lstStyle/>
          <a:p>
            <a:r>
              <a:rPr lang="en-GB" sz="1600" dirty="0" smtClean="0">
                <a:solidFill>
                  <a:schemeClr val="bg1"/>
                </a:solidFill>
              </a:rPr>
              <a:t>The cart used to transport the equipment necessary to perform FFB at the bedside. The portable suction apparatus, located on the bottom shelf, is activated by the footswitch placed on the floor</a:t>
            </a:r>
            <a:endParaRPr lang="es-PE" sz="1600" dirty="0">
              <a:solidFill>
                <a:schemeClr val="bg1"/>
              </a:solidFill>
            </a:endParaRPr>
          </a:p>
        </p:txBody>
      </p:sp>
      <p:sp>
        <p:nvSpPr>
          <p:cNvPr id="7" name="6 Flecha abajo"/>
          <p:cNvSpPr/>
          <p:nvPr/>
        </p:nvSpPr>
        <p:spPr>
          <a:xfrm>
            <a:off x="6732240" y="3068960"/>
            <a:ext cx="504056" cy="36004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0"/>
            <a:ext cx="8229600" cy="1247056"/>
          </a:xfrm>
        </p:spPr>
        <p:txBody>
          <a:bodyPr>
            <a:normAutofit fontScale="90000"/>
          </a:bodyPr>
          <a:lstStyle/>
          <a:p>
            <a:r>
              <a:rPr lang="es-PE" dirty="0" smtClean="0">
                <a:solidFill>
                  <a:srgbClr val="FFFF00"/>
                </a:solidFill>
              </a:rPr>
              <a:t>Examen </a:t>
            </a:r>
            <a:r>
              <a:rPr lang="es-PE" dirty="0" err="1" smtClean="0">
                <a:solidFill>
                  <a:srgbClr val="FFFF00"/>
                </a:solidFill>
              </a:rPr>
              <a:t>endoscopico</a:t>
            </a:r>
            <a:r>
              <a:rPr lang="es-PE" dirty="0" smtClean="0">
                <a:solidFill>
                  <a:srgbClr val="FFFF00"/>
                </a:solidFill>
              </a:rPr>
              <a:t> del </a:t>
            </a:r>
            <a:r>
              <a:rPr lang="es-PE" dirty="0" err="1" smtClean="0">
                <a:solidFill>
                  <a:srgbClr val="FFFF00"/>
                </a:solidFill>
              </a:rPr>
              <a:t>arbol</a:t>
            </a:r>
            <a:r>
              <a:rPr lang="es-PE" dirty="0" smtClean="0">
                <a:solidFill>
                  <a:srgbClr val="FFFF00"/>
                </a:solidFill>
              </a:rPr>
              <a:t> </a:t>
            </a:r>
            <a:r>
              <a:rPr lang="es-PE" dirty="0" err="1" smtClean="0">
                <a:solidFill>
                  <a:srgbClr val="FFFF00"/>
                </a:solidFill>
              </a:rPr>
              <a:t>traqueobronquial</a:t>
            </a:r>
            <a:endParaRPr lang="es-PE" dirty="0">
              <a:solidFill>
                <a:srgbClr val="FFFF00"/>
              </a:solidFill>
            </a:endParaRPr>
          </a:p>
        </p:txBody>
      </p:sp>
      <p:pic>
        <p:nvPicPr>
          <p:cNvPr id="36866" name="Picture 2"/>
          <p:cNvPicPr>
            <a:picLocks noChangeAspect="1" noChangeArrowheads="1"/>
          </p:cNvPicPr>
          <p:nvPr/>
        </p:nvPicPr>
        <p:blipFill>
          <a:blip r:embed="rId2" cstate="print"/>
          <a:srcRect/>
          <a:stretch>
            <a:fillRect/>
          </a:stretch>
        </p:blipFill>
        <p:spPr bwMode="auto">
          <a:xfrm>
            <a:off x="539553" y="1434287"/>
            <a:ext cx="8205380" cy="5423713"/>
          </a:xfrm>
          <a:prstGeom prst="rect">
            <a:avLst/>
          </a:prstGeom>
          <a:noFill/>
          <a:ln w="9525">
            <a:noFill/>
            <a:miter lim="800000"/>
            <a:headEnd/>
            <a:tailEnd/>
          </a:ln>
          <a:effectLst/>
        </p:spPr>
      </p:pic>
      <p:sp>
        <p:nvSpPr>
          <p:cNvPr id="5" name="4 CuadroTexto"/>
          <p:cNvSpPr txBox="1"/>
          <p:nvPr/>
        </p:nvSpPr>
        <p:spPr>
          <a:xfrm>
            <a:off x="1475656" y="5805264"/>
            <a:ext cx="2068195" cy="830997"/>
          </a:xfrm>
          <a:prstGeom prst="rect">
            <a:avLst/>
          </a:prstGeom>
          <a:noFill/>
        </p:spPr>
        <p:txBody>
          <a:bodyPr wrap="none" rtlCol="0">
            <a:spAutoFit/>
          </a:bodyPr>
          <a:lstStyle/>
          <a:p>
            <a:pPr algn="ctr"/>
            <a:r>
              <a:rPr lang="es-PE" sz="2400" dirty="0" smtClean="0">
                <a:solidFill>
                  <a:schemeClr val="bg1"/>
                </a:solidFill>
              </a:rPr>
              <a:t>Broncoscopía</a:t>
            </a:r>
          </a:p>
          <a:p>
            <a:pPr algn="ctr"/>
            <a:r>
              <a:rPr lang="es-PE" sz="2400" dirty="0" smtClean="0">
                <a:solidFill>
                  <a:schemeClr val="bg1"/>
                </a:solidFill>
              </a:rPr>
              <a:t> Rígida</a:t>
            </a:r>
            <a:endParaRPr lang="es-PE" sz="24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DS\2011\CELL\IMG002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CuadroTexto"/>
          <p:cNvSpPr txBox="1"/>
          <p:nvPr/>
        </p:nvSpPr>
        <p:spPr>
          <a:xfrm>
            <a:off x="4788024" y="0"/>
            <a:ext cx="4355977" cy="954107"/>
          </a:xfrm>
          <a:prstGeom prst="rect">
            <a:avLst/>
          </a:prstGeom>
          <a:solidFill>
            <a:schemeClr val="bg1">
              <a:lumMod val="50000"/>
              <a:lumOff val="50000"/>
            </a:schemeClr>
          </a:solidFill>
        </p:spPr>
        <p:txBody>
          <a:bodyPr wrap="square" rtlCol="0">
            <a:spAutoFit/>
          </a:bodyPr>
          <a:lstStyle/>
          <a:p>
            <a:pPr algn="ctr"/>
            <a:r>
              <a:rPr lang="es-PE" sz="2800" dirty="0" smtClean="0">
                <a:effectLst>
                  <a:outerShdw blurRad="38100" dist="38100" dir="2700000" algn="tl">
                    <a:srgbClr val="000000">
                      <a:alpha val="43137"/>
                    </a:srgbClr>
                  </a:outerShdw>
                </a:effectLst>
              </a:rPr>
              <a:t>UTR</a:t>
            </a:r>
          </a:p>
          <a:p>
            <a:pPr algn="ctr"/>
            <a:r>
              <a:rPr lang="es-PE" sz="2800" smtClean="0">
                <a:effectLst>
                  <a:outerShdw blurRad="38100" dist="38100" dir="2700000" algn="tl">
                    <a:srgbClr val="000000">
                      <a:alpha val="43137"/>
                    </a:srgbClr>
                  </a:outerShdw>
                </a:effectLst>
              </a:rPr>
              <a:t> </a:t>
            </a:r>
            <a:r>
              <a:rPr lang="es-PE" sz="2800" dirty="0" smtClean="0">
                <a:effectLst>
                  <a:outerShdw blurRad="38100" dist="38100" dir="2700000" algn="tl">
                    <a:srgbClr val="000000">
                      <a:alpha val="43137"/>
                    </a:srgbClr>
                  </a:outerShdw>
                </a:effectLst>
              </a:rPr>
              <a:t>UCI 2°C - HNERM</a:t>
            </a:r>
            <a:endParaRPr lang="es-PE" sz="2800" dirty="0">
              <a:effectLst>
                <a:outerShdw blurRad="38100" dist="38100" dir="2700000" algn="tl">
                  <a:srgbClr val="000000">
                    <a:alpha val="43137"/>
                  </a:srgbClr>
                </a:outerShdw>
              </a:effectLst>
            </a:endParaRPr>
          </a:p>
        </p:txBody>
      </p:sp>
      <p:sp>
        <p:nvSpPr>
          <p:cNvPr id="4" name="3 Flecha abajo"/>
          <p:cNvSpPr/>
          <p:nvPr/>
        </p:nvSpPr>
        <p:spPr>
          <a:xfrm rot="2324269">
            <a:off x="6197856" y="2022287"/>
            <a:ext cx="360040" cy="720080"/>
          </a:xfrm>
          <a:prstGeom prst="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FBC en críticos</a:t>
            </a:r>
            <a:endParaRPr lang="es-PE" dirty="0"/>
          </a:p>
        </p:txBody>
      </p:sp>
      <p:sp>
        <p:nvSpPr>
          <p:cNvPr id="3" name="2 Marcador de contenido"/>
          <p:cNvSpPr>
            <a:spLocks noGrp="1"/>
          </p:cNvSpPr>
          <p:nvPr>
            <p:ph sz="half" idx="1"/>
          </p:nvPr>
        </p:nvSpPr>
        <p:spPr>
          <a:xfrm>
            <a:off x="683568" y="1628800"/>
            <a:ext cx="3520440" cy="4237931"/>
          </a:xfrm>
        </p:spPr>
        <p:txBody>
          <a:bodyPr>
            <a:normAutofit lnSpcReduction="10000"/>
          </a:bodyPr>
          <a:lstStyle/>
          <a:p>
            <a:r>
              <a:rPr lang="es-PE" u="sng" dirty="0" smtClean="0"/>
              <a:t>Técnica adecuada</a:t>
            </a:r>
            <a:endParaRPr lang="es-PE" u="sng" dirty="0"/>
          </a:p>
        </p:txBody>
      </p:sp>
      <p:sp>
        <p:nvSpPr>
          <p:cNvPr id="4" name="3 Marcador de contenido"/>
          <p:cNvSpPr>
            <a:spLocks noGrp="1"/>
          </p:cNvSpPr>
          <p:nvPr>
            <p:ph sz="half" idx="2"/>
          </p:nvPr>
        </p:nvSpPr>
        <p:spPr>
          <a:xfrm>
            <a:off x="4283968" y="1628800"/>
            <a:ext cx="4569656" cy="4968552"/>
          </a:xfrm>
          <a:solidFill>
            <a:schemeClr val="bg1"/>
          </a:solidFill>
        </p:spPr>
        <p:txBody>
          <a:bodyPr>
            <a:normAutofit lnSpcReduction="10000"/>
          </a:bodyPr>
          <a:lstStyle/>
          <a:p>
            <a:r>
              <a:rPr lang="es-PE" dirty="0" smtClean="0"/>
              <a:t>Sin interrupción de la VM</a:t>
            </a:r>
          </a:p>
          <a:p>
            <a:r>
              <a:rPr lang="es-PE" dirty="0" smtClean="0"/>
              <a:t>Sin pérdida de la vía aérea</a:t>
            </a:r>
          </a:p>
          <a:p>
            <a:r>
              <a:rPr lang="es-PE" dirty="0" smtClean="0"/>
              <a:t>Usar sedación</a:t>
            </a:r>
          </a:p>
          <a:p>
            <a:r>
              <a:rPr lang="es-PE" dirty="0" smtClean="0"/>
              <a:t>Evitar  desplazar al paciente y </a:t>
            </a:r>
          </a:p>
          <a:p>
            <a:r>
              <a:rPr lang="es-PE" dirty="0" smtClean="0"/>
              <a:t>Evitar desconectarlo de sistema de soporte y monitoreo</a:t>
            </a:r>
          </a:p>
          <a:p>
            <a:r>
              <a:rPr lang="es-PE" dirty="0" smtClean="0"/>
              <a:t>Sistematización </a:t>
            </a:r>
          </a:p>
          <a:p>
            <a:r>
              <a:rPr lang="es-PE" dirty="0" smtClean="0"/>
              <a:t>Realizado por Intensivista entrenado </a:t>
            </a:r>
          </a:p>
          <a:p>
            <a:endParaRPr lang="es-PE" dirty="0"/>
          </a:p>
        </p:txBody>
      </p:sp>
      <p:sp>
        <p:nvSpPr>
          <p:cNvPr id="5" name="4 Flecha derecha"/>
          <p:cNvSpPr/>
          <p:nvPr/>
        </p:nvSpPr>
        <p:spPr>
          <a:xfrm>
            <a:off x="2915816" y="2276872"/>
            <a:ext cx="864096" cy="720080"/>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5 Flecha abajo"/>
          <p:cNvSpPr/>
          <p:nvPr/>
        </p:nvSpPr>
        <p:spPr>
          <a:xfrm rot="5400000">
            <a:off x="2771800" y="5849888"/>
            <a:ext cx="93610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539552" y="5085184"/>
            <a:ext cx="3456384" cy="830997"/>
          </a:xfrm>
          <a:prstGeom prst="rect">
            <a:avLst/>
          </a:prstGeom>
          <a:solidFill>
            <a:schemeClr val="bg1"/>
          </a:solidFill>
          <a:ln>
            <a:solidFill>
              <a:schemeClr val="accent3">
                <a:lumMod val="50000"/>
              </a:schemeClr>
            </a:solidFill>
          </a:ln>
        </p:spPr>
        <p:txBody>
          <a:bodyPr wrap="square" rtlCol="0">
            <a:spAutoFit/>
          </a:bodyPr>
          <a:lstStyle/>
          <a:p>
            <a:pPr algn="ctr"/>
            <a:r>
              <a:rPr lang="es-PE" sz="2400" dirty="0" smtClean="0"/>
              <a:t>Bajo número de complicaciones</a:t>
            </a:r>
            <a:endParaRPr lang="es-PE" sz="2400" dirty="0"/>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23528" y="1928242"/>
            <a:ext cx="8496944" cy="2652886"/>
            <a:chOff x="1922536" y="1928242"/>
            <a:chExt cx="6308201" cy="2088232"/>
          </a:xfrm>
        </p:grpSpPr>
        <p:pic>
          <p:nvPicPr>
            <p:cNvPr id="6" name="Picture 4"/>
            <p:cNvPicPr>
              <a:picLocks noChangeAspect="1" noChangeArrowheads="1"/>
            </p:cNvPicPr>
            <p:nvPr/>
          </p:nvPicPr>
          <p:blipFill>
            <a:blip r:embed="rId2" cstate="print"/>
            <a:srcRect/>
            <a:stretch>
              <a:fillRect/>
            </a:stretch>
          </p:blipFill>
          <p:spPr bwMode="auto">
            <a:xfrm>
              <a:off x="1922536" y="1928242"/>
              <a:ext cx="6308201" cy="2088232"/>
            </a:xfrm>
            <a:prstGeom prst="rect">
              <a:avLst/>
            </a:prstGeom>
            <a:noFill/>
            <a:ln w="9525">
              <a:solidFill>
                <a:schemeClr val="accent1"/>
              </a:solidFill>
              <a:miter lim="800000"/>
              <a:headEnd/>
              <a:tailEnd/>
            </a:ln>
          </p:spPr>
        </p:pic>
        <p:pic>
          <p:nvPicPr>
            <p:cNvPr id="7" name="Picture 5"/>
            <p:cNvPicPr>
              <a:picLocks noChangeAspect="1" noChangeArrowheads="1"/>
            </p:cNvPicPr>
            <p:nvPr/>
          </p:nvPicPr>
          <p:blipFill>
            <a:blip r:embed="rId3" cstate="print"/>
            <a:srcRect/>
            <a:stretch>
              <a:fillRect/>
            </a:stretch>
          </p:blipFill>
          <p:spPr bwMode="auto">
            <a:xfrm>
              <a:off x="3995936" y="3573016"/>
              <a:ext cx="4002442" cy="407857"/>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4065662" y="2428304"/>
              <a:ext cx="1848952" cy="228400"/>
            </a:xfrm>
            <a:prstGeom prst="rect">
              <a:avLst/>
            </a:prstGeom>
            <a:noFill/>
            <a:ln w="9525">
              <a:noFill/>
              <a:miter lim="800000"/>
              <a:headEnd/>
              <a:tailEnd/>
            </a:ln>
          </p:spPr>
        </p:pic>
      </p:gr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2134500"/>
            <a:ext cx="3357256" cy="2662652"/>
          </a:xfrm>
          <a:prstGeom prst="rect">
            <a:avLst/>
          </a:prstGeom>
          <a:noFill/>
          <a:ln w="9525">
            <a:solidFill>
              <a:schemeClr val="accent1"/>
            </a:solid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5436095" y="260648"/>
            <a:ext cx="3486315" cy="3501008"/>
          </a:xfrm>
          <a:prstGeom prst="rect">
            <a:avLst/>
          </a:prstGeom>
          <a:noFill/>
          <a:ln w="9525">
            <a:solidFill>
              <a:schemeClr val="accent1"/>
            </a:solidFill>
            <a:miter lim="800000"/>
            <a:headEnd/>
            <a:tailEnd/>
          </a:ln>
        </p:spPr>
      </p:pic>
      <p:cxnSp>
        <p:nvCxnSpPr>
          <p:cNvPr id="4" name="3 Conector recto de flecha"/>
          <p:cNvCxnSpPr>
            <a:stCxn id="2" idx="3"/>
            <a:endCxn id="3" idx="1"/>
          </p:cNvCxnSpPr>
          <p:nvPr/>
        </p:nvCxnSpPr>
        <p:spPr bwMode="auto">
          <a:xfrm flipV="1">
            <a:off x="3357256" y="2011152"/>
            <a:ext cx="2078839" cy="1454674"/>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5" name="4 Conector recto de flecha"/>
          <p:cNvCxnSpPr>
            <a:stCxn id="2" idx="3"/>
            <a:endCxn id="6" idx="1"/>
          </p:cNvCxnSpPr>
          <p:nvPr/>
        </p:nvCxnSpPr>
        <p:spPr bwMode="auto">
          <a:xfrm>
            <a:off x="3357256" y="3465826"/>
            <a:ext cx="1934824" cy="1232896"/>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6" name="5 CuadroTexto"/>
          <p:cNvSpPr txBox="1"/>
          <p:nvPr/>
        </p:nvSpPr>
        <p:spPr>
          <a:xfrm>
            <a:off x="5292080" y="4437112"/>
            <a:ext cx="2520280" cy="523220"/>
          </a:xfrm>
          <a:prstGeom prst="rect">
            <a:avLst/>
          </a:prstGeom>
          <a:solidFill>
            <a:schemeClr val="bg1">
              <a:lumMod val="75000"/>
              <a:lumOff val="25000"/>
            </a:schemeClr>
          </a:solidFill>
          <a:ln>
            <a:solidFill>
              <a:schemeClr val="accent1">
                <a:lumMod val="60000"/>
                <a:lumOff val="40000"/>
              </a:schemeClr>
            </a:solidFill>
          </a:ln>
        </p:spPr>
        <p:txBody>
          <a:bodyPr wrap="square" rtlCol="0">
            <a:spAutoFit/>
          </a:bodyPr>
          <a:lstStyle/>
          <a:p>
            <a:pPr algn="ctr"/>
            <a:r>
              <a:rPr lang="es-PE" sz="2800" dirty="0">
                <a:effectLst>
                  <a:outerShdw blurRad="38100" dist="38100" dir="2700000" algn="tl">
                    <a:srgbClr val="000000">
                      <a:alpha val="43137"/>
                    </a:srgbClr>
                  </a:outerShdw>
                </a:effectLst>
              </a:rPr>
              <a:t>a</a:t>
            </a:r>
            <a:r>
              <a:rPr lang="es-PE" sz="2800" dirty="0" smtClean="0">
                <a:effectLst>
                  <a:outerShdw blurRad="38100" dist="38100" dir="2700000" algn="tl">
                    <a:srgbClr val="000000">
                      <a:alpha val="43137"/>
                    </a:srgbClr>
                  </a:outerShdw>
                </a:effectLst>
              </a:rPr>
              <a:t>uto-PEEP</a:t>
            </a:r>
            <a:endParaRPr lang="es-PE" sz="2800" dirty="0">
              <a:effectLst>
                <a:outerShdw blurRad="38100" dist="38100" dir="2700000" algn="tl">
                  <a:srgbClr val="000000">
                    <a:alpha val="43137"/>
                  </a:srgbClr>
                </a:outerShdw>
              </a:effectLst>
            </a:endParaRPr>
          </a:p>
        </p:txBody>
      </p:sp>
      <p:sp>
        <p:nvSpPr>
          <p:cNvPr id="7" name="6 Flecha derecha"/>
          <p:cNvSpPr/>
          <p:nvPr/>
        </p:nvSpPr>
        <p:spPr bwMode="auto">
          <a:xfrm>
            <a:off x="1259632" y="5805264"/>
            <a:ext cx="1728192" cy="64807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r>
              <a:rPr kumimoji="0" lang="es-PE" sz="1600" b="0" i="0" u="none" strike="noStrike" cap="none" normalizeH="0" baseline="0" dirty="0" smtClean="0">
                <a:ln>
                  <a:noFill/>
                </a:ln>
                <a:solidFill>
                  <a:schemeClr val="bg1"/>
                </a:solidFill>
                <a:latin typeface="Arial" charset="0"/>
                <a:ea typeface="Lucida Sans Unicode" pitchFamily="32" charset="0"/>
                <a:cs typeface="Lucida Sans Unicode" pitchFamily="32" charset="0"/>
              </a:rPr>
              <a:t>consecuencia</a:t>
            </a:r>
          </a:p>
        </p:txBody>
      </p:sp>
      <p:sp>
        <p:nvSpPr>
          <p:cNvPr id="8" name="7 CuadroTexto"/>
          <p:cNvSpPr txBox="1"/>
          <p:nvPr/>
        </p:nvSpPr>
        <p:spPr>
          <a:xfrm>
            <a:off x="3131840" y="5733256"/>
            <a:ext cx="5328592" cy="830997"/>
          </a:xfrm>
          <a:prstGeom prst="rect">
            <a:avLst/>
          </a:prstGeom>
          <a:solidFill>
            <a:srgbClr val="0070C0"/>
          </a:solidFill>
          <a:ln>
            <a:solidFill>
              <a:srgbClr val="0070C0"/>
            </a:solidFill>
          </a:ln>
        </p:spPr>
        <p:txBody>
          <a:bodyPr wrap="square" rtlCol="0">
            <a:spAutoFit/>
          </a:bodyPr>
          <a:lstStyle/>
          <a:p>
            <a:pPr algn="ctr"/>
            <a:r>
              <a:rPr lang="es-PE" sz="2400" dirty="0" smtClean="0">
                <a:effectLst>
                  <a:outerShdw blurRad="38100" dist="38100" dir="2700000" algn="tl">
                    <a:srgbClr val="000000">
                      <a:alpha val="43137"/>
                    </a:srgbClr>
                  </a:outerShdw>
                </a:effectLst>
              </a:rPr>
              <a:t>INCREMENTO DE LA PRESION INTRATORACCICA</a:t>
            </a:r>
            <a:endParaRPr lang="es-PE" sz="2400" dirty="0">
              <a:effectLst>
                <a:outerShdw blurRad="38100" dist="38100" dir="2700000" algn="tl">
                  <a:srgbClr val="000000">
                    <a:alpha val="43137"/>
                  </a:srgbClr>
                </a:outerShdw>
              </a:effectLst>
            </a:endParaRPr>
          </a:p>
        </p:txBody>
      </p:sp>
      <p:sp>
        <p:nvSpPr>
          <p:cNvPr id="9" name="8 CuadroTexto"/>
          <p:cNvSpPr txBox="1"/>
          <p:nvPr/>
        </p:nvSpPr>
        <p:spPr>
          <a:xfrm>
            <a:off x="4572000" y="2420888"/>
            <a:ext cx="248786" cy="369332"/>
          </a:xfrm>
          <a:prstGeom prst="rect">
            <a:avLst/>
          </a:prstGeom>
          <a:solidFill>
            <a:srgbClr val="FFFF00"/>
          </a:solidFill>
        </p:spPr>
        <p:txBody>
          <a:bodyPr wrap="none" rtlCol="0">
            <a:spAutoFit/>
          </a:bodyPr>
          <a:lstStyle/>
          <a:p>
            <a:r>
              <a:rPr lang="es-PE" dirty="0">
                <a:solidFill>
                  <a:schemeClr val="bg1"/>
                </a:solidFill>
              </a:rPr>
              <a:t>I</a:t>
            </a:r>
          </a:p>
        </p:txBody>
      </p:sp>
      <p:sp>
        <p:nvSpPr>
          <p:cNvPr id="10" name="9 CuadroTexto"/>
          <p:cNvSpPr txBox="1"/>
          <p:nvPr/>
        </p:nvSpPr>
        <p:spPr>
          <a:xfrm>
            <a:off x="4572000" y="4077072"/>
            <a:ext cx="338554" cy="369332"/>
          </a:xfrm>
          <a:prstGeom prst="rect">
            <a:avLst/>
          </a:prstGeom>
          <a:solidFill>
            <a:srgbClr val="FFFF00"/>
          </a:solidFill>
        </p:spPr>
        <p:txBody>
          <a:bodyPr wrap="none" rtlCol="0">
            <a:spAutoFit/>
          </a:bodyPr>
          <a:lstStyle/>
          <a:p>
            <a:r>
              <a:rPr lang="es-PE" dirty="0" smtClean="0">
                <a:solidFill>
                  <a:schemeClr val="bg1"/>
                </a:solidFill>
              </a:rPr>
              <a:t>E</a:t>
            </a:r>
            <a:endParaRPr lang="es-PE" dirty="0">
              <a:solidFill>
                <a:schemeClr val="bg1"/>
              </a:solidFill>
            </a:endParaRPr>
          </a:p>
        </p:txBody>
      </p:sp>
      <p:sp>
        <p:nvSpPr>
          <p:cNvPr id="11" name="10 CuadroTexto"/>
          <p:cNvSpPr txBox="1"/>
          <p:nvPr/>
        </p:nvSpPr>
        <p:spPr>
          <a:xfrm>
            <a:off x="5292080" y="4941168"/>
            <a:ext cx="2520280" cy="369332"/>
          </a:xfrm>
          <a:prstGeom prst="rect">
            <a:avLst/>
          </a:prstGeom>
          <a:solidFill>
            <a:schemeClr val="bg1">
              <a:lumMod val="75000"/>
              <a:lumOff val="25000"/>
            </a:schemeClr>
          </a:solidFill>
          <a:ln>
            <a:solidFill>
              <a:schemeClr val="accent1">
                <a:lumMod val="60000"/>
                <a:lumOff val="40000"/>
              </a:schemeClr>
            </a:solidFill>
          </a:ln>
        </p:spPr>
        <p:txBody>
          <a:bodyPr wrap="square" rtlCol="0">
            <a:spAutoFit/>
          </a:bodyPr>
          <a:lstStyle/>
          <a:p>
            <a:pPr algn="ctr"/>
            <a:r>
              <a:rPr lang="es-PE" dirty="0" smtClean="0">
                <a:effectLst>
                  <a:outerShdw blurRad="38100" dist="38100" dir="2700000" algn="tl">
                    <a:srgbClr val="000000">
                      <a:alpha val="43137"/>
                    </a:srgbClr>
                  </a:outerShdw>
                </a:effectLst>
              </a:rPr>
              <a:t>Volumen atrapado</a:t>
            </a:r>
            <a:endParaRPr lang="es-PE" dirty="0">
              <a:effectLst>
                <a:outerShdw blurRad="38100" dist="38100" dir="2700000" algn="tl">
                  <a:srgbClr val="000000">
                    <a:alpha val="43137"/>
                  </a:srgbClr>
                </a:outerShdw>
              </a:effectLst>
            </a:endParaRPr>
          </a:p>
        </p:txBody>
      </p:sp>
      <p:sp>
        <p:nvSpPr>
          <p:cNvPr id="12" name="11 CuadroTexto"/>
          <p:cNvSpPr txBox="1"/>
          <p:nvPr/>
        </p:nvSpPr>
        <p:spPr>
          <a:xfrm>
            <a:off x="3779912" y="692696"/>
            <a:ext cx="1515999" cy="523220"/>
          </a:xfrm>
          <a:prstGeom prst="rect">
            <a:avLst/>
          </a:prstGeom>
          <a:solidFill>
            <a:schemeClr val="bg1">
              <a:lumMod val="75000"/>
              <a:lumOff val="25000"/>
            </a:schemeClr>
          </a:solidFill>
          <a:ln>
            <a:solidFill>
              <a:schemeClr val="tx1"/>
            </a:solidFill>
          </a:ln>
        </p:spPr>
        <p:txBody>
          <a:bodyPr wrap="square" rtlCol="0">
            <a:spAutoFit/>
          </a:bodyPr>
          <a:lstStyle/>
          <a:p>
            <a:pPr algn="r"/>
            <a:r>
              <a:rPr lang="es-PE" sz="2800" dirty="0" smtClean="0">
                <a:effectLst>
                  <a:outerShdw blurRad="38100" dist="38100" dir="2700000" algn="tl">
                    <a:srgbClr val="000000">
                      <a:alpha val="43137"/>
                    </a:srgbClr>
                  </a:outerShdw>
                </a:effectLst>
              </a:rPr>
              <a:t>P pico</a:t>
            </a:r>
            <a:endParaRPr lang="es-PE" sz="2800" dirty="0">
              <a:effectLst>
                <a:outerShdw blurRad="38100" dist="38100" dir="2700000" algn="tl">
                  <a:srgbClr val="000000">
                    <a:alpha val="43137"/>
                  </a:srgbClr>
                </a:outerShdw>
              </a:effectLst>
            </a:endParaRPr>
          </a:p>
        </p:txBody>
      </p:sp>
      <p:cxnSp>
        <p:nvCxnSpPr>
          <p:cNvPr id="14" name="13 Conector recto de flecha"/>
          <p:cNvCxnSpPr/>
          <p:nvPr/>
        </p:nvCxnSpPr>
        <p:spPr>
          <a:xfrm flipV="1">
            <a:off x="4067944" y="764704"/>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420888"/>
            <a:ext cx="8712968" cy="2308324"/>
          </a:xfrm>
          <a:prstGeom prst="rect">
            <a:avLst/>
          </a:prstGeom>
          <a:solidFill>
            <a:srgbClr val="002060"/>
          </a:solidFill>
        </p:spPr>
        <p:txBody>
          <a:bodyPr wrap="square">
            <a:spAutoFit/>
          </a:bodyPr>
          <a:lstStyle/>
          <a:p>
            <a:pPr algn="ctr"/>
            <a:r>
              <a:rPr lang="es-PE" sz="3600" b="0" dirty="0" smtClean="0">
                <a:effectLst>
                  <a:outerShdw blurRad="38100" dist="38100" dir="2700000" algn="tl">
                    <a:srgbClr val="000000">
                      <a:alpha val="43137"/>
                    </a:srgbClr>
                  </a:outerShdw>
                </a:effectLst>
              </a:rPr>
              <a:t>«El incremento de la presión </a:t>
            </a:r>
            <a:r>
              <a:rPr lang="es-PE" sz="3600" b="0" dirty="0" err="1" smtClean="0">
                <a:effectLst>
                  <a:outerShdw blurRad="38100" dist="38100" dir="2700000" algn="tl">
                    <a:srgbClr val="000000">
                      <a:alpha val="43137"/>
                    </a:srgbClr>
                  </a:outerShdw>
                </a:effectLst>
              </a:rPr>
              <a:t>intratorácica</a:t>
            </a:r>
            <a:r>
              <a:rPr lang="es-PE" sz="3600" b="0" dirty="0" smtClean="0">
                <a:effectLst>
                  <a:outerShdw blurRad="38100" dist="38100" dir="2700000" algn="tl">
                    <a:srgbClr val="000000">
                      <a:alpha val="43137"/>
                    </a:srgbClr>
                  </a:outerShdw>
                </a:effectLst>
              </a:rPr>
              <a:t> </a:t>
            </a:r>
          </a:p>
          <a:p>
            <a:pPr algn="ctr"/>
            <a:r>
              <a:rPr lang="es-PE" sz="3600" b="0" dirty="0" smtClean="0">
                <a:effectLst>
                  <a:outerShdw blurRad="38100" dist="38100" dir="2700000" algn="tl">
                    <a:srgbClr val="000000">
                      <a:alpha val="43137"/>
                    </a:srgbClr>
                  </a:outerShdw>
                </a:effectLst>
              </a:rPr>
              <a:t>se asocia con</a:t>
            </a:r>
          </a:p>
          <a:p>
            <a:pPr algn="ctr"/>
            <a:r>
              <a:rPr lang="es-PE" sz="3600" b="0" dirty="0" smtClean="0">
                <a:effectLst>
                  <a:outerShdw blurRad="38100" dist="38100" dir="2700000" algn="tl">
                    <a:srgbClr val="000000">
                      <a:alpha val="43137"/>
                    </a:srgbClr>
                  </a:outerShdw>
                </a:effectLst>
              </a:rPr>
              <a:t>La reducción del gasto cardíaco</a:t>
            </a:r>
          </a:p>
          <a:p>
            <a:pPr algn="ctr"/>
            <a:r>
              <a:rPr lang="es-PE" sz="3600" b="0" dirty="0" smtClean="0">
                <a:effectLst>
                  <a:outerShdw blurRad="38100" dist="38100" dir="2700000" algn="tl">
                    <a:srgbClr val="000000">
                      <a:alpha val="43137"/>
                    </a:srgbClr>
                  </a:outerShdw>
                </a:effectLst>
              </a:rPr>
              <a:t> y de la presión arterial »</a:t>
            </a:r>
          </a:p>
        </p:txBody>
      </p:sp>
      <p:sp>
        <p:nvSpPr>
          <p:cNvPr id="3" name="2 Rectángulo"/>
          <p:cNvSpPr/>
          <p:nvPr/>
        </p:nvSpPr>
        <p:spPr>
          <a:xfrm>
            <a:off x="3779912" y="1340768"/>
            <a:ext cx="5112568" cy="769441"/>
          </a:xfrm>
          <a:prstGeom prst="rect">
            <a:avLst/>
          </a:prstGeom>
          <a:solidFill>
            <a:srgbClr val="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err="1" smtClean="0">
                <a:ln>
                  <a:noFill/>
                </a:ln>
                <a:solidFill>
                  <a:sysClr val="windowText" lastClr="000000"/>
                </a:solidFill>
                <a:effectLst/>
                <a:uLnTx/>
                <a:uFillTx/>
              </a:rPr>
              <a:t>Cournarud</a:t>
            </a:r>
            <a:r>
              <a:rPr kumimoji="0" lang="es-PE" sz="1200" b="0" i="0" u="none" strike="noStrike" kern="0" cap="none" spc="0" normalizeH="0" baseline="0" noProof="0" dirty="0" smtClean="0">
                <a:ln>
                  <a:noFill/>
                </a:ln>
                <a:solidFill>
                  <a:sysClr val="windowText" lastClr="000000"/>
                </a:solidFill>
                <a:effectLst/>
                <a:uLnTx/>
                <a:uFillTx/>
              </a:rPr>
              <a:t> A, </a:t>
            </a:r>
            <a:r>
              <a:rPr kumimoji="0" lang="es-PE" sz="1200" b="0" i="0" u="none" strike="noStrike" kern="0" cap="none" spc="0" normalizeH="0" baseline="0" noProof="0" dirty="0" err="1" smtClean="0">
                <a:ln>
                  <a:noFill/>
                </a:ln>
                <a:solidFill>
                  <a:sysClr val="windowText" lastClr="000000"/>
                </a:solidFill>
                <a:effectLst/>
                <a:uLnTx/>
                <a:uFillTx/>
              </a:rPr>
              <a:t>Motley</a:t>
            </a:r>
            <a:r>
              <a:rPr kumimoji="0" lang="es-PE" sz="1200" b="0" i="0" u="none" strike="noStrike" kern="0" cap="none" spc="0" normalizeH="0" baseline="0" noProof="0" dirty="0" smtClean="0">
                <a:ln>
                  <a:noFill/>
                </a:ln>
                <a:solidFill>
                  <a:sysClr val="windowText" lastClr="000000"/>
                </a:solidFill>
                <a:effectLst/>
                <a:uLnTx/>
                <a:uFillTx/>
              </a:rPr>
              <a:t> HL, </a:t>
            </a:r>
            <a:r>
              <a:rPr kumimoji="0" lang="es-PE" sz="1200" b="0" i="0" u="none" strike="noStrike" kern="0" cap="none" spc="0" normalizeH="0" baseline="0" noProof="0" dirty="0" err="1" smtClean="0">
                <a:ln>
                  <a:noFill/>
                </a:ln>
                <a:solidFill>
                  <a:sysClr val="windowText" lastClr="000000"/>
                </a:solidFill>
                <a:effectLst/>
                <a:uLnTx/>
                <a:uFillTx/>
              </a:rPr>
              <a:t>Werko</a:t>
            </a:r>
            <a:r>
              <a:rPr kumimoji="0" lang="es-PE" sz="1200" b="0" i="0" u="none" strike="noStrike" kern="0" cap="none" spc="0" normalizeH="0" baseline="0" noProof="0" dirty="0" smtClean="0">
                <a:ln>
                  <a:noFill/>
                </a:ln>
                <a:solidFill>
                  <a:sysClr val="windowText" lastClr="000000"/>
                </a:solidFill>
                <a:effectLst/>
                <a:uLnTx/>
                <a:uFillTx/>
              </a:rPr>
              <a:t> I, et al.</a:t>
            </a:r>
            <a:r>
              <a:rPr kumimoji="0" lang="en-US" sz="1200" b="0" i="0" u="none" strike="noStrike" kern="0" cap="none" spc="0" normalizeH="0" baseline="0" noProof="0" dirty="0" smtClean="0">
                <a:ln>
                  <a:noFill/>
                </a:ln>
                <a:solidFill>
                  <a:sysClr val="windowText" lastClr="000000"/>
                </a:solidFill>
                <a:effectLst/>
                <a:uLnTx/>
                <a:uFillTx/>
              </a:rPr>
              <a:t> </a:t>
            </a:r>
            <a:r>
              <a:rPr kumimoji="0" lang="en-US" sz="1200" b="0" i="0" u="none" strike="noStrike" kern="0" cap="none" spc="0" normalizeH="0" baseline="0" noProof="0" dirty="0" err="1" smtClean="0">
                <a:ln>
                  <a:noFill/>
                </a:ln>
                <a:solidFill>
                  <a:sysClr val="windowText" lastClr="000000"/>
                </a:solidFill>
                <a:effectLst/>
                <a:uLnTx/>
                <a:uFillTx/>
              </a:rPr>
              <a:t>AmPhysiol</a:t>
            </a:r>
            <a:r>
              <a:rPr kumimoji="0" lang="en-US" sz="1200" b="0" i="0" u="none" strike="noStrike" kern="0" cap="none" spc="0" normalizeH="0" baseline="0" noProof="0" dirty="0" smtClean="0">
                <a:ln>
                  <a:noFill/>
                </a:ln>
                <a:solidFill>
                  <a:sysClr val="windowText" lastClr="000000"/>
                </a:solidFill>
                <a:effectLst/>
                <a:uLnTx/>
                <a:uFillTx/>
              </a:rPr>
              <a:t> 1948; 152: 162-74.</a:t>
            </a:r>
            <a:endParaRPr kumimoji="0" lang="es-PE" sz="12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err="1" smtClean="0">
                <a:ln>
                  <a:noFill/>
                </a:ln>
                <a:solidFill>
                  <a:sysClr val="windowText" lastClr="000000"/>
                </a:solidFill>
                <a:effectLst/>
                <a:uLnTx/>
                <a:uFillTx/>
              </a:rPr>
              <a:t>Physiologic</a:t>
            </a:r>
            <a:r>
              <a:rPr kumimoji="0" lang="es-PE" sz="1600" b="0" i="0" u="none" strike="noStrike" kern="0" cap="none" spc="0" normalizeH="0" baseline="0" noProof="0" dirty="0" smtClean="0">
                <a:ln>
                  <a:noFill/>
                </a:ln>
                <a:solidFill>
                  <a:sysClr val="windowText" lastClr="000000"/>
                </a:solidFill>
                <a:effectLst/>
                <a:uLnTx/>
                <a:uFillTx/>
              </a:rPr>
              <a:t> </a:t>
            </a:r>
            <a:r>
              <a:rPr kumimoji="0" lang="es-PE" sz="1600" b="0" i="0" u="none" strike="noStrike" kern="0" cap="none" spc="0" normalizeH="0" baseline="0" noProof="0" dirty="0" err="1" smtClean="0">
                <a:ln>
                  <a:noFill/>
                </a:ln>
                <a:solidFill>
                  <a:sysClr val="windowText" lastClr="000000"/>
                </a:solidFill>
                <a:effectLst/>
                <a:uLnTx/>
                <a:uFillTx/>
              </a:rPr>
              <a:t>studies</a:t>
            </a:r>
            <a:r>
              <a:rPr kumimoji="0" lang="es-PE" sz="1600" b="0" i="0" u="none" strike="noStrike" kern="0" cap="none" spc="0" normalizeH="0" baseline="0" noProof="0" dirty="0" smtClean="0">
                <a:ln>
                  <a:noFill/>
                </a:ln>
                <a:solidFill>
                  <a:sysClr val="windowText" lastClr="000000"/>
                </a:solidFill>
                <a:effectLst/>
                <a:uLnTx/>
                <a:uFillTx/>
              </a:rPr>
              <a:t> </a:t>
            </a:r>
            <a:r>
              <a:rPr kumimoji="0" lang="en-US" sz="1600" b="0" i="0" u="none" strike="noStrike" kern="0" cap="none" spc="0" normalizeH="0" baseline="0" noProof="0" dirty="0" smtClean="0">
                <a:ln>
                  <a:noFill/>
                </a:ln>
                <a:solidFill>
                  <a:sysClr val="windowText" lastClr="000000"/>
                </a:solidFill>
                <a:effectLst/>
                <a:uLnTx/>
                <a:uFillTx/>
              </a:rPr>
              <a:t>of the effect of intermittent positive pressure breathing on cardiac output in man</a:t>
            </a:r>
            <a:r>
              <a:rPr kumimoji="0" lang="en-US" sz="1200" b="0" i="0" u="none" strike="noStrike" kern="0" cap="none" spc="0" normalizeH="0" baseline="0" noProof="0" dirty="0" smtClean="0">
                <a:ln>
                  <a:noFill/>
                </a:ln>
                <a:solidFill>
                  <a:sysClr val="windowText" lastClr="000000"/>
                </a:solidFill>
                <a:effectLst/>
                <a:uLnTx/>
                <a:uFillTx/>
              </a:rPr>
              <a:t>. </a:t>
            </a:r>
            <a:endParaRPr kumimoji="0" lang="es-PE" sz="1200" b="0" i="0" u="none" strike="noStrike" kern="0" cap="none" spc="0" normalizeH="0" baseline="0" noProof="0" dirty="0">
              <a:ln>
                <a:noFill/>
              </a:ln>
              <a:solidFill>
                <a:sysClr val="windowText" lastClr="000000"/>
              </a:solidFill>
              <a:effectLst/>
              <a:uLnTx/>
              <a:uFillTx/>
            </a:endParaRPr>
          </a:p>
        </p:txBody>
      </p:sp>
      <p:sp>
        <p:nvSpPr>
          <p:cNvPr id="4" name="3 Flecha doblada hacia arriba"/>
          <p:cNvSpPr/>
          <p:nvPr/>
        </p:nvSpPr>
        <p:spPr bwMode="auto">
          <a:xfrm rot="5400000">
            <a:off x="4139952" y="4941168"/>
            <a:ext cx="936104" cy="1008112"/>
          </a:xfrm>
          <a:prstGeom prst="bentUp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s-PE" sz="1800" b="0" i="0" u="none" strike="noStrike" cap="none" normalizeH="0" baseline="0" smtClean="0">
              <a:ln>
                <a:noFill/>
              </a:ln>
              <a:solidFill>
                <a:schemeClr val="bg1"/>
              </a:solidFill>
              <a:effectLst/>
              <a:latin typeface="Arial" charset="0"/>
              <a:ea typeface="Lucida Sans Unicode" pitchFamily="32" charset="0"/>
              <a:cs typeface="Lucida Sans Unicode" pitchFamily="32" charset="0"/>
            </a:endParaRPr>
          </a:p>
        </p:txBody>
      </p:sp>
      <p:sp>
        <p:nvSpPr>
          <p:cNvPr id="5" name="4 CuadroTexto"/>
          <p:cNvSpPr txBox="1"/>
          <p:nvPr/>
        </p:nvSpPr>
        <p:spPr>
          <a:xfrm>
            <a:off x="5179870" y="5373216"/>
            <a:ext cx="2403223" cy="707886"/>
          </a:xfrm>
          <a:prstGeom prst="rect">
            <a:avLst/>
          </a:prstGeom>
          <a:noFill/>
        </p:spPr>
        <p:txBody>
          <a:bodyPr wrap="none" rtlCol="0">
            <a:spAutoFit/>
          </a:bodyPr>
          <a:lstStyle/>
          <a:p>
            <a:pPr algn="ctr"/>
            <a:r>
              <a:rPr lang="es-PE" sz="2000" dirty="0" smtClean="0"/>
              <a:t>INTERACCION </a:t>
            </a:r>
          </a:p>
          <a:p>
            <a:pPr algn="ctr"/>
            <a:r>
              <a:rPr lang="es-PE" sz="2000" dirty="0" smtClean="0"/>
              <a:t>CARDIOPULMONAR</a:t>
            </a:r>
            <a:endParaRPr lang="es-PE" sz="2000" dirty="0"/>
          </a:p>
        </p:txBody>
      </p:sp>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Título"/>
          <p:cNvSpPr txBox="1">
            <a:spLocks/>
          </p:cNvSpPr>
          <p:nvPr/>
        </p:nvSpPr>
        <p:spPr bwMode="auto">
          <a:xfrm>
            <a:off x="3203848" y="1988840"/>
            <a:ext cx="3024336" cy="565051"/>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s-PE" sz="1800" b="0" i="0" u="none" strike="noStrike" kern="0" cap="none" spc="0" normalizeH="0" baseline="0" noProof="0" dirty="0" smtClean="0">
                <a:ln>
                  <a:noFill/>
                </a:ln>
                <a:effectLst/>
                <a:uLnTx/>
                <a:uFillTx/>
                <a:latin typeface="Tahoma"/>
                <a:ea typeface="+mj-ea"/>
                <a:cs typeface="Lucida Sans Unicode"/>
              </a:rPr>
              <a:t>Tono Autonómico</a:t>
            </a:r>
            <a:endParaRPr kumimoji="0" lang="es-PE" sz="1800" b="0" i="0" u="none" strike="noStrike" kern="0" cap="none" spc="0" normalizeH="0" baseline="0" noProof="0" dirty="0">
              <a:ln>
                <a:noFill/>
              </a:ln>
              <a:effectLst/>
              <a:uLnTx/>
              <a:uFillTx/>
              <a:latin typeface="Tahoma"/>
              <a:ea typeface="+mj-ea"/>
              <a:cs typeface="Lucida Sans Unicode"/>
            </a:endParaRPr>
          </a:p>
        </p:txBody>
      </p:sp>
      <p:pic>
        <p:nvPicPr>
          <p:cNvPr id="21" name="Picture 2" descr="F58"/>
          <p:cNvPicPr>
            <a:picLocks noChangeAspect="1" noChangeArrowheads="1"/>
          </p:cNvPicPr>
          <p:nvPr/>
        </p:nvPicPr>
        <p:blipFill>
          <a:blip r:embed="rId2" cstate="print"/>
          <a:srcRect/>
          <a:stretch>
            <a:fillRect/>
          </a:stretch>
        </p:blipFill>
        <p:spPr bwMode="auto">
          <a:xfrm rot="10800000">
            <a:off x="755575" y="1643049"/>
            <a:ext cx="2381087" cy="2191611"/>
          </a:xfrm>
          <a:prstGeom prst="rect">
            <a:avLst/>
          </a:prstGeom>
          <a:noFill/>
        </p:spPr>
      </p:pic>
      <p:sp>
        <p:nvSpPr>
          <p:cNvPr id="22" name="21 CuadroTexto"/>
          <p:cNvSpPr txBox="1"/>
          <p:nvPr/>
        </p:nvSpPr>
        <p:spPr>
          <a:xfrm>
            <a:off x="755576" y="3861048"/>
            <a:ext cx="2358595" cy="646331"/>
          </a:xfrm>
          <a:prstGeom prst="rect">
            <a:avLst/>
          </a:prstGeom>
          <a:solidFill>
            <a:srgbClr val="FFFFFF"/>
          </a:solidFill>
          <a:ln>
            <a:solidFill>
              <a:srgbClr val="FFFFFF">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Aumento del volumen pulmonar</a:t>
            </a:r>
            <a:endParaRPr kumimoji="0" lang="es-PE" sz="1800" b="0" i="0" u="none" strike="noStrike" kern="0" cap="none" spc="0" normalizeH="0" baseline="0" noProof="0" dirty="0">
              <a:ln>
                <a:noFill/>
              </a:ln>
              <a:solidFill>
                <a:sysClr val="windowText" lastClr="000000"/>
              </a:solidFill>
              <a:effectLst/>
              <a:uLnTx/>
              <a:uFillTx/>
            </a:endParaRPr>
          </a:p>
        </p:txBody>
      </p:sp>
      <p:sp>
        <p:nvSpPr>
          <p:cNvPr id="23" name="22 Flecha derecha"/>
          <p:cNvSpPr/>
          <p:nvPr/>
        </p:nvSpPr>
        <p:spPr bwMode="auto">
          <a:xfrm>
            <a:off x="3286116" y="2132856"/>
            <a:ext cx="3143272" cy="1512168"/>
          </a:xfrm>
          <a:prstGeom prst="rightArrow">
            <a:avLst/>
          </a:prstGeom>
          <a:solidFill>
            <a:srgbClr val="FFFF00"/>
          </a:solidFill>
          <a:ln w="12700" cap="sq" cmpd="sng" algn="ctr">
            <a:solidFill>
              <a:srgbClr val="80808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s-PE" sz="2400" b="0" i="0" u="none" strike="noStrike" kern="0" cap="none" spc="0" normalizeH="0" baseline="0" noProof="0" dirty="0" smtClean="0">
                <a:ln>
                  <a:noFill/>
                </a:ln>
                <a:solidFill>
                  <a:sysClr val="windowText" lastClr="000000"/>
                </a:solidFill>
                <a:effectLst/>
                <a:uLnTx/>
                <a:uFillTx/>
              </a:rPr>
              <a:t>Supresión del tono simpático</a:t>
            </a:r>
          </a:p>
        </p:txBody>
      </p:sp>
      <p:sp>
        <p:nvSpPr>
          <p:cNvPr id="24" name="23 Rectángulo redondeado"/>
          <p:cNvSpPr/>
          <p:nvPr/>
        </p:nvSpPr>
        <p:spPr bwMode="auto">
          <a:xfrm>
            <a:off x="6643702" y="1928802"/>
            <a:ext cx="1928826" cy="1928826"/>
          </a:xfrm>
          <a:prstGeom prst="roundRect">
            <a:avLst/>
          </a:prstGeom>
          <a:solidFill>
            <a:srgbClr val="FF6699"/>
          </a:solidFill>
          <a:ln w="12700" cap="sq"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s-PE" sz="2400" b="0" i="0" u="none" strike="noStrike" kern="0" cap="none" spc="0" normalizeH="0" baseline="0" noProof="0" dirty="0" smtClean="0">
                <a:ln>
                  <a:noFill/>
                </a:ln>
                <a:solidFill>
                  <a:srgbClr val="000000"/>
                </a:solidFill>
                <a:effectLst/>
                <a:uLnTx/>
                <a:uFillTx/>
              </a:rPr>
              <a:t>Aumento de la frecuencia cardíaca</a:t>
            </a:r>
          </a:p>
        </p:txBody>
      </p:sp>
      <p:sp>
        <p:nvSpPr>
          <p:cNvPr id="25" name="24 CuadroTexto"/>
          <p:cNvSpPr txBox="1"/>
          <p:nvPr/>
        </p:nvSpPr>
        <p:spPr>
          <a:xfrm>
            <a:off x="755576" y="980728"/>
            <a:ext cx="2376264" cy="646331"/>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err="1" smtClean="0">
                <a:ln>
                  <a:noFill/>
                </a:ln>
                <a:solidFill>
                  <a:sysClr val="windowText" lastClr="000000"/>
                </a:solidFill>
                <a:effectLst/>
                <a:uLnTx/>
                <a:uFillTx/>
              </a:rPr>
              <a:t>Atrapamiento</a:t>
            </a:r>
            <a:r>
              <a:rPr kumimoji="0" lang="es-PE" sz="1800" b="0" i="0" u="none" strike="noStrike" kern="0" cap="none" spc="0" normalizeH="0" baseline="0" noProof="0" dirty="0" smtClean="0">
                <a:ln>
                  <a:noFill/>
                </a:ln>
                <a:solidFill>
                  <a:sysClr val="windowText" lastClr="000000"/>
                </a:solidFill>
                <a:effectLst/>
                <a:uLnTx/>
                <a:uFillTx/>
              </a:rPr>
              <a:t> aéreo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auto-PEEP</a:t>
            </a:r>
            <a:endParaRPr kumimoji="0" lang="es-PE" sz="1800" b="0" i="0" u="none" strike="noStrike" kern="0" cap="none" spc="0" normalizeH="0" baseline="0" noProof="0" dirty="0">
              <a:ln>
                <a:noFill/>
              </a:ln>
              <a:solidFill>
                <a:sysClr val="windowText" lastClr="000000"/>
              </a:solidFill>
              <a:effectLst/>
              <a:uLnTx/>
              <a:uFillTx/>
            </a:endParaRPr>
          </a:p>
        </p:txBody>
      </p:sp>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58"/>
          <p:cNvPicPr>
            <a:picLocks noChangeAspect="1" noChangeArrowheads="1"/>
          </p:cNvPicPr>
          <p:nvPr/>
        </p:nvPicPr>
        <p:blipFill>
          <a:blip r:embed="rId2" cstate="print"/>
          <a:srcRect/>
          <a:stretch>
            <a:fillRect/>
          </a:stretch>
        </p:blipFill>
        <p:spPr bwMode="auto">
          <a:xfrm rot="10800000">
            <a:off x="827583" y="1643049"/>
            <a:ext cx="2309079" cy="2191611"/>
          </a:xfrm>
          <a:prstGeom prst="rect">
            <a:avLst/>
          </a:prstGeom>
          <a:noFill/>
        </p:spPr>
      </p:pic>
      <p:sp>
        <p:nvSpPr>
          <p:cNvPr id="19" name="18 CuadroTexto"/>
          <p:cNvSpPr txBox="1"/>
          <p:nvPr/>
        </p:nvSpPr>
        <p:spPr>
          <a:xfrm>
            <a:off x="827584" y="3861048"/>
            <a:ext cx="2286587" cy="646331"/>
          </a:xfrm>
          <a:prstGeom prst="rect">
            <a:avLst/>
          </a:prstGeom>
          <a:solidFill>
            <a:srgbClr val="FFFFFF"/>
          </a:solidFill>
          <a:ln>
            <a:solidFill>
              <a:srgbClr val="FFFFFF">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Aumento del volumen pulmonar</a:t>
            </a:r>
            <a:endParaRPr kumimoji="0" lang="es-PE" sz="1800" b="0" i="0" u="none" strike="noStrike" kern="0" cap="none" spc="0" normalizeH="0" baseline="0" noProof="0" dirty="0">
              <a:ln>
                <a:noFill/>
              </a:ln>
              <a:solidFill>
                <a:sysClr val="windowText" lastClr="000000"/>
              </a:solidFill>
              <a:effectLst/>
              <a:uLnTx/>
              <a:uFillTx/>
            </a:endParaRPr>
          </a:p>
        </p:txBody>
      </p:sp>
      <p:sp>
        <p:nvSpPr>
          <p:cNvPr id="20" name="19 Flecha derecha"/>
          <p:cNvSpPr/>
          <p:nvPr/>
        </p:nvSpPr>
        <p:spPr bwMode="auto">
          <a:xfrm>
            <a:off x="3275856" y="2204864"/>
            <a:ext cx="3143272" cy="1287024"/>
          </a:xfrm>
          <a:prstGeom prst="rightArrow">
            <a:avLst/>
          </a:prstGeom>
          <a:solidFill>
            <a:srgbClr val="FFFF00"/>
          </a:solidFill>
          <a:ln w="12700" cap="sq" cmpd="sng" algn="ctr">
            <a:solidFill>
              <a:srgbClr val="80808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s-PE" sz="1800" b="0" i="0" u="none" strike="noStrike" kern="0" cap="none" spc="0" normalizeH="0" baseline="0" noProof="0" dirty="0" smtClean="0">
                <a:ln>
                  <a:noFill/>
                </a:ln>
                <a:solidFill>
                  <a:sysClr val="windowText" lastClr="000000"/>
                </a:solidFill>
                <a:effectLst/>
                <a:uLnTx/>
                <a:uFillTx/>
              </a:rPr>
              <a:t>Supresión del tono simpático</a:t>
            </a:r>
          </a:p>
        </p:txBody>
      </p:sp>
      <p:sp>
        <p:nvSpPr>
          <p:cNvPr id="21" name="20 Rectángulo redondeado"/>
          <p:cNvSpPr/>
          <p:nvPr/>
        </p:nvSpPr>
        <p:spPr bwMode="auto">
          <a:xfrm>
            <a:off x="6643702" y="1928802"/>
            <a:ext cx="1928826" cy="1928826"/>
          </a:xfrm>
          <a:prstGeom prst="roundRect">
            <a:avLst/>
          </a:prstGeom>
          <a:solidFill>
            <a:srgbClr val="FF6699"/>
          </a:solidFill>
          <a:ln w="12700" cap="sq"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s-PE" sz="2400" b="0" i="0" u="none" strike="noStrike" kern="0" cap="none" spc="0" normalizeH="0" baseline="0" noProof="0" dirty="0" smtClean="0">
                <a:ln>
                  <a:noFill/>
                </a:ln>
                <a:solidFill>
                  <a:srgbClr val="000000"/>
                </a:solidFill>
                <a:effectLst/>
                <a:uLnTx/>
                <a:uFillTx/>
              </a:rPr>
              <a:t>Aumento de la frecuencia cardíaca</a:t>
            </a:r>
          </a:p>
        </p:txBody>
      </p:sp>
      <p:sp>
        <p:nvSpPr>
          <p:cNvPr id="22" name="21 Rectángulo"/>
          <p:cNvSpPr/>
          <p:nvPr/>
        </p:nvSpPr>
        <p:spPr>
          <a:xfrm>
            <a:off x="755576" y="5786454"/>
            <a:ext cx="8064896" cy="800219"/>
          </a:xfrm>
          <a:prstGeom prst="rect">
            <a:avLst/>
          </a:prstGeom>
          <a:solidFill>
            <a:srgbClr val="FF9966"/>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b="0" i="0" u="none" strike="noStrike" kern="0" cap="none" spc="0" normalizeH="0" baseline="0" noProof="0" dirty="0" smtClean="0">
                <a:ln>
                  <a:noFill/>
                </a:ln>
                <a:solidFill>
                  <a:sysClr val="windowText" lastClr="000000"/>
                </a:solidFill>
                <a:effectLst/>
                <a:uLnTx/>
                <a:uFillTx/>
              </a:rPr>
              <a:t>aumento de la frecuencia en inspiración y su reducción en espiración </a:t>
            </a:r>
            <a:r>
              <a:rPr kumimoji="0" lang="es-PE" sz="2800" b="0" i="0" u="none" strike="noStrike" kern="0" cap="none" spc="0" normalizeH="0" baseline="0" noProof="0" dirty="0" smtClean="0">
                <a:ln>
                  <a:noFill/>
                </a:ln>
                <a:solidFill>
                  <a:sysClr val="windowText" lastClr="000000"/>
                </a:solidFill>
                <a:effectLst/>
                <a:uLnTx/>
                <a:uFillTx/>
              </a:rPr>
              <a:t>exacerbación de la arritmia sinusal respiratoria</a:t>
            </a:r>
            <a:endParaRPr kumimoji="0" lang="es-PE" sz="2800" b="0" i="0" u="none" strike="noStrike" kern="0" cap="none" spc="0" normalizeH="0" baseline="0" noProof="0" dirty="0">
              <a:ln>
                <a:noFill/>
              </a:ln>
              <a:solidFill>
                <a:sysClr val="windowText" lastClr="000000"/>
              </a:solidFill>
              <a:effectLst/>
              <a:uLnTx/>
              <a:uFillTx/>
            </a:endParaRPr>
          </a:p>
        </p:txBody>
      </p:sp>
      <p:grpSp>
        <p:nvGrpSpPr>
          <p:cNvPr id="23" name="14 Grupo"/>
          <p:cNvGrpSpPr/>
          <p:nvPr/>
        </p:nvGrpSpPr>
        <p:grpSpPr>
          <a:xfrm>
            <a:off x="714348" y="4857760"/>
            <a:ext cx="8215370" cy="928694"/>
            <a:chOff x="571472" y="4714884"/>
            <a:chExt cx="8143932" cy="1735138"/>
          </a:xfrm>
        </p:grpSpPr>
        <p:pic>
          <p:nvPicPr>
            <p:cNvPr id="24" name="Picture 6" descr="taquicardia sinusal"/>
            <p:cNvPicPr>
              <a:picLocks noChangeAspect="1" noChangeArrowheads="1"/>
            </p:cNvPicPr>
            <p:nvPr/>
          </p:nvPicPr>
          <p:blipFill>
            <a:blip r:embed="rId3" cstate="print"/>
            <a:srcRect l="1367" t="62868" r="1511" b="1451"/>
            <a:stretch>
              <a:fillRect/>
            </a:stretch>
          </p:blipFill>
          <p:spPr bwMode="auto">
            <a:xfrm>
              <a:off x="571472" y="4714884"/>
              <a:ext cx="2357421" cy="1735138"/>
            </a:xfrm>
            <a:prstGeom prst="rect">
              <a:avLst/>
            </a:prstGeom>
            <a:ln>
              <a:noFill/>
            </a:ln>
            <a:effectLst>
              <a:softEdge rad="112500"/>
            </a:effectLst>
          </p:spPr>
        </p:pic>
        <p:pic>
          <p:nvPicPr>
            <p:cNvPr id="25" name="Picture 6" descr="18"/>
            <p:cNvPicPr>
              <a:picLocks noChangeAspect="1" noChangeArrowheads="1"/>
            </p:cNvPicPr>
            <p:nvPr/>
          </p:nvPicPr>
          <p:blipFill>
            <a:blip r:embed="rId4" cstate="print"/>
            <a:srcRect l="16434" t="62097" r="2768" b="2658"/>
            <a:stretch>
              <a:fillRect/>
            </a:stretch>
          </p:blipFill>
          <p:spPr bwMode="auto">
            <a:xfrm>
              <a:off x="2714612" y="4714884"/>
              <a:ext cx="2143140" cy="1714512"/>
            </a:xfrm>
            <a:prstGeom prst="rect">
              <a:avLst/>
            </a:prstGeom>
            <a:ln>
              <a:noFill/>
            </a:ln>
            <a:effectLst>
              <a:softEdge rad="112500"/>
            </a:effectLst>
          </p:spPr>
        </p:pic>
        <p:pic>
          <p:nvPicPr>
            <p:cNvPr id="26" name="Picture 6" descr="taquicardia sinusal"/>
            <p:cNvPicPr>
              <a:picLocks noChangeAspect="1" noChangeArrowheads="1"/>
            </p:cNvPicPr>
            <p:nvPr/>
          </p:nvPicPr>
          <p:blipFill>
            <a:blip r:embed="rId5" cstate="print"/>
            <a:srcRect l="1367" t="62868" r="1511" b="1451"/>
            <a:stretch>
              <a:fillRect/>
            </a:stretch>
          </p:blipFill>
          <p:spPr bwMode="auto">
            <a:xfrm>
              <a:off x="4643438" y="4714884"/>
              <a:ext cx="2286016" cy="1735138"/>
            </a:xfrm>
            <a:prstGeom prst="rect">
              <a:avLst/>
            </a:prstGeom>
            <a:ln>
              <a:noFill/>
            </a:ln>
            <a:effectLst>
              <a:softEdge rad="112500"/>
            </a:effectLst>
          </p:spPr>
        </p:pic>
        <p:pic>
          <p:nvPicPr>
            <p:cNvPr id="27" name="Picture 6" descr="18"/>
            <p:cNvPicPr>
              <a:picLocks noChangeAspect="1" noChangeArrowheads="1"/>
            </p:cNvPicPr>
            <p:nvPr/>
          </p:nvPicPr>
          <p:blipFill>
            <a:blip r:embed="rId6" cstate="print"/>
            <a:srcRect l="16434" t="62097" r="2768" b="2658"/>
            <a:stretch>
              <a:fillRect/>
            </a:stretch>
          </p:blipFill>
          <p:spPr bwMode="auto">
            <a:xfrm>
              <a:off x="6643702" y="4714884"/>
              <a:ext cx="2071702" cy="1714512"/>
            </a:xfrm>
            <a:prstGeom prst="rect">
              <a:avLst/>
            </a:prstGeom>
            <a:ln>
              <a:noFill/>
            </a:ln>
            <a:effectLst>
              <a:softEdge rad="112500"/>
            </a:effectLst>
          </p:spPr>
        </p:pic>
      </p:grpSp>
      <p:sp>
        <p:nvSpPr>
          <p:cNvPr id="28" name="27 CuadroTexto"/>
          <p:cNvSpPr txBox="1"/>
          <p:nvPr/>
        </p:nvSpPr>
        <p:spPr>
          <a:xfrm>
            <a:off x="4071934" y="4929198"/>
            <a:ext cx="338554" cy="369332"/>
          </a:xfrm>
          <a:prstGeom prst="rect">
            <a:avLst/>
          </a:prstGeom>
          <a:solidFill>
            <a:srgbClr val="FF9966"/>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chemeClr val="bg1"/>
                </a:solidFill>
                <a:effectLst/>
                <a:uLnTx/>
                <a:uFillTx/>
              </a:rPr>
              <a:t>E</a:t>
            </a:r>
            <a:endParaRPr kumimoji="0" lang="es-PE" sz="1800" b="0" i="0" u="none" strike="noStrike" kern="0" cap="none" spc="0" normalizeH="0" baseline="0" noProof="0" dirty="0">
              <a:ln>
                <a:noFill/>
              </a:ln>
              <a:solidFill>
                <a:schemeClr val="bg1"/>
              </a:solidFill>
              <a:effectLst/>
              <a:uLnTx/>
              <a:uFillTx/>
            </a:endParaRPr>
          </a:p>
        </p:txBody>
      </p:sp>
      <p:sp>
        <p:nvSpPr>
          <p:cNvPr id="29" name="28 CuadroTexto"/>
          <p:cNvSpPr txBox="1"/>
          <p:nvPr/>
        </p:nvSpPr>
        <p:spPr>
          <a:xfrm>
            <a:off x="5786446" y="4929198"/>
            <a:ext cx="248786" cy="369332"/>
          </a:xfrm>
          <a:prstGeom prst="rect">
            <a:avLst/>
          </a:prstGeom>
          <a:solidFill>
            <a:srgbClr val="FF9966"/>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chemeClr val="bg1"/>
                </a:solidFill>
                <a:effectLst/>
                <a:uLnTx/>
                <a:uFillTx/>
              </a:rPr>
              <a:t>I</a:t>
            </a:r>
            <a:endParaRPr kumimoji="0" lang="es-PE" sz="1800" b="0" i="0" u="none" strike="noStrike" kern="0" cap="none" spc="0" normalizeH="0" baseline="0" noProof="0" dirty="0">
              <a:ln>
                <a:noFill/>
              </a:ln>
              <a:solidFill>
                <a:schemeClr val="bg1"/>
              </a:solidFill>
              <a:effectLst/>
              <a:uLnTx/>
              <a:uFillTx/>
            </a:endParaRPr>
          </a:p>
        </p:txBody>
      </p:sp>
      <p:sp>
        <p:nvSpPr>
          <p:cNvPr id="30" name="29 CuadroTexto"/>
          <p:cNvSpPr txBox="1"/>
          <p:nvPr/>
        </p:nvSpPr>
        <p:spPr>
          <a:xfrm>
            <a:off x="1643042" y="4929198"/>
            <a:ext cx="248786" cy="369332"/>
          </a:xfrm>
          <a:prstGeom prst="rect">
            <a:avLst/>
          </a:prstGeom>
          <a:solidFill>
            <a:srgbClr val="FF9966"/>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chemeClr val="bg1"/>
                </a:solidFill>
                <a:effectLst/>
                <a:uLnTx/>
                <a:uFillTx/>
              </a:rPr>
              <a:t>I</a:t>
            </a:r>
            <a:endParaRPr kumimoji="0" lang="es-PE" sz="1800" b="0" i="0" u="none" strike="noStrike" kern="0" cap="none" spc="0" normalizeH="0" baseline="0" noProof="0" dirty="0">
              <a:ln>
                <a:noFill/>
              </a:ln>
              <a:solidFill>
                <a:schemeClr val="bg1"/>
              </a:solidFill>
              <a:effectLst/>
              <a:uLnTx/>
              <a:uFillTx/>
            </a:endParaRPr>
          </a:p>
        </p:txBody>
      </p:sp>
      <p:sp>
        <p:nvSpPr>
          <p:cNvPr id="31" name="30 CuadroTexto"/>
          <p:cNvSpPr txBox="1"/>
          <p:nvPr/>
        </p:nvSpPr>
        <p:spPr>
          <a:xfrm>
            <a:off x="8001024" y="4929198"/>
            <a:ext cx="338554" cy="369332"/>
          </a:xfrm>
          <a:prstGeom prst="rect">
            <a:avLst/>
          </a:prstGeom>
          <a:solidFill>
            <a:srgbClr val="FF9966"/>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chemeClr val="bg1"/>
                </a:solidFill>
                <a:effectLst/>
                <a:uLnTx/>
                <a:uFillTx/>
              </a:rPr>
              <a:t>E</a:t>
            </a:r>
            <a:endParaRPr kumimoji="0" lang="es-PE" sz="1800" b="0" i="0" u="none" strike="noStrike" kern="0" cap="none" spc="0" normalizeH="0" baseline="0" noProof="0" dirty="0">
              <a:ln>
                <a:noFill/>
              </a:ln>
              <a:solidFill>
                <a:schemeClr val="bg1"/>
              </a:solidFill>
              <a:effectLst/>
              <a:uLnTx/>
              <a:uFillTx/>
            </a:endParaRPr>
          </a:p>
        </p:txBody>
      </p:sp>
      <p:sp>
        <p:nvSpPr>
          <p:cNvPr id="32" name="31 CuadroTexto"/>
          <p:cNvSpPr txBox="1"/>
          <p:nvPr/>
        </p:nvSpPr>
        <p:spPr>
          <a:xfrm>
            <a:off x="827584" y="980728"/>
            <a:ext cx="2304256" cy="646331"/>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err="1" smtClean="0">
                <a:ln>
                  <a:noFill/>
                </a:ln>
                <a:solidFill>
                  <a:sysClr val="windowText" lastClr="000000"/>
                </a:solidFill>
                <a:effectLst/>
                <a:uLnTx/>
                <a:uFillTx/>
              </a:rPr>
              <a:t>Atrapamiento</a:t>
            </a:r>
            <a:r>
              <a:rPr kumimoji="0" lang="es-PE" sz="1800" b="0" i="0" u="none" strike="noStrike" kern="0" cap="none" spc="0" normalizeH="0" baseline="0" noProof="0" dirty="0" smtClean="0">
                <a:ln>
                  <a:noFill/>
                </a:ln>
                <a:solidFill>
                  <a:sysClr val="windowText" lastClr="000000"/>
                </a:solidFill>
                <a:effectLst/>
                <a:uLnTx/>
                <a:uFillTx/>
              </a:rPr>
              <a:t> aéreo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auto-PEEP</a:t>
            </a:r>
            <a:endParaRPr kumimoji="0" lang="es-PE" sz="1800" b="0" i="0" u="none" strike="noStrike" kern="0" cap="none" spc="0" normalizeH="0" baseline="0" noProof="0" dirty="0">
              <a:ln>
                <a:noFill/>
              </a:ln>
              <a:solidFill>
                <a:sysClr val="windowText" lastClr="000000"/>
              </a:solidFill>
              <a:effectLst/>
              <a:uLnTx/>
              <a:uFillTx/>
            </a:endParaRPr>
          </a:p>
        </p:txBody>
      </p:sp>
      <p:sp>
        <p:nvSpPr>
          <p:cNvPr id="33" name="32 CuadroTexto"/>
          <p:cNvSpPr txBox="1"/>
          <p:nvPr/>
        </p:nvSpPr>
        <p:spPr>
          <a:xfrm>
            <a:off x="4067944" y="4509120"/>
            <a:ext cx="130080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effectLst/>
                <a:uLnTx/>
                <a:uFillTx/>
              </a:rPr>
              <a:t>alternancia</a:t>
            </a:r>
            <a:endParaRPr kumimoji="0" lang="es-PE" sz="1800" b="0" i="0" u="none" strike="noStrike" kern="0" cap="none" spc="0" normalizeH="0" baseline="0" noProof="0" dirty="0">
              <a:ln>
                <a:noFill/>
              </a:ln>
              <a:effectLst/>
              <a:uLnTx/>
              <a:uFillTx/>
            </a:endParaRPr>
          </a:p>
        </p:txBody>
      </p:sp>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539552" y="548680"/>
            <a:ext cx="2016224" cy="1200329"/>
          </a:xfrm>
          <a:prstGeom prst="rect">
            <a:avLst/>
          </a:prstGeom>
          <a:solidFill>
            <a:srgbClr val="FFFFFF"/>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err="1" smtClean="0">
                <a:ln>
                  <a:noFill/>
                </a:ln>
                <a:solidFill>
                  <a:sysClr val="windowText" lastClr="000000"/>
                </a:solidFill>
                <a:effectLst/>
                <a:uLnTx/>
                <a:uFillTx/>
              </a:rPr>
              <a:t>Seteo</a:t>
            </a:r>
            <a:r>
              <a:rPr kumimoji="0" lang="es-PE" sz="2400" b="0" i="0" u="none" strike="noStrike" kern="0" cap="none" spc="0" normalizeH="0" baseline="0" noProof="0" dirty="0" smtClean="0">
                <a:ln>
                  <a:noFill/>
                </a:ln>
                <a:solidFill>
                  <a:sysClr val="windowText" lastClr="000000"/>
                </a:solidFill>
                <a:effectLst/>
                <a:uLnTx/>
                <a:uFillTx/>
              </a:rPr>
              <a:t> del VM durante la FBC</a:t>
            </a:r>
          </a:p>
        </p:txBody>
      </p:sp>
      <p:sp>
        <p:nvSpPr>
          <p:cNvPr id="12" name="11 CuadroTexto"/>
          <p:cNvSpPr txBox="1"/>
          <p:nvPr/>
        </p:nvSpPr>
        <p:spPr>
          <a:xfrm>
            <a:off x="539552" y="1818975"/>
            <a:ext cx="2016224" cy="400110"/>
          </a:xfrm>
          <a:prstGeom prst="rect">
            <a:avLst/>
          </a:prstGeom>
          <a:solidFill>
            <a:srgbClr val="FFFFFF"/>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ysClr val="windowText" lastClr="000000"/>
                </a:solidFill>
                <a:effectLst/>
                <a:uLnTx/>
                <a:uFillTx/>
              </a:rPr>
              <a:t>PCV  vs.  CMV</a:t>
            </a:r>
            <a:endParaRPr kumimoji="0" lang="es-PE" sz="2000" b="0" i="0" u="none" strike="noStrike" kern="0" cap="none" spc="0" normalizeH="0" baseline="0" noProof="0" dirty="0">
              <a:ln>
                <a:noFill/>
              </a:ln>
              <a:solidFill>
                <a:sysClr val="windowText" lastClr="000000"/>
              </a:solidFill>
              <a:effectLst/>
              <a:uLnTx/>
              <a:uFillTx/>
            </a:endParaRPr>
          </a:p>
        </p:txBody>
      </p:sp>
      <p:sp>
        <p:nvSpPr>
          <p:cNvPr id="13" name="12 CuadroTexto"/>
          <p:cNvSpPr txBox="1"/>
          <p:nvPr/>
        </p:nvSpPr>
        <p:spPr>
          <a:xfrm>
            <a:off x="755576" y="3501008"/>
            <a:ext cx="4392488" cy="1077218"/>
          </a:xfrm>
          <a:prstGeom prst="rect">
            <a:avLst/>
          </a:prstGeom>
          <a:solidFill>
            <a:srgbClr val="00206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36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Fugas:</a:t>
            </a:r>
          </a:p>
          <a:p>
            <a:pPr marL="0" marR="0" lvl="0" indent="0" defTabSz="914400" eaLnBrk="1" fontAlgn="auto" latinLnBrk="0" hangingPunct="1">
              <a:lnSpc>
                <a:spcPct val="100000"/>
              </a:lnSpc>
              <a:spcBef>
                <a:spcPts val="0"/>
              </a:spcBef>
              <a:spcAft>
                <a:spcPts val="0"/>
              </a:spcAft>
              <a:buClrTx/>
              <a:buSzTx/>
              <a:buFontTx/>
              <a:buNone/>
              <a:tabLst/>
              <a:defRPr/>
            </a:pPr>
            <a:r>
              <a:rPr kumimoji="0" lang="es-PE" sz="28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Riesgo de hiperinflación</a:t>
            </a:r>
            <a:endParaRPr kumimoji="0" lang="es-PE"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pic>
        <p:nvPicPr>
          <p:cNvPr id="14" name="Picture 2"/>
          <p:cNvPicPr>
            <a:picLocks noChangeAspect="1" noChangeArrowheads="1"/>
          </p:cNvPicPr>
          <p:nvPr/>
        </p:nvPicPr>
        <p:blipFill>
          <a:blip r:embed="rId2" cstate="print"/>
          <a:stretch>
            <a:fillRect/>
          </a:stretch>
        </p:blipFill>
        <p:spPr bwMode="auto">
          <a:xfrm>
            <a:off x="4355976" y="0"/>
            <a:ext cx="2210514" cy="1676104"/>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a:blip r:embed="rId3" cstate="print"/>
          <a:srcRect/>
          <a:stretch>
            <a:fillRect/>
          </a:stretch>
        </p:blipFill>
        <p:spPr bwMode="auto">
          <a:xfrm>
            <a:off x="6603132" y="0"/>
            <a:ext cx="2540868" cy="1702554"/>
          </a:xfrm>
          <a:prstGeom prst="rect">
            <a:avLst/>
          </a:prstGeom>
          <a:noFill/>
          <a:ln w="9525">
            <a:noFill/>
            <a:miter lim="800000"/>
            <a:headEnd/>
            <a:tailEnd/>
          </a:ln>
        </p:spPr>
      </p:pic>
      <p:sp>
        <p:nvSpPr>
          <p:cNvPr id="16" name="15 CuadroTexto"/>
          <p:cNvSpPr txBox="1"/>
          <p:nvPr/>
        </p:nvSpPr>
        <p:spPr>
          <a:xfrm>
            <a:off x="2771800" y="1916832"/>
            <a:ext cx="352982" cy="369332"/>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a:t>
            </a:r>
            <a:endParaRPr kumimoji="0" lang="es-PE" sz="1800" b="0" i="0" u="none" strike="noStrike" kern="0" cap="none" spc="0" normalizeH="0" baseline="0" noProof="0" dirty="0">
              <a:ln>
                <a:noFill/>
              </a:ln>
              <a:solidFill>
                <a:sysClr val="windowText" lastClr="000000"/>
              </a:solidFill>
              <a:effectLst/>
              <a:uLnTx/>
              <a:uFillTx/>
            </a:endParaRPr>
          </a:p>
        </p:txBody>
      </p:sp>
      <p:sp>
        <p:nvSpPr>
          <p:cNvPr id="17" name="16 CuadroTexto"/>
          <p:cNvSpPr txBox="1"/>
          <p:nvPr/>
        </p:nvSpPr>
        <p:spPr>
          <a:xfrm>
            <a:off x="3347864" y="1916832"/>
            <a:ext cx="5616624" cy="646331"/>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NO USO DE ADAPTADORES DE DIAFRAGMA PERFORADO</a:t>
            </a:r>
            <a:endParaRPr kumimoji="0" lang="es-PE" sz="1800" b="0" i="0" u="none" strike="noStrike" kern="0" cap="none" spc="0" normalizeH="0" baseline="0" noProof="0" dirty="0">
              <a:ln>
                <a:noFill/>
              </a:ln>
              <a:solidFill>
                <a:sysClr val="windowText" lastClr="000000"/>
              </a:solidFill>
              <a:effectLst/>
              <a:uLnTx/>
              <a:uFillTx/>
            </a:endParaRPr>
          </a:p>
        </p:txBody>
      </p:sp>
      <p:cxnSp>
        <p:nvCxnSpPr>
          <p:cNvPr id="18" name="17 Conector recto de flecha"/>
          <p:cNvCxnSpPr>
            <a:stCxn id="16" idx="2"/>
            <a:endCxn id="13" idx="0"/>
          </p:cNvCxnSpPr>
          <p:nvPr/>
        </p:nvCxnSpPr>
        <p:spPr bwMode="auto">
          <a:xfrm>
            <a:off x="2948291" y="2286164"/>
            <a:ext cx="3529" cy="1214844"/>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9" name="18 CuadroTexto"/>
          <p:cNvSpPr txBox="1"/>
          <p:nvPr/>
        </p:nvSpPr>
        <p:spPr>
          <a:xfrm>
            <a:off x="1438107" y="2324877"/>
            <a:ext cx="350455" cy="400110"/>
          </a:xfrm>
          <a:prstGeom prst="rect">
            <a:avLst/>
          </a:prstGeom>
          <a:solidFill>
            <a:srgbClr val="FFFFFF"/>
          </a:solidFill>
          <a:ln>
            <a:solidFill>
              <a:srgbClr val="000000">
                <a:lumMod val="95000"/>
                <a:lumOff val="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smtClean="0">
                <a:ln>
                  <a:noFill/>
                </a:ln>
                <a:solidFill>
                  <a:sysClr val="windowText" lastClr="000000"/>
                </a:solidFill>
                <a:effectLst/>
                <a:uLnTx/>
                <a:uFillTx/>
              </a:rPr>
              <a:t>ti</a:t>
            </a:r>
            <a:endParaRPr kumimoji="0" lang="es-PE" sz="2000" b="0" i="0" u="none" strike="noStrike" kern="0" cap="none" spc="0" normalizeH="0" baseline="0" noProof="0" dirty="0">
              <a:ln>
                <a:noFill/>
              </a:ln>
              <a:solidFill>
                <a:sysClr val="windowText" lastClr="000000"/>
              </a:solidFill>
              <a:effectLst/>
              <a:uLnTx/>
              <a:uFillTx/>
            </a:endParaRPr>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755576" y="980728"/>
            <a:ext cx="1800200" cy="1015663"/>
          </a:xfrm>
          <a:prstGeom prst="rect">
            <a:avLst/>
          </a:prstGeom>
          <a:solidFill>
            <a:srgbClr val="FFFFFF"/>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0" u="none" strike="noStrike" kern="0" cap="none" spc="0" normalizeH="0" baseline="0" noProof="0" dirty="0" err="1" smtClean="0">
                <a:ln>
                  <a:noFill/>
                </a:ln>
                <a:solidFill>
                  <a:sysClr val="windowText" lastClr="000000"/>
                </a:solidFill>
                <a:effectLst/>
                <a:uLnTx/>
                <a:uFillTx/>
              </a:rPr>
              <a:t>Seteo</a:t>
            </a:r>
            <a:r>
              <a:rPr kumimoji="0" lang="es-PE" sz="2000" b="0" i="0" u="none" strike="noStrike" kern="0" cap="none" spc="0" normalizeH="0" baseline="0" noProof="0" dirty="0" smtClean="0">
                <a:ln>
                  <a:noFill/>
                </a:ln>
                <a:solidFill>
                  <a:sysClr val="windowText" lastClr="000000"/>
                </a:solidFill>
                <a:effectLst/>
                <a:uLnTx/>
                <a:uFillTx/>
              </a:rPr>
              <a:t> del VM durante la FBC</a:t>
            </a:r>
          </a:p>
        </p:txBody>
      </p:sp>
      <p:sp>
        <p:nvSpPr>
          <p:cNvPr id="12" name="11 CuadroTexto"/>
          <p:cNvSpPr txBox="1"/>
          <p:nvPr/>
        </p:nvSpPr>
        <p:spPr>
          <a:xfrm>
            <a:off x="755576" y="1988840"/>
            <a:ext cx="1800200" cy="369332"/>
          </a:xfrm>
          <a:prstGeom prst="rect">
            <a:avLst/>
          </a:prstGeom>
          <a:solidFill>
            <a:srgbClr val="FFFFFF"/>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b="0" i="0" u="none" strike="noStrike" kern="0" cap="none" spc="0" normalizeH="0" baseline="0" noProof="0" dirty="0" smtClean="0">
                <a:ln>
                  <a:noFill/>
                </a:ln>
                <a:solidFill>
                  <a:sysClr val="windowText" lastClr="000000"/>
                </a:solidFill>
                <a:effectLst/>
                <a:uLnTx/>
                <a:uFillTx/>
              </a:rPr>
              <a:t>PCV  vs.  CMV</a:t>
            </a:r>
            <a:endParaRPr kumimoji="0" lang="es-PE" b="0" i="0" u="none" strike="noStrike" kern="0" cap="none" spc="0" normalizeH="0" baseline="0" noProof="0" dirty="0">
              <a:ln>
                <a:noFill/>
              </a:ln>
              <a:solidFill>
                <a:sysClr val="windowText" lastClr="000000"/>
              </a:solidFill>
              <a:effectLst/>
              <a:uLnTx/>
              <a:uFillTx/>
            </a:endParaRPr>
          </a:p>
        </p:txBody>
      </p:sp>
      <p:pic>
        <p:nvPicPr>
          <p:cNvPr id="14" name="Picture 2"/>
          <p:cNvPicPr>
            <a:picLocks noChangeAspect="1" noChangeArrowheads="1"/>
          </p:cNvPicPr>
          <p:nvPr/>
        </p:nvPicPr>
        <p:blipFill>
          <a:blip r:embed="rId3" cstate="print"/>
          <a:stretch>
            <a:fillRect/>
          </a:stretch>
        </p:blipFill>
        <p:spPr bwMode="auto">
          <a:xfrm>
            <a:off x="4355976" y="0"/>
            <a:ext cx="2210514" cy="1676104"/>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a:blip r:embed="rId4" cstate="print"/>
          <a:srcRect/>
          <a:stretch>
            <a:fillRect/>
          </a:stretch>
        </p:blipFill>
        <p:spPr bwMode="auto">
          <a:xfrm>
            <a:off x="6603132" y="0"/>
            <a:ext cx="2540868" cy="1702554"/>
          </a:xfrm>
          <a:prstGeom prst="rect">
            <a:avLst/>
          </a:prstGeom>
          <a:noFill/>
          <a:ln w="9525">
            <a:noFill/>
            <a:miter lim="800000"/>
            <a:headEnd/>
            <a:tailEnd/>
          </a:ln>
        </p:spPr>
      </p:pic>
      <p:sp>
        <p:nvSpPr>
          <p:cNvPr id="16" name="15 CuadroTexto"/>
          <p:cNvSpPr txBox="1"/>
          <p:nvPr/>
        </p:nvSpPr>
        <p:spPr>
          <a:xfrm>
            <a:off x="2771800" y="1916832"/>
            <a:ext cx="352982" cy="369332"/>
          </a:xfrm>
          <a:prstGeom prst="rect">
            <a:avLst/>
          </a:prstGeom>
          <a:solidFill>
            <a:srgbClr val="FFFF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a:t>
            </a:r>
            <a:endParaRPr kumimoji="0" lang="es-PE" sz="1800" b="0" i="0" u="none" strike="noStrike" kern="0" cap="none" spc="0" normalizeH="0" baseline="0" noProof="0" dirty="0">
              <a:ln>
                <a:noFill/>
              </a:ln>
              <a:solidFill>
                <a:sysClr val="windowText" lastClr="000000"/>
              </a:solidFill>
              <a:effectLst/>
              <a:uLnTx/>
              <a:uFillTx/>
            </a:endParaRPr>
          </a:p>
        </p:txBody>
      </p:sp>
      <p:sp>
        <p:nvSpPr>
          <p:cNvPr id="17" name="16 CuadroTexto"/>
          <p:cNvSpPr txBox="1"/>
          <p:nvPr/>
        </p:nvSpPr>
        <p:spPr>
          <a:xfrm>
            <a:off x="3347864" y="1916832"/>
            <a:ext cx="5616624" cy="646331"/>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NO USO DE ADAPTADORES DE DIAFRAGMA PERFORADO</a:t>
            </a:r>
            <a:endParaRPr kumimoji="0" lang="es-PE" sz="1800" b="0" i="0" u="none" strike="noStrike" kern="0" cap="none" spc="0" normalizeH="0" baseline="0" noProof="0" dirty="0">
              <a:ln>
                <a:noFill/>
              </a:ln>
              <a:solidFill>
                <a:sysClr val="windowText" lastClr="000000"/>
              </a:solidFill>
              <a:effectLst/>
              <a:uLnTx/>
              <a:uFillTx/>
            </a:endParaRPr>
          </a:p>
        </p:txBody>
      </p:sp>
      <p:cxnSp>
        <p:nvCxnSpPr>
          <p:cNvPr id="18" name="17 Conector recto de flecha"/>
          <p:cNvCxnSpPr>
            <a:stCxn id="16" idx="2"/>
          </p:cNvCxnSpPr>
          <p:nvPr/>
        </p:nvCxnSpPr>
        <p:spPr bwMode="auto">
          <a:xfrm>
            <a:off x="2948291" y="2286164"/>
            <a:ext cx="3529" cy="1214844"/>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9" name="18 CuadroTexto"/>
          <p:cNvSpPr txBox="1"/>
          <p:nvPr/>
        </p:nvSpPr>
        <p:spPr>
          <a:xfrm>
            <a:off x="1475656" y="2420888"/>
            <a:ext cx="314510" cy="369332"/>
          </a:xfrm>
          <a:prstGeom prst="rect">
            <a:avLst/>
          </a:prstGeom>
          <a:solidFill>
            <a:srgbClr val="FFFFFF"/>
          </a:solidFill>
          <a:ln>
            <a:solidFill>
              <a:srgbClr val="000000">
                <a:lumMod val="95000"/>
                <a:lumOff val="5000"/>
              </a:srgb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ysClr val="windowText" lastClr="000000"/>
                </a:solidFill>
                <a:effectLst/>
                <a:uLnTx/>
                <a:uFillTx/>
              </a:rPr>
              <a:t>ti</a:t>
            </a:r>
            <a:endParaRPr kumimoji="0" lang="es-PE" sz="1800" b="0" i="0" u="none" strike="noStrike" kern="0" cap="none" spc="0" normalizeH="0" baseline="0" noProof="0" dirty="0">
              <a:ln>
                <a:noFill/>
              </a:ln>
              <a:solidFill>
                <a:sysClr val="windowText" lastClr="000000"/>
              </a:solidFill>
              <a:effectLst/>
              <a:uLnTx/>
              <a:uFillTx/>
            </a:endParaRPr>
          </a:p>
        </p:txBody>
      </p:sp>
      <p:sp>
        <p:nvSpPr>
          <p:cNvPr id="20" name="19 Rectángulo"/>
          <p:cNvSpPr/>
          <p:nvPr/>
        </p:nvSpPr>
        <p:spPr>
          <a:xfrm>
            <a:off x="1475656" y="3789040"/>
            <a:ext cx="7668344" cy="1040285"/>
          </a:xfrm>
          <a:prstGeom prst="rect">
            <a:avLst/>
          </a:prstGeom>
          <a:solidFill>
            <a:srgbClr val="FF9999"/>
          </a:solidFill>
        </p:spPr>
        <p:txBody>
          <a:bodyPr wrap="square">
            <a:spAutoFit/>
          </a:bodyPr>
          <a:lstStyle/>
          <a:p>
            <a:pPr marL="342900" indent="-342900" fontAlgn="base">
              <a:spcBef>
                <a:spcPct val="20000"/>
              </a:spcBef>
              <a:spcAft>
                <a:spcPct val="0"/>
              </a:spcAft>
              <a:buClr>
                <a:schemeClr val="accent2"/>
              </a:buClr>
              <a:buSzPct val="80000"/>
              <a:buFont typeface="Wingdings" pitchFamily="2" charset="2"/>
              <a:buChar char="l"/>
            </a:pPr>
            <a:r>
              <a:rPr kumimoji="0" lang="es-PE" sz="2800" b="0" i="0" u="none" strike="noStrike" kern="0" cap="none" spc="0" normalizeH="0" baseline="0" noProof="0" dirty="0" smtClean="0">
                <a:ln>
                  <a:noFill/>
                </a:ln>
                <a:solidFill>
                  <a:schemeClr val="bg1"/>
                </a:solidFill>
                <a:effectLst/>
                <a:uLnTx/>
                <a:uFillTx/>
                <a:latin typeface="Arial Rounded MT Bold" pitchFamily="34" charset="0"/>
                <a:cs typeface="+mn-cs"/>
              </a:rPr>
              <a:t>Hiperinflación (VT&gt;15/</a:t>
            </a:r>
            <a:r>
              <a:rPr kumimoji="0" lang="es-PE" sz="2800" b="0" i="0" u="none" strike="noStrike" kern="0" cap="none" spc="0" normalizeH="0" baseline="0" noProof="0" dirty="0" err="1" smtClean="0">
                <a:ln>
                  <a:noFill/>
                </a:ln>
                <a:solidFill>
                  <a:schemeClr val="bg1"/>
                </a:solidFill>
                <a:effectLst/>
                <a:uLnTx/>
                <a:uFillTx/>
                <a:latin typeface="Arial Rounded MT Bold" pitchFamily="34" charset="0"/>
                <a:cs typeface="+mn-cs"/>
              </a:rPr>
              <a:t>mL</a:t>
            </a:r>
            <a:r>
              <a:rPr kumimoji="0" lang="es-PE" sz="2800" b="0" i="0" u="none" strike="noStrike" kern="0" cap="none" spc="0" normalizeH="0" baseline="0" noProof="0" dirty="0" smtClean="0">
                <a:ln>
                  <a:noFill/>
                </a:ln>
                <a:solidFill>
                  <a:schemeClr val="bg1"/>
                </a:solidFill>
                <a:effectLst/>
                <a:uLnTx/>
                <a:uFillTx/>
                <a:latin typeface="Arial Rounded MT Bold" pitchFamily="34" charset="0"/>
                <a:cs typeface="+mn-cs"/>
              </a:rPr>
              <a:t>/kg) :</a:t>
            </a:r>
          </a:p>
          <a:p>
            <a:pPr marL="342900" indent="-342900" fontAlgn="base">
              <a:spcBef>
                <a:spcPct val="20000"/>
              </a:spcBef>
              <a:spcAft>
                <a:spcPct val="0"/>
              </a:spcAft>
              <a:buClr>
                <a:schemeClr val="accent2"/>
              </a:buClr>
              <a:buSzPct val="80000"/>
            </a:pPr>
            <a:r>
              <a:rPr kumimoji="0" lang="es-PE" sz="2800" b="0" i="0" u="none" strike="noStrike" kern="0" cap="none" spc="0" normalizeH="0" baseline="0" noProof="0" dirty="0" smtClean="0">
                <a:ln>
                  <a:noFill/>
                </a:ln>
                <a:solidFill>
                  <a:schemeClr val="bg1"/>
                </a:solidFill>
                <a:effectLst/>
                <a:uLnTx/>
                <a:uFillTx/>
                <a:latin typeface="Arial Rounded MT Bold" pitchFamily="34" charset="0"/>
                <a:cs typeface="+mn-cs"/>
              </a:rPr>
              <a:t>	bradicardia en inspiración</a:t>
            </a:r>
          </a:p>
        </p:txBody>
      </p:sp>
      <p:graphicFrame>
        <p:nvGraphicFramePr>
          <p:cNvPr id="21" name="Object 2"/>
          <p:cNvGraphicFramePr>
            <a:graphicFrameLocks noChangeAspect="1"/>
          </p:cNvGraphicFramePr>
          <p:nvPr/>
        </p:nvGraphicFramePr>
        <p:xfrm>
          <a:off x="1475656" y="4786313"/>
          <a:ext cx="7668344" cy="1778000"/>
        </p:xfrm>
        <a:graphic>
          <a:graphicData uri="http://schemas.openxmlformats.org/presentationml/2006/ole">
            <mc:AlternateContent xmlns:mc="http://schemas.openxmlformats.org/markup-compatibility/2006">
              <mc:Choice xmlns:v="urn:schemas-microsoft-com:vml" Requires="v">
                <p:oleObj spid="_x0000_s53252" name="Imagen de mapa de bits" r:id="rId5" imgW="5009524" imgH="1961905" progId="PBrush">
                  <p:embed/>
                </p:oleObj>
              </mc:Choice>
              <mc:Fallback>
                <p:oleObj name="Imagen de mapa de bits" r:id="rId5" imgW="5009524" imgH="1961905" progId="PBrush">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4786313"/>
                        <a:ext cx="7668344"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grayscl/>
          </a:blip>
          <a:srcRect/>
          <a:stretch>
            <a:fillRect/>
          </a:stretch>
        </p:blipFill>
        <p:spPr bwMode="auto">
          <a:xfrm>
            <a:off x="1142976" y="2209392"/>
            <a:ext cx="7286676" cy="1694946"/>
          </a:xfrm>
          <a:prstGeom prst="rect">
            <a:avLst/>
          </a:prstGeom>
          <a:noFill/>
          <a:ln w="12700" cap="sq" cmpd="sng">
            <a:noFill/>
            <a:prstDash val="solid"/>
            <a:miter lim="800000"/>
            <a:headEnd type="none" w="sm" len="sm"/>
            <a:tailEnd type="none" w="sm" len="sm"/>
          </a:ln>
        </p:spPr>
      </p:pic>
      <p:pic>
        <p:nvPicPr>
          <p:cNvPr id="9" name="Picture 3"/>
          <p:cNvPicPr>
            <a:picLocks noChangeAspect="1" noChangeArrowheads="1"/>
          </p:cNvPicPr>
          <p:nvPr/>
        </p:nvPicPr>
        <p:blipFill>
          <a:blip r:embed="rId3" cstate="print">
            <a:grayscl/>
          </a:blip>
          <a:srcRect/>
          <a:stretch>
            <a:fillRect/>
          </a:stretch>
        </p:blipFill>
        <p:spPr bwMode="auto">
          <a:xfrm>
            <a:off x="1126889" y="4043204"/>
            <a:ext cx="7276708" cy="1859724"/>
          </a:xfrm>
          <a:prstGeom prst="rect">
            <a:avLst/>
          </a:prstGeom>
          <a:noFill/>
          <a:ln w="12700" cap="sq" cmpd="sng">
            <a:noFill/>
            <a:prstDash val="solid"/>
            <a:miter lim="800000"/>
            <a:headEnd type="none" w="sm" len="sm"/>
            <a:tailEnd type="none" w="sm" len="sm"/>
          </a:ln>
        </p:spPr>
      </p:pic>
      <p:sp>
        <p:nvSpPr>
          <p:cNvPr id="10" name="9 CuadroTexto"/>
          <p:cNvSpPr txBox="1"/>
          <p:nvPr/>
        </p:nvSpPr>
        <p:spPr>
          <a:xfrm>
            <a:off x="251520" y="764704"/>
            <a:ext cx="8712968" cy="1077218"/>
          </a:xfrm>
          <a:prstGeom prst="rect">
            <a:avLst/>
          </a:prstGeom>
          <a:solidFill>
            <a:srgbClr val="00B0F0"/>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3200" b="0" i="0" u="none" strike="noStrike" kern="0" cap="none" spc="0" normalizeH="0" baseline="0" noProof="0" dirty="0" smtClean="0">
                <a:ln>
                  <a:noFill/>
                </a:ln>
                <a:solidFill>
                  <a:sysClr val="windowText" lastClr="000000"/>
                </a:solidFill>
                <a:effectLst/>
                <a:uLnTx/>
                <a:uFillTx/>
              </a:rPr>
              <a:t>Respuesta varía de acuerdo al incremento en el VT</a:t>
            </a:r>
            <a:endParaRPr kumimoji="0" lang="es-PE" sz="3200" b="0" i="0" u="none" strike="noStrike" kern="0" cap="none" spc="0" normalizeH="0" baseline="0" noProof="0" dirty="0">
              <a:ln>
                <a:noFill/>
              </a:ln>
              <a:solidFill>
                <a:sysClr val="windowText" lastClr="000000"/>
              </a:solidFill>
              <a:effectLst/>
              <a:uLnTx/>
              <a:uFillTx/>
            </a:endParaRPr>
          </a:p>
        </p:txBody>
      </p:sp>
      <p:sp>
        <p:nvSpPr>
          <p:cNvPr id="11" name="10 CuadroTexto"/>
          <p:cNvSpPr txBox="1"/>
          <p:nvPr/>
        </p:nvSpPr>
        <p:spPr>
          <a:xfrm>
            <a:off x="285720" y="3000372"/>
            <a:ext cx="1803699" cy="461665"/>
          </a:xfrm>
          <a:prstGeom prst="rect">
            <a:avLst/>
          </a:prstGeom>
          <a:solidFill>
            <a:srgbClr val="FFFF00"/>
          </a:solidFill>
          <a:ln>
            <a:solidFill>
              <a:srgbClr val="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&lt;  10 ml/kg</a:t>
            </a:r>
            <a:endParaRPr kumimoji="0" lang="es-PE" sz="2400" b="0" i="0" u="none" strike="noStrike" kern="0" cap="none" spc="0" normalizeH="0" baseline="0" noProof="0" dirty="0">
              <a:ln>
                <a:noFill/>
              </a:ln>
              <a:solidFill>
                <a:sysClr val="windowText" lastClr="000000"/>
              </a:solidFill>
              <a:effectLst/>
              <a:uLnTx/>
              <a:uFillTx/>
            </a:endParaRPr>
          </a:p>
        </p:txBody>
      </p:sp>
      <p:sp>
        <p:nvSpPr>
          <p:cNvPr id="12" name="11 CuadroTexto"/>
          <p:cNvSpPr txBox="1"/>
          <p:nvPr/>
        </p:nvSpPr>
        <p:spPr>
          <a:xfrm>
            <a:off x="285720" y="4786322"/>
            <a:ext cx="1803699" cy="461665"/>
          </a:xfrm>
          <a:prstGeom prst="rect">
            <a:avLst/>
          </a:prstGeom>
          <a:solidFill>
            <a:srgbClr val="FFFF00"/>
          </a:solidFill>
          <a:ln>
            <a:solidFill>
              <a:srgbClr val="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&gt; 15 ml/kg </a:t>
            </a:r>
            <a:endParaRPr kumimoji="0" lang="es-PE" sz="2400" b="0" i="0" u="none" strike="noStrike" kern="0" cap="none" spc="0" normalizeH="0" baseline="0" noProof="0" dirty="0">
              <a:ln>
                <a:noFill/>
              </a:ln>
              <a:solidFill>
                <a:sysClr val="windowText" lastClr="000000"/>
              </a:solidFill>
              <a:effectLst/>
              <a:uLnTx/>
              <a:uFillTx/>
            </a:endParaRPr>
          </a:p>
        </p:txBody>
      </p:sp>
      <p:sp>
        <p:nvSpPr>
          <p:cNvPr id="13" name="12 Rectángulo"/>
          <p:cNvSpPr/>
          <p:nvPr/>
        </p:nvSpPr>
        <p:spPr>
          <a:xfrm>
            <a:off x="4572000" y="6211669"/>
            <a:ext cx="4572000" cy="646331"/>
          </a:xfrm>
          <a:prstGeom prst="rect">
            <a:avLst/>
          </a:prstGeom>
          <a:solidFill>
            <a:srgbClr val="FFFFFF"/>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808080"/>
                </a:solidFill>
                <a:effectLst/>
                <a:uLnTx/>
                <a:uFillTx/>
              </a:rPr>
              <a:t>Pinsky</a:t>
            </a:r>
            <a:r>
              <a:rPr kumimoji="0" lang="en-US" sz="1200" b="0" i="0" u="none" strike="noStrike" kern="0" cap="none" spc="0" normalizeH="0" baseline="0" noProof="0" dirty="0" smtClean="0">
                <a:ln>
                  <a:noFill/>
                </a:ln>
                <a:solidFill>
                  <a:srgbClr val="808080"/>
                </a:solidFill>
                <a:effectLst/>
                <a:uLnTx/>
                <a:uFillTx/>
              </a:rPr>
              <a:t> MR. Heart-Lung Interaction. </a:t>
            </a:r>
            <a:r>
              <a:rPr kumimoji="0" lang="en-US" sz="1200" b="0" i="0" u="none" strike="noStrike" kern="0" cap="none" spc="0" normalizeH="0" baseline="0" noProof="0" dirty="0" err="1" smtClean="0">
                <a:ln>
                  <a:noFill/>
                </a:ln>
                <a:solidFill>
                  <a:srgbClr val="808080"/>
                </a:solidFill>
                <a:effectLst/>
                <a:uLnTx/>
                <a:uFillTx/>
              </a:rPr>
              <a:t>Grenvik</a:t>
            </a:r>
            <a:r>
              <a:rPr kumimoji="0" lang="en-US" sz="1200" b="0" i="0" u="none" strike="noStrike" kern="0" cap="none" spc="0" normalizeH="0" baseline="0" noProof="0" dirty="0" smtClean="0">
                <a:ln>
                  <a:noFill/>
                </a:ln>
                <a:solidFill>
                  <a:srgbClr val="808080"/>
                </a:solidFill>
                <a:effectLst/>
                <a:uLnTx/>
                <a:uFillTx/>
              </a:rPr>
              <a:t> A, Ayres S, Shoemaker WC. </a:t>
            </a:r>
            <a:r>
              <a:rPr kumimoji="0" lang="en-US" sz="1200" b="0" i="0" u="none" strike="noStrike" kern="0" cap="none" spc="0" normalizeH="0" baseline="0" noProof="0" dirty="0" err="1" smtClean="0">
                <a:ln>
                  <a:noFill/>
                </a:ln>
                <a:solidFill>
                  <a:srgbClr val="808080"/>
                </a:solidFill>
                <a:effectLst/>
                <a:uLnTx/>
                <a:uFillTx/>
              </a:rPr>
              <a:t>Eds</a:t>
            </a:r>
            <a:r>
              <a:rPr kumimoji="0" lang="en-US" sz="1200" b="0" i="0" u="none" strike="noStrike" kern="0" cap="none" spc="0" normalizeH="0" baseline="0" noProof="0" dirty="0" smtClean="0">
                <a:ln>
                  <a:noFill/>
                </a:ln>
                <a:solidFill>
                  <a:srgbClr val="808080"/>
                </a:solidFill>
                <a:effectLst/>
                <a:uLnTx/>
                <a:uFillTx/>
              </a:rPr>
              <a:t> Text book of critical care. 4th W.B. Saunders Philadelphia. 2000; 204-21</a:t>
            </a:r>
            <a:endParaRPr kumimoji="0" lang="es-PE" sz="1200" b="0" i="0" u="none" strike="noStrike" kern="0" cap="none" spc="0" normalizeH="0" baseline="0" noProof="0" dirty="0">
              <a:ln>
                <a:noFill/>
              </a:ln>
              <a:solidFill>
                <a:srgbClr val="808080"/>
              </a:solidFill>
              <a:effectLst/>
              <a:uLnTx/>
              <a:uFillTx/>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6" name="Picture 4"/>
          <p:cNvPicPr>
            <a:picLocks noChangeAspect="1" noChangeArrowheads="1"/>
          </p:cNvPicPr>
          <p:nvPr/>
        </p:nvPicPr>
        <p:blipFill>
          <a:blip r:embed="rId2" cstate="print"/>
          <a:srcRect/>
          <a:stretch>
            <a:fillRect/>
          </a:stretch>
        </p:blipFill>
        <p:spPr bwMode="auto">
          <a:xfrm>
            <a:off x="0" y="188640"/>
            <a:ext cx="9144000" cy="4268788"/>
          </a:xfrm>
          <a:prstGeom prst="rect">
            <a:avLst/>
          </a:prstGeom>
          <a:noFill/>
          <a:ln w="9525">
            <a:noFill/>
            <a:miter lim="800000"/>
            <a:headEnd/>
            <a:tailEnd/>
          </a:ln>
          <a:effectLst/>
        </p:spPr>
      </p:pic>
      <p:sp>
        <p:nvSpPr>
          <p:cNvPr id="90117" name="Rectangle 5"/>
          <p:cNvSpPr>
            <a:spLocks noChangeArrowheads="1"/>
          </p:cNvSpPr>
          <p:nvPr/>
        </p:nvSpPr>
        <p:spPr bwMode="auto">
          <a:xfrm>
            <a:off x="1" y="4509120"/>
            <a:ext cx="9143999" cy="1323439"/>
          </a:xfrm>
          <a:prstGeom prst="rect">
            <a:avLst/>
          </a:prstGeom>
          <a:solidFill>
            <a:schemeClr val="tx1"/>
          </a:solidFill>
          <a:ln w="9525">
            <a:noFill/>
            <a:miter lim="800000"/>
            <a:headEnd/>
            <a:tailEnd/>
          </a:ln>
          <a:effectLst/>
        </p:spPr>
        <p:txBody>
          <a:bodyPr wrap="square">
            <a:spAutoFit/>
          </a:bodyPr>
          <a:lstStyle/>
          <a:p>
            <a:r>
              <a:rPr lang="es-PE" sz="2000" dirty="0" err="1">
                <a:solidFill>
                  <a:schemeClr val="bg1"/>
                </a:solidFill>
                <a:latin typeface="Arial Narrow" pitchFamily="34" charset="0"/>
                <a:cs typeface="Times New Roman" pitchFamily="18" charset="0"/>
              </a:rPr>
              <a:t>Shigeto</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Ikeda</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demonstrating</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the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first</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prototype</a:t>
            </a:r>
            <a:r>
              <a:rPr lang="es-PE" sz="2000" dirty="0">
                <a:solidFill>
                  <a:schemeClr val="bg1"/>
                </a:solidFill>
                <a:latin typeface="Arial Narrow" pitchFamily="34" charset="0"/>
                <a:cs typeface="Times New Roman" pitchFamily="18" charset="0"/>
              </a:rPr>
              <a:t> of </a:t>
            </a:r>
            <a:r>
              <a:rPr lang="es-PE" sz="2000" dirty="0" err="1">
                <a:solidFill>
                  <a:schemeClr val="bg1"/>
                </a:solidFill>
                <a:latin typeface="Arial Narrow" pitchFamily="34" charset="0"/>
                <a:cs typeface="Times New Roman" pitchFamily="18" charset="0"/>
              </a:rPr>
              <a:t>the</a:t>
            </a:r>
            <a:r>
              <a:rPr lang="es-PE" sz="2000" dirty="0">
                <a:solidFill>
                  <a:schemeClr val="bg1"/>
                </a:solidFill>
                <a:latin typeface="Arial Narrow" pitchFamily="34" charset="0"/>
                <a:cs typeface="Times New Roman" pitchFamily="18" charset="0"/>
              </a:rPr>
              <a:t> flexible </a:t>
            </a:r>
            <a:r>
              <a:rPr lang="es-PE" sz="2000" dirty="0" err="1">
                <a:solidFill>
                  <a:schemeClr val="bg1"/>
                </a:solidFill>
                <a:latin typeface="Arial Narrow" pitchFamily="34" charset="0"/>
                <a:cs typeface="Times New Roman" pitchFamily="18" charset="0"/>
              </a:rPr>
              <a:t>bronchofiberscope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to</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the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author</a:t>
            </a:r>
            <a:r>
              <a:rPr lang="es-PE" sz="2000" dirty="0">
                <a:solidFill>
                  <a:schemeClr val="bg1"/>
                </a:solidFill>
                <a:latin typeface="Arial Narrow" pitchFamily="34" charset="0"/>
                <a:cs typeface="Times New Roman" pitchFamily="18" charset="0"/>
              </a:rPr>
              <a:t>. In </a:t>
            </a:r>
            <a:r>
              <a:rPr lang="es-PE" sz="2000" dirty="0" err="1">
                <a:solidFill>
                  <a:schemeClr val="bg1"/>
                </a:solidFill>
                <a:latin typeface="Arial Narrow" pitchFamily="34" charset="0"/>
                <a:cs typeface="Times New Roman" pitchFamily="18" charset="0"/>
              </a:rPr>
              <a:t>the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transition</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from</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rigid</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to</a:t>
            </a:r>
            <a:r>
              <a:rPr lang="es-PE" sz="2000" dirty="0">
                <a:solidFill>
                  <a:schemeClr val="bg1"/>
                </a:solidFill>
                <a:latin typeface="Arial Narrow" pitchFamily="34" charset="0"/>
                <a:cs typeface="Times New Roman" pitchFamily="18" charset="0"/>
              </a:rPr>
              <a:t> flexible </a:t>
            </a:r>
            <a:r>
              <a:rPr lang="es-PE" sz="2000" dirty="0" err="1">
                <a:solidFill>
                  <a:schemeClr val="bg1"/>
                </a:solidFill>
                <a:latin typeface="Arial Narrow" pitchFamily="34" charset="0"/>
                <a:cs typeface="Times New Roman" pitchFamily="18" charset="0"/>
              </a:rPr>
              <a:t>technology</a:t>
            </a:r>
            <a:r>
              <a:rPr lang="es-PE" sz="2000" dirty="0">
                <a:solidFill>
                  <a:schemeClr val="bg1"/>
                </a:solidFill>
                <a:latin typeface="Arial Narrow" pitchFamily="34" charset="0"/>
                <a:cs typeface="Times New Roman" pitchFamily="18" charset="0"/>
              </a:rPr>
              <a:t> he </a:t>
            </a:r>
            <a:r>
              <a:rPr lang="es-PE" sz="2000" dirty="0" err="1">
                <a:solidFill>
                  <a:schemeClr val="bg1"/>
                </a:solidFill>
                <a:latin typeface="Arial Narrow" pitchFamily="34" charset="0"/>
                <a:cs typeface="Times New Roman" pitchFamily="18" charset="0"/>
              </a:rPr>
              <a:t>introduced</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the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fiberscope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via</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an</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orotracheal</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tube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that</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could</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be</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fixed</a:t>
            </a:r>
            <a:r>
              <a:rPr lang="es-PE" sz="2000" dirty="0">
                <a:solidFill>
                  <a:schemeClr val="bg1"/>
                </a:solidFill>
                <a:latin typeface="Arial Narrow" pitchFamily="34" charset="0"/>
                <a:cs typeface="Times New Roman" pitchFamily="18" charset="0"/>
              </a:rPr>
              <a:t> in a </a:t>
            </a:r>
            <a:r>
              <a:rPr lang="es-PE" sz="2000" dirty="0" err="1">
                <a:solidFill>
                  <a:schemeClr val="bg1"/>
                </a:solidFill>
                <a:latin typeface="Arial Narrow" pitchFamily="34" charset="0"/>
                <a:cs typeface="Times New Roman" pitchFamily="18" charset="0"/>
              </a:rPr>
              <a:t>straight</a:t>
            </a:r>
            <a:r>
              <a:rPr lang="es-PE" sz="2000" dirty="0">
                <a:solidFill>
                  <a:schemeClr val="bg1"/>
                </a:solidFill>
                <a:latin typeface="Arial Narrow" pitchFamily="34" charset="0"/>
                <a:cs typeface="Times New Roman" pitchFamily="18" charset="0"/>
              </a:rPr>
              <a:t> position </a:t>
            </a:r>
            <a:r>
              <a:rPr lang="es-PE" sz="2000" dirty="0" err="1">
                <a:solidFill>
                  <a:schemeClr val="bg1"/>
                </a:solidFill>
                <a:latin typeface="Arial Narrow" pitchFamily="34" charset="0"/>
                <a:cs typeface="Times New Roman" pitchFamily="18" charset="0"/>
              </a:rPr>
              <a:t>for</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introduction</a:t>
            </a:r>
            <a:r>
              <a:rPr lang="es-PE" sz="2000" dirty="0">
                <a:solidFill>
                  <a:schemeClr val="bg1"/>
                </a:solidFill>
                <a:latin typeface="Arial Narrow" pitchFamily="34" charset="0"/>
                <a:cs typeface="Times New Roman" pitchFamily="18" charset="0"/>
              </a:rPr>
              <a:t> of a </a:t>
            </a:r>
            <a:r>
              <a:rPr lang="es-PE" sz="2000" dirty="0" err="1">
                <a:solidFill>
                  <a:schemeClr val="bg1"/>
                </a:solidFill>
                <a:latin typeface="Arial Narrow" pitchFamily="34" charset="0"/>
                <a:cs typeface="Times New Roman" pitchFamily="18" charset="0"/>
              </a:rPr>
              <a:t>rigid</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optic</a:t>
            </a:r>
            <a:r>
              <a:rPr lang="es-PE" sz="2000" dirty="0">
                <a:solidFill>
                  <a:schemeClr val="bg1"/>
                </a:solidFill>
                <a:latin typeface="Arial Narrow" pitchFamily="34" charset="0"/>
                <a:cs typeface="Times New Roman" pitchFamily="18" charset="0"/>
              </a:rPr>
              <a:t> and </a:t>
            </a:r>
            <a:r>
              <a:rPr lang="es-PE" sz="2000" dirty="0" err="1">
                <a:solidFill>
                  <a:schemeClr val="bg1"/>
                </a:solidFill>
                <a:latin typeface="Arial Narrow" pitchFamily="34" charset="0"/>
                <a:cs typeface="Times New Roman" pitchFamily="18" charset="0"/>
              </a:rPr>
              <a:t>forceps</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if</a:t>
            </a:r>
            <a:r>
              <a:rPr lang="es-PE" sz="2000" dirty="0">
                <a:solidFill>
                  <a:schemeClr val="bg1"/>
                </a:solidFill>
                <a:latin typeface="Arial Narrow" pitchFamily="34" charset="0"/>
                <a:cs typeface="Times New Roman" pitchFamily="18" charset="0"/>
              </a:rPr>
              <a:t> flexible </a:t>
            </a:r>
            <a:r>
              <a:rPr lang="es-PE" sz="2000" dirty="0" err="1">
                <a:solidFill>
                  <a:schemeClr val="bg1"/>
                </a:solidFill>
                <a:latin typeface="Arial Narrow" pitchFamily="34" charset="0"/>
                <a:cs typeface="Times New Roman" pitchFamily="18" charset="0"/>
              </a:rPr>
              <a:t>biopsy</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was</a:t>
            </a:r>
            <a:r>
              <a:rPr lang="es-PE" sz="2000" dirty="0">
                <a:solidFill>
                  <a:schemeClr val="bg1"/>
                </a:solidFill>
                <a:latin typeface="Arial Narrow" pitchFamily="34" charset="0"/>
                <a:cs typeface="Times New Roman" pitchFamily="18" charset="0"/>
              </a:rPr>
              <a:t> </a:t>
            </a:r>
            <a:r>
              <a:rPr lang="es-PE" sz="2000" dirty="0" err="1">
                <a:solidFill>
                  <a:schemeClr val="bg1"/>
                </a:solidFill>
                <a:latin typeface="Arial Narrow" pitchFamily="34" charset="0"/>
                <a:cs typeface="Times New Roman" pitchFamily="18" charset="0"/>
              </a:rPr>
              <a:t>insufficient</a:t>
            </a:r>
            <a:endParaRPr lang="es-PE" sz="2000" dirty="0">
              <a:solidFill>
                <a:schemeClr val="bg1"/>
              </a:solidFill>
              <a:latin typeface="Arial Narrow" pitchFamily="34" charset="0"/>
              <a:cs typeface="Times New Roman" pitchFamily="18" charset="0"/>
            </a:endParaRPr>
          </a:p>
        </p:txBody>
      </p:sp>
      <p:sp>
        <p:nvSpPr>
          <p:cNvPr id="5" name="Rectangle 5"/>
          <p:cNvSpPr>
            <a:spLocks noChangeArrowheads="1"/>
          </p:cNvSpPr>
          <p:nvPr/>
        </p:nvSpPr>
        <p:spPr bwMode="auto">
          <a:xfrm>
            <a:off x="323528" y="6165304"/>
            <a:ext cx="8496944" cy="646331"/>
          </a:xfrm>
          <a:prstGeom prst="rect">
            <a:avLst/>
          </a:prstGeom>
          <a:solidFill>
            <a:schemeClr val="tx1"/>
          </a:solidFill>
          <a:ln w="9525">
            <a:noFill/>
            <a:miter lim="800000"/>
            <a:headEnd/>
            <a:tailEnd/>
          </a:ln>
          <a:effectLst/>
        </p:spPr>
        <p:txBody>
          <a:bodyPr wrap="square">
            <a:spAutoFit/>
          </a:bodyPr>
          <a:lstStyle/>
          <a:p>
            <a:pPr algn="ctr"/>
            <a:r>
              <a:rPr lang="es-PE" b="1" dirty="0" smtClean="0">
                <a:solidFill>
                  <a:schemeClr val="bg1"/>
                </a:solidFill>
                <a:latin typeface="Arial Rounded MT Bold" pitchFamily="34" charset="0"/>
                <a:cs typeface="Times New Roman" pitchFamily="18" charset="0"/>
              </a:rPr>
              <a:t>A SHORT HISTORY OF BRONCHOSCOPY</a:t>
            </a:r>
            <a:r>
              <a:rPr lang="es-PE" dirty="0" smtClean="0">
                <a:solidFill>
                  <a:schemeClr val="bg1"/>
                </a:solidFill>
                <a:latin typeface="Arial Rounded MT Bold" pitchFamily="34" charset="0"/>
                <a:cs typeface="Times New Roman" pitchFamily="18" charset="0"/>
              </a:rPr>
              <a:t> . </a:t>
            </a:r>
          </a:p>
          <a:p>
            <a:pPr algn="ctr"/>
            <a:r>
              <a:rPr lang="es-PE" dirty="0" err="1" smtClean="0">
                <a:solidFill>
                  <a:schemeClr val="bg1"/>
                </a:solidFill>
                <a:latin typeface="Arial Rounded MT Bold" pitchFamily="34" charset="0"/>
                <a:cs typeface="Times New Roman" pitchFamily="18" charset="0"/>
              </a:rPr>
              <a:t>Heinrich</a:t>
            </a:r>
            <a:r>
              <a:rPr lang="es-PE" dirty="0" smtClean="0">
                <a:solidFill>
                  <a:schemeClr val="bg1"/>
                </a:solidFill>
                <a:latin typeface="Arial Rounded MT Bold" pitchFamily="34" charset="0"/>
                <a:cs typeface="Times New Roman" pitchFamily="18" charset="0"/>
              </a:rPr>
              <a:t> </a:t>
            </a:r>
            <a:r>
              <a:rPr lang="es-PE" dirty="0" err="1">
                <a:solidFill>
                  <a:schemeClr val="bg1"/>
                </a:solidFill>
                <a:latin typeface="Arial Rounded MT Bold" pitchFamily="34" charset="0"/>
                <a:cs typeface="Times New Roman" pitchFamily="18" charset="0"/>
              </a:rPr>
              <a:t>D.Becker</a:t>
            </a:r>
            <a:r>
              <a:rPr lang="es-PE" i="1" dirty="0">
                <a:solidFill>
                  <a:schemeClr val="bg1"/>
                </a:solidFill>
                <a:latin typeface="Arial Rounded MT Bold" pitchFamily="34" charset="0"/>
                <a:cs typeface="Times New Roman" pitchFamily="18" charset="0"/>
              </a:rPr>
              <a:t> </a:t>
            </a:r>
            <a:r>
              <a:rPr lang="es-PE" i="1" dirty="0" smtClean="0">
                <a:solidFill>
                  <a:schemeClr val="bg1"/>
                </a:solidFill>
                <a:latin typeface="Arial Rounded MT Bold" pitchFamily="34" charset="0"/>
                <a:cs typeface="Times New Roman" pitchFamily="18" charset="0"/>
              </a:rPr>
              <a:t>. </a:t>
            </a:r>
            <a:r>
              <a:rPr lang="es-PE" dirty="0">
                <a:solidFill>
                  <a:schemeClr val="bg1"/>
                </a:solidFill>
                <a:latin typeface="Arial Rounded MT Bold" pitchFamily="34" charset="0"/>
                <a:cs typeface="Times New Roman" pitchFamily="18" charset="0"/>
              </a:rPr>
              <a:t>Cambridge </a:t>
            </a:r>
            <a:r>
              <a:rPr lang="es-PE" dirty="0" err="1">
                <a:solidFill>
                  <a:schemeClr val="bg1"/>
                </a:solidFill>
                <a:latin typeface="Arial Rounded MT Bold" pitchFamily="34" charset="0"/>
                <a:cs typeface="Times New Roman" pitchFamily="18" charset="0"/>
              </a:rPr>
              <a:t>University</a:t>
            </a:r>
            <a:r>
              <a:rPr lang="es-PE" dirty="0">
                <a:solidFill>
                  <a:schemeClr val="bg1"/>
                </a:solidFill>
                <a:latin typeface="Arial Rounded MT Bold" pitchFamily="34" charset="0"/>
                <a:cs typeface="Times New Roman" pitchFamily="18" charset="0"/>
              </a:rPr>
              <a:t> </a:t>
            </a:r>
            <a:r>
              <a:rPr lang="es-PE" dirty="0" err="1">
                <a:solidFill>
                  <a:schemeClr val="bg1"/>
                </a:solidFill>
                <a:latin typeface="Arial Rounded MT Bold" pitchFamily="34" charset="0"/>
                <a:cs typeface="Times New Roman" pitchFamily="18" charset="0"/>
              </a:rPr>
              <a:t>Press</a:t>
            </a:r>
            <a:endParaRPr lang="es-PE" dirty="0">
              <a:solidFill>
                <a:schemeClr val="bg1"/>
              </a:solidFill>
              <a:latin typeface="Arial Rounded MT Bold" pitchFamily="34" charset="0"/>
              <a:cs typeface="Times New Roman" pitchFamily="18" charset="0"/>
            </a:endParaRPr>
          </a:p>
        </p:txBody>
      </p:sp>
      <p:cxnSp>
        <p:nvCxnSpPr>
          <p:cNvPr id="7" name="6 Conector recto de flecha"/>
          <p:cNvCxnSpPr/>
          <p:nvPr/>
        </p:nvCxnSpPr>
        <p:spPr>
          <a:xfrm flipH="1">
            <a:off x="1835696" y="1988840"/>
            <a:ext cx="864096" cy="4320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051720" y="188640"/>
            <a:ext cx="5220072" cy="1169551"/>
          </a:xfrm>
          <a:prstGeom prst="rect">
            <a:avLst/>
          </a:prstGeom>
          <a:solidFill>
            <a:srgbClr val="FFFFFF">
              <a:lumMod val="9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ysClr val="windowText" lastClr="000000"/>
                </a:solidFill>
                <a:effectLst/>
                <a:uLnTx/>
                <a:uFillTx/>
                <a:latin typeface="Arial" charset="0"/>
              </a:rPr>
              <a:t>PULMON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smtClean="0">
                <a:ln>
                  <a:noFill/>
                </a:ln>
                <a:solidFill>
                  <a:sysClr val="windowText" lastClr="000000"/>
                </a:solidFill>
                <a:effectLst/>
                <a:uLnTx/>
                <a:uFillTx/>
                <a:latin typeface="Arial" charset="0"/>
              </a:rPr>
              <a:t>Fibras  nerviosas somáticas y autonómicas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smtClean="0">
                <a:ln>
                  <a:noFill/>
                </a:ln>
                <a:solidFill>
                  <a:sysClr val="windowText" lastClr="000000"/>
                </a:solidFill>
                <a:effectLst/>
                <a:uLnTx/>
                <a:uFillTx/>
                <a:latin typeface="Arial" charset="0"/>
              </a:rPr>
              <a:t>Sistema nervioso autonómico</a:t>
            </a:r>
            <a:endParaRPr kumimoji="0" lang="es-ES" sz="1400" b="0" i="0" u="none" strike="noStrike" kern="0" cap="none" spc="0" normalizeH="0" baseline="0" noProof="0" dirty="0" smtClean="0">
              <a:ln>
                <a:noFill/>
              </a:ln>
              <a:solidFill>
                <a:sysClr val="windowText" lastClr="000000"/>
              </a:solidFill>
              <a:effectLst/>
              <a:uLnTx/>
              <a:uFillTx/>
              <a:latin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dirty="0">
              <a:ln>
                <a:noFill/>
              </a:ln>
              <a:solidFill>
                <a:sysClr val="windowText" lastClr="000000"/>
              </a:solidFill>
              <a:effectLst/>
              <a:uLnTx/>
              <a:uFillTx/>
              <a:latin typeface="Arial" charset="0"/>
            </a:endParaRPr>
          </a:p>
        </p:txBody>
      </p:sp>
      <p:sp>
        <p:nvSpPr>
          <p:cNvPr id="11" name="10 Rectángulo"/>
          <p:cNvSpPr/>
          <p:nvPr/>
        </p:nvSpPr>
        <p:spPr>
          <a:xfrm>
            <a:off x="2051720" y="1412776"/>
            <a:ext cx="5184576" cy="757130"/>
          </a:xfrm>
          <a:prstGeom prst="rect">
            <a:avLst/>
          </a:prstGeom>
          <a:solidFill>
            <a:srgbClr val="00B0F0"/>
          </a:solidFill>
        </p:spPr>
        <p:txBody>
          <a:bodyPr wrap="square">
            <a:spAutoFit/>
          </a:bodyPr>
          <a:lstStyle/>
          <a:p>
            <a:pPr marL="342900" lvl="0" indent="-342900" algn="ctr" fontAlgn="base">
              <a:lnSpc>
                <a:spcPct val="80000"/>
              </a:lnSpc>
              <a:spcBef>
                <a:spcPct val="20000"/>
              </a:spcBef>
              <a:spcAft>
                <a:spcPct val="0"/>
              </a:spcAft>
              <a:buClr>
                <a:srgbClr val="009DD9"/>
              </a:buClr>
              <a:buSzPct val="80000"/>
              <a:defRPr/>
            </a:pPr>
            <a:r>
              <a:rPr lang="es-ES" sz="2400" b="1" kern="0" dirty="0">
                <a:effectLst>
                  <a:outerShdw blurRad="38100" dist="38100" dir="2700000" algn="tl">
                    <a:srgbClr val="000000">
                      <a:alpha val="43137"/>
                    </a:srgbClr>
                  </a:outerShdw>
                </a:effectLst>
                <a:latin typeface="Arial Narrow" pitchFamily="34" charset="0"/>
              </a:rPr>
              <a:t>Función cardiovascular</a:t>
            </a:r>
          </a:p>
          <a:p>
            <a:pPr marL="342900" lvl="0" indent="-342900" algn="ctr" fontAlgn="base">
              <a:lnSpc>
                <a:spcPct val="80000"/>
              </a:lnSpc>
              <a:spcBef>
                <a:spcPct val="20000"/>
              </a:spcBef>
              <a:spcAft>
                <a:spcPct val="0"/>
              </a:spcAft>
              <a:buClr>
                <a:srgbClr val="009DD9"/>
              </a:buClr>
              <a:buSzPct val="80000"/>
              <a:defRPr/>
            </a:pPr>
            <a:r>
              <a:rPr lang="es-ES" sz="2400" b="1" kern="0" dirty="0">
                <a:effectLst>
                  <a:outerShdw blurRad="38100" dist="38100" dir="2700000" algn="tl">
                    <a:srgbClr val="000000">
                      <a:alpha val="43137"/>
                    </a:srgbClr>
                  </a:outerShdw>
                </a:effectLst>
                <a:latin typeface="Arial Narrow" pitchFamily="34" charset="0"/>
              </a:rPr>
              <a:t>Cambios FC (Vago)</a:t>
            </a:r>
          </a:p>
        </p:txBody>
      </p:sp>
      <p:sp>
        <p:nvSpPr>
          <p:cNvPr id="12" name="11 Rectángulo"/>
          <p:cNvSpPr/>
          <p:nvPr/>
        </p:nvSpPr>
        <p:spPr>
          <a:xfrm>
            <a:off x="971600" y="2636912"/>
            <a:ext cx="7344816" cy="2554545"/>
          </a:xfrm>
          <a:prstGeom prst="rect">
            <a:avLst/>
          </a:prstGeom>
          <a:solidFill>
            <a:schemeClr val="tx2">
              <a:lumMod val="25000"/>
            </a:schemeClr>
          </a:solidFill>
        </p:spPr>
        <p:txBody>
          <a:bodyPr wrap="square">
            <a:spAutoFit/>
          </a:bodyPr>
          <a:lstStyle/>
          <a:p>
            <a:pPr marL="342900" marR="0" lvl="0" indent="-342900" defTabSz="914400" eaLnBrk="1" fontAlgn="base" latinLnBrk="0" hangingPunct="1">
              <a:lnSpc>
                <a:spcPct val="80000"/>
              </a:lnSpc>
              <a:spcBef>
                <a:spcPct val="20000"/>
              </a:spcBef>
              <a:spcAft>
                <a:spcPct val="0"/>
              </a:spcAft>
              <a:buClr>
                <a:srgbClr val="009DD9"/>
              </a:buClr>
              <a:buSzPct val="80000"/>
              <a:buFontTx/>
              <a:buNone/>
              <a:tabLst/>
              <a:defRPr/>
            </a:pPr>
            <a:r>
              <a:rPr kumimoji="0" lang="es-ES"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Narrow" pitchFamily="34" charset="0"/>
              </a:rPr>
              <a:t>suprime </a:t>
            </a:r>
            <a:r>
              <a:rPr kumimoji="0" lang="es-E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itchFamily="34" charset="0"/>
              </a:rPr>
              <a:t>tono </a:t>
            </a:r>
            <a:r>
              <a:rPr kumimoji="0" lang="es-ES" sz="32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Narrow" pitchFamily="34" charset="0"/>
              </a:rPr>
              <a:t>vagal</a:t>
            </a:r>
            <a:r>
              <a:rPr kumimoji="0" lang="es-ES"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Narrow" pitchFamily="34" charset="0"/>
              </a:rPr>
              <a:t>:  	Aumenta </a:t>
            </a:r>
            <a:r>
              <a:rPr kumimoji="0" lang="es-E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itchFamily="34" charset="0"/>
              </a:rPr>
              <a:t>FC  </a:t>
            </a:r>
            <a:endParaRPr kumimoji="0" lang="es-ES"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Narrow" pitchFamily="34" charset="0"/>
            </a:endParaRPr>
          </a:p>
          <a:p>
            <a:pPr marL="342900" marR="0" lvl="0" indent="-342900" defTabSz="914400" eaLnBrk="1" fontAlgn="base" latinLnBrk="0" hangingPunct="1">
              <a:lnSpc>
                <a:spcPct val="80000"/>
              </a:lnSpc>
              <a:spcBef>
                <a:spcPct val="20000"/>
              </a:spcBef>
              <a:spcAft>
                <a:spcPct val="0"/>
              </a:spcAft>
              <a:buClr>
                <a:srgbClr val="009DD9"/>
              </a:buClr>
              <a:buSzPct val="80000"/>
              <a:buFontTx/>
              <a:buNone/>
              <a:tabLst/>
              <a:defRPr/>
            </a:pPr>
            <a:endParaRPr kumimoji="0" lang="es-E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itchFamily="34" charset="0"/>
            </a:endParaRPr>
          </a:p>
          <a:p>
            <a:pPr marL="342900" marR="0" lvl="0" indent="-342900" defTabSz="914400" eaLnBrk="1" fontAlgn="base" latinLnBrk="0" hangingPunct="1">
              <a:lnSpc>
                <a:spcPct val="100000"/>
              </a:lnSpc>
              <a:spcBef>
                <a:spcPct val="20000"/>
              </a:spcBef>
              <a:spcAft>
                <a:spcPct val="0"/>
              </a:spcAft>
              <a:buClr>
                <a:srgbClr val="009DD9"/>
              </a:buClr>
              <a:buSzPct val="80000"/>
              <a:buFontTx/>
              <a:buNone/>
              <a:tabLst/>
              <a:defRPr/>
            </a:pPr>
            <a:r>
              <a:rPr kumimoji="0" lang="es-ES"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Narrow" pitchFamily="34" charset="0"/>
              </a:rPr>
              <a:t>aumento </a:t>
            </a:r>
            <a:r>
              <a:rPr kumimoji="0" lang="es-E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itchFamily="34" charset="0"/>
              </a:rPr>
              <a:t>tono </a:t>
            </a:r>
            <a:r>
              <a:rPr kumimoji="0" lang="es-ES" sz="32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Narrow" pitchFamily="34" charset="0"/>
              </a:rPr>
              <a:t>vagal</a:t>
            </a:r>
            <a:r>
              <a:rPr kumimoji="0" lang="es-ES" sz="3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Narrow" pitchFamily="34" charset="0"/>
              </a:rPr>
              <a:t>: 	disminuye FC					supresión simpática       				Vasodilatación arterial</a:t>
            </a:r>
            <a:endParaRPr kumimoji="0" lang="es-E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itchFamily="34" charset="0"/>
            </a:endParaRPr>
          </a:p>
        </p:txBody>
      </p:sp>
      <p:sp>
        <p:nvSpPr>
          <p:cNvPr id="13" name="12 Rectángulo"/>
          <p:cNvSpPr/>
          <p:nvPr/>
        </p:nvSpPr>
        <p:spPr>
          <a:xfrm>
            <a:off x="6641391" y="6165304"/>
            <a:ext cx="2502609" cy="486287"/>
          </a:xfrm>
          <a:prstGeom prst="rect">
            <a:avLst/>
          </a:prstGeom>
          <a:solidFill>
            <a:schemeClr val="bg1">
              <a:lumMod val="85000"/>
              <a:lumOff val="15000"/>
            </a:schemeClr>
          </a:solidFill>
        </p:spPr>
        <p:txBody>
          <a:bodyPr wrap="none">
            <a:spAutoFit/>
          </a:bodyPr>
          <a:lstStyle/>
          <a:p>
            <a:pPr marL="342900" lvl="0" indent="-342900" algn="ctr" fontAlgn="base">
              <a:lnSpc>
                <a:spcPct val="80000"/>
              </a:lnSpc>
              <a:spcBef>
                <a:spcPct val="20000"/>
              </a:spcBef>
              <a:spcAft>
                <a:spcPct val="0"/>
              </a:spcAft>
              <a:buClr>
                <a:srgbClr val="009DD9"/>
              </a:buClr>
              <a:buSzPct val="80000"/>
              <a:defRPr/>
            </a:pPr>
            <a:r>
              <a:rPr lang="es-ES" sz="3200" b="1" kern="0" dirty="0" smtClean="0">
                <a:effectLst>
                  <a:outerShdw blurRad="38100" dist="38100" dir="2700000" algn="tl">
                    <a:srgbClr val="000000">
                      <a:alpha val="43137"/>
                    </a:srgbClr>
                  </a:outerShdw>
                </a:effectLst>
                <a:latin typeface="Arial Narrow" pitchFamily="34" charset="0"/>
              </a:rPr>
              <a:t>HIPOTENSIÓN</a:t>
            </a:r>
            <a:endParaRPr lang="es-ES" sz="3200" b="1" kern="0" dirty="0">
              <a:effectLst>
                <a:outerShdw blurRad="38100" dist="38100" dir="2700000" algn="tl">
                  <a:srgbClr val="000000">
                    <a:alpha val="43137"/>
                  </a:srgbClr>
                </a:outerShdw>
              </a:effectLst>
              <a:latin typeface="Arial Narrow" pitchFamily="34" charset="0"/>
            </a:endParaRPr>
          </a:p>
        </p:txBody>
      </p:sp>
      <p:sp>
        <p:nvSpPr>
          <p:cNvPr id="14" name="13 Rectángulo"/>
          <p:cNvSpPr/>
          <p:nvPr/>
        </p:nvSpPr>
        <p:spPr>
          <a:xfrm>
            <a:off x="2915816" y="5661248"/>
            <a:ext cx="4041491" cy="437043"/>
          </a:xfrm>
          <a:prstGeom prst="rect">
            <a:avLst/>
          </a:prstGeom>
          <a:solidFill>
            <a:schemeClr val="bg1">
              <a:lumMod val="85000"/>
              <a:lumOff val="15000"/>
            </a:schemeClr>
          </a:solidFill>
        </p:spPr>
        <p:txBody>
          <a:bodyPr wrap="none">
            <a:spAutoFit/>
          </a:bodyPr>
          <a:lstStyle/>
          <a:p>
            <a:pPr marL="342900" lvl="0" indent="-342900" algn="ctr" fontAlgn="base">
              <a:lnSpc>
                <a:spcPct val="80000"/>
              </a:lnSpc>
              <a:spcBef>
                <a:spcPct val="20000"/>
              </a:spcBef>
              <a:spcAft>
                <a:spcPct val="0"/>
              </a:spcAft>
              <a:buClr>
                <a:srgbClr val="009DD9"/>
              </a:buClr>
              <a:buSzPct val="80000"/>
              <a:defRPr/>
            </a:pPr>
            <a:r>
              <a:rPr lang="es-ES" sz="2800" b="1" kern="0" dirty="0">
                <a:solidFill>
                  <a:srgbClr val="FFFF00"/>
                </a:solidFill>
                <a:effectLst>
                  <a:outerShdw blurRad="38100" dist="38100" dir="2700000" algn="tl">
                    <a:srgbClr val="000000">
                      <a:alpha val="43137"/>
                    </a:srgbClr>
                  </a:outerShdw>
                </a:effectLst>
                <a:latin typeface="Arial Narrow" pitchFamily="34" charset="0"/>
              </a:rPr>
              <a:t>Disminuye contractilidad VI</a:t>
            </a:r>
          </a:p>
        </p:txBody>
      </p:sp>
      <p:sp>
        <p:nvSpPr>
          <p:cNvPr id="15" name="14 CuadroTexto"/>
          <p:cNvSpPr txBox="1"/>
          <p:nvPr/>
        </p:nvSpPr>
        <p:spPr>
          <a:xfrm>
            <a:off x="251520" y="2204864"/>
            <a:ext cx="1803699" cy="461665"/>
          </a:xfrm>
          <a:prstGeom prst="rect">
            <a:avLst/>
          </a:prstGeom>
          <a:solidFill>
            <a:srgbClr val="FFFF00"/>
          </a:solidFill>
          <a:ln>
            <a:solidFill>
              <a:srgbClr val="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&lt;  10 ml/kg</a:t>
            </a:r>
            <a:endParaRPr kumimoji="0" lang="es-PE" sz="2400" b="0" i="0" u="none" strike="noStrike" kern="0" cap="none" spc="0" normalizeH="0" baseline="0" noProof="0" dirty="0">
              <a:ln>
                <a:noFill/>
              </a:ln>
              <a:solidFill>
                <a:sysClr val="windowText" lastClr="000000"/>
              </a:solidFill>
              <a:effectLst/>
              <a:uLnTx/>
              <a:uFillTx/>
            </a:endParaRPr>
          </a:p>
        </p:txBody>
      </p:sp>
      <p:sp>
        <p:nvSpPr>
          <p:cNvPr id="16" name="15 CuadroTexto"/>
          <p:cNvSpPr txBox="1"/>
          <p:nvPr/>
        </p:nvSpPr>
        <p:spPr>
          <a:xfrm>
            <a:off x="251520" y="3284984"/>
            <a:ext cx="1803699" cy="461665"/>
          </a:xfrm>
          <a:prstGeom prst="rect">
            <a:avLst/>
          </a:prstGeom>
          <a:solidFill>
            <a:srgbClr val="FFFF00"/>
          </a:solidFill>
          <a:ln>
            <a:solidFill>
              <a:srgbClr val="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&gt; 15 ml/kg </a:t>
            </a:r>
            <a:endParaRPr kumimoji="0" lang="es-PE" sz="2400" b="0" i="0" u="none" strike="noStrike" kern="0" cap="none" spc="0" normalizeH="0" baseline="0" noProof="0" dirty="0">
              <a:ln>
                <a:noFill/>
              </a:ln>
              <a:solidFill>
                <a:sysClr val="windowText" lastClr="000000"/>
              </a:solidFill>
              <a:effectLst/>
              <a:uLnTx/>
              <a:uFillTx/>
            </a:endParaRPr>
          </a:p>
        </p:txBody>
      </p:sp>
      <p:cxnSp>
        <p:nvCxnSpPr>
          <p:cNvPr id="17" name="16 Conector recto de flecha"/>
          <p:cNvCxnSpPr/>
          <p:nvPr/>
        </p:nvCxnSpPr>
        <p:spPr bwMode="auto">
          <a:xfrm>
            <a:off x="4932040" y="5229200"/>
            <a:ext cx="1" cy="432048"/>
          </a:xfrm>
          <a:prstGeom prst="straightConnector1">
            <a:avLst/>
          </a:prstGeom>
          <a:solidFill>
            <a:srgbClr val="00B8FF"/>
          </a:solidFill>
          <a:ln w="38100" cap="flat" cmpd="sng" algn="ctr">
            <a:solidFill>
              <a:srgbClr val="FF0000"/>
            </a:solidFill>
            <a:prstDash val="solid"/>
            <a:round/>
            <a:headEnd type="none" w="med" len="med"/>
            <a:tailEnd type="arrow"/>
          </a:ln>
          <a:effectLst/>
        </p:spPr>
      </p:cxnSp>
      <p:cxnSp>
        <p:nvCxnSpPr>
          <p:cNvPr id="21" name="20 Conector angular"/>
          <p:cNvCxnSpPr>
            <a:stCxn id="14" idx="2"/>
            <a:endCxn id="13" idx="1"/>
          </p:cNvCxnSpPr>
          <p:nvPr/>
        </p:nvCxnSpPr>
        <p:spPr>
          <a:xfrm rot="16200000" flipH="1">
            <a:off x="5633898" y="5400954"/>
            <a:ext cx="310157" cy="1704829"/>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7 Forma en L"/>
          <p:cNvSpPr/>
          <p:nvPr/>
        </p:nvSpPr>
        <p:spPr>
          <a:xfrm rot="18594877">
            <a:off x="8452961" y="2647495"/>
            <a:ext cx="504056" cy="216024"/>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18 Cruz"/>
          <p:cNvSpPr/>
          <p:nvPr/>
        </p:nvSpPr>
        <p:spPr>
          <a:xfrm rot="2760887">
            <a:off x="8541540" y="3745374"/>
            <a:ext cx="495013" cy="508859"/>
          </a:xfrm>
          <a:prstGeom prst="plus">
            <a:avLst>
              <a:gd name="adj" fmla="val 41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85720" y="5572140"/>
            <a:ext cx="3571900" cy="830997"/>
          </a:xfrm>
          <a:prstGeom prst="rect">
            <a:avLst/>
          </a:prstGeom>
          <a:solidFill>
            <a:srgbClr val="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808080"/>
                </a:solidFill>
                <a:effectLst/>
                <a:uLnTx/>
                <a:uFillTx/>
              </a:rPr>
              <a:t>Pinsky</a:t>
            </a:r>
            <a:r>
              <a:rPr kumimoji="0" lang="en-US" sz="1200" b="0" i="0" u="none" strike="noStrike" kern="0" cap="none" spc="0" normalizeH="0" baseline="0" noProof="0" dirty="0" smtClean="0">
                <a:ln>
                  <a:noFill/>
                </a:ln>
                <a:solidFill>
                  <a:srgbClr val="808080"/>
                </a:solidFill>
                <a:effectLst/>
                <a:uLnTx/>
                <a:uFillTx/>
              </a:rPr>
              <a:t> MR. Heart-lung interactions. In: Ayres SM, Holbrook PR, Shoemaker WC: Textbook of critical care. Fourth Ed. WB Saunders, Philadelphia; 2000. p. 1204-21</a:t>
            </a:r>
            <a:endParaRPr kumimoji="0" lang="es-PE" sz="1200" b="0" i="0" u="none" strike="noStrike" kern="0" cap="none" spc="0" normalizeH="0" baseline="0" noProof="0" dirty="0">
              <a:ln>
                <a:noFill/>
              </a:ln>
              <a:solidFill>
                <a:srgbClr val="808080"/>
              </a:solidFill>
              <a:effectLst/>
              <a:uLnTx/>
              <a:uFillTx/>
            </a:endParaRPr>
          </a:p>
        </p:txBody>
      </p:sp>
      <p:pic>
        <p:nvPicPr>
          <p:cNvPr id="11" name="Picture 2" descr="F55"/>
          <p:cNvPicPr>
            <a:picLocks noChangeAspect="1" noChangeArrowheads="1"/>
          </p:cNvPicPr>
          <p:nvPr/>
        </p:nvPicPr>
        <p:blipFill>
          <a:blip r:embed="rId2" cstate="print"/>
          <a:srcRect/>
          <a:stretch>
            <a:fillRect/>
          </a:stretch>
        </p:blipFill>
        <p:spPr bwMode="auto">
          <a:xfrm>
            <a:off x="285720" y="1683947"/>
            <a:ext cx="3571900" cy="3745293"/>
          </a:xfrm>
          <a:prstGeom prst="rect">
            <a:avLst/>
          </a:prstGeom>
          <a:noFill/>
        </p:spPr>
      </p:pic>
      <p:sp>
        <p:nvSpPr>
          <p:cNvPr id="12" name="11 Rectángulo"/>
          <p:cNvSpPr/>
          <p:nvPr/>
        </p:nvSpPr>
        <p:spPr>
          <a:xfrm>
            <a:off x="539552" y="1714488"/>
            <a:ext cx="3214051" cy="461665"/>
          </a:xfrm>
          <a:prstGeom prst="rect">
            <a:avLst/>
          </a:prstGeom>
          <a:solidFill>
            <a:srgbClr val="FFFF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Inflación pulmonar </a:t>
            </a:r>
            <a:endParaRPr kumimoji="0" lang="es-PE" sz="2400" b="0" i="0" u="none" strike="noStrike" kern="0" cap="none" spc="0" normalizeH="0" baseline="0" noProof="0" dirty="0">
              <a:ln>
                <a:noFill/>
              </a:ln>
              <a:solidFill>
                <a:sysClr val="windowText" lastClr="000000"/>
              </a:solidFill>
              <a:effectLst/>
              <a:uLnTx/>
              <a:uFillTx/>
            </a:endParaRPr>
          </a:p>
        </p:txBody>
      </p:sp>
      <p:sp>
        <p:nvSpPr>
          <p:cNvPr id="13" name="12 Rectángulo"/>
          <p:cNvSpPr/>
          <p:nvPr/>
        </p:nvSpPr>
        <p:spPr>
          <a:xfrm>
            <a:off x="4643438" y="2143116"/>
            <a:ext cx="4105026" cy="830997"/>
          </a:xfrm>
          <a:prstGeom prst="rect">
            <a:avLst/>
          </a:prstGeom>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effectLst/>
                <a:uLnTx/>
                <a:uFillTx/>
              </a:rPr>
              <a:t>Liberación de factores humorales </a:t>
            </a:r>
            <a:endParaRPr kumimoji="0" lang="es-PE" sz="2400" b="0" i="0" u="none" strike="noStrike" kern="0" cap="none" spc="0" normalizeH="0" baseline="0" noProof="0" dirty="0">
              <a:ln>
                <a:noFill/>
              </a:ln>
              <a:effectLst/>
              <a:uLnTx/>
              <a:uFillTx/>
            </a:endParaRPr>
          </a:p>
        </p:txBody>
      </p:sp>
      <p:sp>
        <p:nvSpPr>
          <p:cNvPr id="14" name="13 Rectángulo"/>
          <p:cNvSpPr/>
          <p:nvPr/>
        </p:nvSpPr>
        <p:spPr>
          <a:xfrm>
            <a:off x="4644008" y="1628800"/>
            <a:ext cx="4105026" cy="46166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células endoteliales </a:t>
            </a:r>
            <a:endParaRPr kumimoji="0" lang="es-PE" sz="2400" b="0" i="0" u="none" strike="noStrike" kern="0" cap="none" spc="0" normalizeH="0" baseline="0" noProof="0" dirty="0">
              <a:ln>
                <a:noFill/>
              </a:ln>
              <a:solidFill>
                <a:sysClr val="windowText" lastClr="000000"/>
              </a:solidFill>
              <a:effectLst/>
              <a:uLnTx/>
              <a:uFillTx/>
            </a:endParaRPr>
          </a:p>
        </p:txBody>
      </p:sp>
      <p:sp>
        <p:nvSpPr>
          <p:cNvPr id="15" name="14 Rectángulo"/>
          <p:cNvSpPr/>
          <p:nvPr/>
        </p:nvSpPr>
        <p:spPr>
          <a:xfrm>
            <a:off x="4716016" y="3501008"/>
            <a:ext cx="3933129" cy="461665"/>
          </a:xfrm>
          <a:prstGeom prst="rect">
            <a:avLst/>
          </a:prstGeom>
          <a:solidFill>
            <a:srgbClr val="000000"/>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rgbClr val="FFFFFF"/>
                </a:solidFill>
                <a:effectLst/>
                <a:uLnTx/>
                <a:uFillTx/>
              </a:rPr>
              <a:t>Respuesta </a:t>
            </a:r>
            <a:r>
              <a:rPr kumimoji="0" lang="es-PE" sz="2400" b="0" i="0" u="none" strike="noStrike" kern="0" cap="none" spc="0" normalizeH="0" baseline="0" noProof="0" dirty="0" err="1" smtClean="0">
                <a:ln>
                  <a:noFill/>
                </a:ln>
                <a:solidFill>
                  <a:srgbClr val="FFFFFF"/>
                </a:solidFill>
                <a:effectLst/>
                <a:uLnTx/>
                <a:uFillTx/>
              </a:rPr>
              <a:t>cardiodepresora</a:t>
            </a:r>
            <a:r>
              <a:rPr kumimoji="0" lang="es-PE" sz="2400" b="0" i="0" u="none" strike="noStrike" kern="0" cap="none" spc="0" normalizeH="0" baseline="0" noProof="0" dirty="0" smtClean="0">
                <a:ln>
                  <a:noFill/>
                </a:ln>
                <a:solidFill>
                  <a:srgbClr val="FFFFFF"/>
                </a:solidFill>
                <a:effectLst/>
                <a:uLnTx/>
                <a:uFillTx/>
              </a:rPr>
              <a:t> </a:t>
            </a:r>
            <a:endParaRPr kumimoji="0" lang="es-PE" sz="2400" b="0" i="0" u="none" strike="noStrike" kern="0" cap="none" spc="0" normalizeH="0" baseline="0" noProof="0" dirty="0">
              <a:ln>
                <a:noFill/>
              </a:ln>
              <a:solidFill>
                <a:srgbClr val="FFFFFF"/>
              </a:solidFill>
              <a:effectLst/>
              <a:uLnTx/>
              <a:uFillTx/>
            </a:endParaRPr>
          </a:p>
        </p:txBody>
      </p:sp>
      <p:cxnSp>
        <p:nvCxnSpPr>
          <p:cNvPr id="16" name="15 Conector recto de flecha"/>
          <p:cNvCxnSpPr>
            <a:stCxn id="12" idx="3"/>
          </p:cNvCxnSpPr>
          <p:nvPr/>
        </p:nvCxnSpPr>
        <p:spPr bwMode="auto">
          <a:xfrm flipV="1">
            <a:off x="3753603" y="1928803"/>
            <a:ext cx="818397" cy="16518"/>
          </a:xfrm>
          <a:prstGeom prst="straightConnector1">
            <a:avLst/>
          </a:prstGeom>
          <a:solidFill>
            <a:srgbClr val="00CC99"/>
          </a:solidFill>
          <a:ln w="57150" cap="sq" cmpd="sng" algn="ctr">
            <a:solidFill>
              <a:srgbClr val="0070C0"/>
            </a:solidFill>
            <a:prstDash val="solid"/>
            <a:round/>
            <a:headEnd type="none" w="sm" len="sm"/>
            <a:tailEnd type="arrow"/>
          </a:ln>
          <a:effectLst/>
        </p:spPr>
      </p:cxnSp>
      <p:sp>
        <p:nvSpPr>
          <p:cNvPr id="17" name="16 Flecha abajo"/>
          <p:cNvSpPr/>
          <p:nvPr/>
        </p:nvSpPr>
        <p:spPr bwMode="auto">
          <a:xfrm>
            <a:off x="6300192" y="2996952"/>
            <a:ext cx="785818" cy="500066"/>
          </a:xfrm>
          <a:prstGeom prst="downArrow">
            <a:avLst/>
          </a:prstGeom>
          <a:solidFill>
            <a:srgbClr val="002060"/>
          </a:solidFill>
          <a:ln w="12700" cap="sq" cmpd="sng" algn="ctr">
            <a:solidFill>
              <a:schemeClr val="accent2">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s-PE" sz="2500" b="0" i="0" u="none" strike="noStrike" kern="0" cap="none" spc="0" normalizeH="0" baseline="0" noProof="0" smtClean="0">
              <a:ln>
                <a:noFill/>
              </a:ln>
              <a:solidFill>
                <a:srgbClr val="000000"/>
              </a:solidFill>
              <a:effectLst/>
              <a:uLnTx/>
              <a:uFillTx/>
              <a:latin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85720" y="5572140"/>
            <a:ext cx="3571900" cy="830997"/>
          </a:xfrm>
          <a:prstGeom prst="rect">
            <a:avLst/>
          </a:prstGeom>
          <a:solidFill>
            <a:srgbClr val="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808080"/>
                </a:solidFill>
                <a:effectLst/>
                <a:uLnTx/>
                <a:uFillTx/>
              </a:rPr>
              <a:t>Pinsky</a:t>
            </a:r>
            <a:r>
              <a:rPr kumimoji="0" lang="en-US" sz="1200" b="0" i="0" u="none" strike="noStrike" kern="0" cap="none" spc="0" normalizeH="0" baseline="0" noProof="0" dirty="0" smtClean="0">
                <a:ln>
                  <a:noFill/>
                </a:ln>
                <a:solidFill>
                  <a:srgbClr val="808080"/>
                </a:solidFill>
                <a:effectLst/>
                <a:uLnTx/>
                <a:uFillTx/>
              </a:rPr>
              <a:t> MR. Heart-lung interactions. In: Ayres SM, Holbrook PR, Shoemaker WC: Textbook of critical care. Fourth Ed. WB Saunders, Philadelphia; 2000. p. 1204-21</a:t>
            </a:r>
            <a:endParaRPr kumimoji="0" lang="es-PE" sz="1200" b="0" i="0" u="none" strike="noStrike" kern="0" cap="none" spc="0" normalizeH="0" baseline="0" noProof="0" dirty="0">
              <a:ln>
                <a:noFill/>
              </a:ln>
              <a:solidFill>
                <a:srgbClr val="808080"/>
              </a:solidFill>
              <a:effectLst/>
              <a:uLnTx/>
              <a:uFillTx/>
            </a:endParaRPr>
          </a:p>
        </p:txBody>
      </p:sp>
      <p:pic>
        <p:nvPicPr>
          <p:cNvPr id="11" name="Picture 2" descr="F55"/>
          <p:cNvPicPr>
            <a:picLocks noChangeAspect="1" noChangeArrowheads="1"/>
          </p:cNvPicPr>
          <p:nvPr/>
        </p:nvPicPr>
        <p:blipFill>
          <a:blip r:embed="rId2" cstate="print"/>
          <a:srcRect/>
          <a:stretch>
            <a:fillRect/>
          </a:stretch>
        </p:blipFill>
        <p:spPr bwMode="auto">
          <a:xfrm>
            <a:off x="285720" y="1683947"/>
            <a:ext cx="3571900" cy="3745293"/>
          </a:xfrm>
          <a:prstGeom prst="rect">
            <a:avLst/>
          </a:prstGeom>
          <a:noFill/>
        </p:spPr>
      </p:pic>
      <p:sp>
        <p:nvSpPr>
          <p:cNvPr id="12" name="11 Rectángulo"/>
          <p:cNvSpPr/>
          <p:nvPr/>
        </p:nvSpPr>
        <p:spPr>
          <a:xfrm>
            <a:off x="539552" y="1714488"/>
            <a:ext cx="3214051" cy="461665"/>
          </a:xfrm>
          <a:prstGeom prst="rect">
            <a:avLst/>
          </a:prstGeom>
          <a:solidFill>
            <a:srgbClr val="FFFF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Inflación pulmonar </a:t>
            </a:r>
            <a:endParaRPr kumimoji="0" lang="es-PE" sz="2400" b="0" i="0" u="none" strike="noStrike" kern="0" cap="none" spc="0" normalizeH="0" baseline="0" noProof="0" dirty="0">
              <a:ln>
                <a:noFill/>
              </a:ln>
              <a:solidFill>
                <a:sysClr val="windowText" lastClr="000000"/>
              </a:solidFill>
              <a:effectLst/>
              <a:uLnTx/>
              <a:uFillTx/>
            </a:endParaRPr>
          </a:p>
        </p:txBody>
      </p:sp>
      <p:sp>
        <p:nvSpPr>
          <p:cNvPr id="13" name="12 Rectángulo"/>
          <p:cNvSpPr/>
          <p:nvPr/>
        </p:nvSpPr>
        <p:spPr>
          <a:xfrm>
            <a:off x="4643438" y="2143116"/>
            <a:ext cx="4105026" cy="830997"/>
          </a:xfrm>
          <a:prstGeom prst="rect">
            <a:avLst/>
          </a:prstGeom>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effectLst/>
                <a:uLnTx/>
                <a:uFillTx/>
              </a:rPr>
              <a:t>Liberación de factores humorales </a:t>
            </a:r>
            <a:endParaRPr kumimoji="0" lang="es-PE" sz="2400" b="0" i="0" u="none" strike="noStrike" kern="0" cap="none" spc="0" normalizeH="0" baseline="0" noProof="0" dirty="0">
              <a:ln>
                <a:noFill/>
              </a:ln>
              <a:effectLst/>
              <a:uLnTx/>
              <a:uFillTx/>
            </a:endParaRPr>
          </a:p>
        </p:txBody>
      </p:sp>
      <p:sp>
        <p:nvSpPr>
          <p:cNvPr id="14" name="13 Rectángulo"/>
          <p:cNvSpPr/>
          <p:nvPr/>
        </p:nvSpPr>
        <p:spPr>
          <a:xfrm>
            <a:off x="4644008" y="1628800"/>
            <a:ext cx="4105026" cy="46166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células endoteliales </a:t>
            </a:r>
            <a:endParaRPr kumimoji="0" lang="es-PE" sz="2400" b="0" i="0" u="none" strike="noStrike" kern="0" cap="none" spc="0" normalizeH="0" baseline="0" noProof="0" dirty="0">
              <a:ln>
                <a:noFill/>
              </a:ln>
              <a:solidFill>
                <a:sysClr val="windowText" lastClr="000000"/>
              </a:solidFill>
              <a:effectLst/>
              <a:uLnTx/>
              <a:uFillTx/>
            </a:endParaRPr>
          </a:p>
        </p:txBody>
      </p:sp>
      <p:sp>
        <p:nvSpPr>
          <p:cNvPr id="15" name="14 Rectángulo"/>
          <p:cNvSpPr/>
          <p:nvPr/>
        </p:nvSpPr>
        <p:spPr>
          <a:xfrm>
            <a:off x="4612142" y="3501008"/>
            <a:ext cx="4140878" cy="461665"/>
          </a:xfrm>
          <a:prstGeom prst="rect">
            <a:avLst/>
          </a:prstGeom>
          <a:solidFill>
            <a:srgbClr val="000000"/>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rgbClr val="FFFFFF"/>
                </a:solidFill>
                <a:effectLst/>
                <a:uLnTx/>
                <a:uFillTx/>
              </a:rPr>
              <a:t>Respuesta </a:t>
            </a:r>
            <a:r>
              <a:rPr kumimoji="0" lang="es-PE" sz="2400" b="0" i="0" u="none" strike="noStrike" kern="0" cap="none" spc="0" normalizeH="0" baseline="0" noProof="0" dirty="0" err="1" smtClean="0">
                <a:ln>
                  <a:noFill/>
                </a:ln>
                <a:solidFill>
                  <a:srgbClr val="FFFFFF"/>
                </a:solidFill>
                <a:effectLst/>
                <a:uLnTx/>
                <a:uFillTx/>
              </a:rPr>
              <a:t>cardio</a:t>
            </a:r>
            <a:r>
              <a:rPr kumimoji="0" lang="es-PE" sz="2400" b="0" i="0" u="none" strike="noStrike" kern="0" cap="none" spc="0" normalizeH="0" baseline="0" noProof="0" dirty="0" smtClean="0">
                <a:ln>
                  <a:noFill/>
                </a:ln>
                <a:solidFill>
                  <a:srgbClr val="FFFFFF"/>
                </a:solidFill>
                <a:effectLst/>
                <a:uLnTx/>
                <a:uFillTx/>
              </a:rPr>
              <a:t> depresora </a:t>
            </a:r>
            <a:endParaRPr kumimoji="0" lang="es-PE" sz="2400" b="0" i="0" u="none" strike="noStrike" kern="0" cap="none" spc="0" normalizeH="0" baseline="0" noProof="0" dirty="0">
              <a:ln>
                <a:noFill/>
              </a:ln>
              <a:solidFill>
                <a:srgbClr val="FFFFFF"/>
              </a:solidFill>
              <a:effectLst/>
              <a:uLnTx/>
              <a:uFillTx/>
            </a:endParaRPr>
          </a:p>
        </p:txBody>
      </p:sp>
      <p:cxnSp>
        <p:nvCxnSpPr>
          <p:cNvPr id="16" name="15 Conector recto de flecha"/>
          <p:cNvCxnSpPr>
            <a:stCxn id="12" idx="3"/>
          </p:cNvCxnSpPr>
          <p:nvPr/>
        </p:nvCxnSpPr>
        <p:spPr bwMode="auto">
          <a:xfrm flipV="1">
            <a:off x="3753603" y="1928803"/>
            <a:ext cx="818397" cy="16518"/>
          </a:xfrm>
          <a:prstGeom prst="straightConnector1">
            <a:avLst/>
          </a:prstGeom>
          <a:solidFill>
            <a:srgbClr val="00CC99"/>
          </a:solidFill>
          <a:ln w="57150" cap="sq" cmpd="sng" algn="ctr">
            <a:solidFill>
              <a:srgbClr val="0070C0"/>
            </a:solidFill>
            <a:prstDash val="solid"/>
            <a:round/>
            <a:headEnd type="none" w="sm" len="sm"/>
            <a:tailEnd type="arrow"/>
          </a:ln>
          <a:effectLst/>
        </p:spPr>
      </p:cxnSp>
      <p:sp>
        <p:nvSpPr>
          <p:cNvPr id="17" name="16 Flecha abajo"/>
          <p:cNvSpPr/>
          <p:nvPr/>
        </p:nvSpPr>
        <p:spPr bwMode="auto">
          <a:xfrm>
            <a:off x="6300192" y="2996952"/>
            <a:ext cx="785818" cy="500066"/>
          </a:xfrm>
          <a:prstGeom prst="downArrow">
            <a:avLst/>
          </a:prstGeom>
          <a:solidFill>
            <a:srgbClr val="0070C0"/>
          </a:solidFill>
          <a:ln w="12700" cap="sq"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s-PE" sz="2500" b="0" i="0" u="none" strike="noStrike" kern="0" cap="none" spc="0" normalizeH="0" baseline="0" noProof="0" smtClean="0">
              <a:ln>
                <a:noFill/>
              </a:ln>
              <a:solidFill>
                <a:srgbClr val="000000"/>
              </a:solidFill>
              <a:effectLst/>
              <a:uLnTx/>
              <a:uFillTx/>
              <a:latin typeface="Times New Roman" pitchFamily="18" charset="0"/>
            </a:endParaRPr>
          </a:p>
        </p:txBody>
      </p:sp>
      <p:sp>
        <p:nvSpPr>
          <p:cNvPr id="25" name="24 Rectángulo"/>
          <p:cNvSpPr/>
          <p:nvPr/>
        </p:nvSpPr>
        <p:spPr>
          <a:xfrm>
            <a:off x="611560" y="4929198"/>
            <a:ext cx="2694885" cy="461665"/>
          </a:xfrm>
          <a:prstGeom prst="rect">
            <a:avLst/>
          </a:prstGeom>
          <a:solidFill>
            <a:srgbClr val="FFFF0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Pulmón distendido </a:t>
            </a:r>
            <a:endParaRPr kumimoji="0" lang="es-PE" sz="2400" b="0" i="0" u="none" strike="noStrike" kern="0" cap="none" spc="0" normalizeH="0" baseline="0" noProof="0" dirty="0">
              <a:ln>
                <a:noFill/>
              </a:ln>
              <a:solidFill>
                <a:sysClr val="windowText" lastClr="000000"/>
              </a:solidFill>
              <a:effectLst/>
              <a:uLnTx/>
              <a:uFillTx/>
            </a:endParaRPr>
          </a:p>
        </p:txBody>
      </p:sp>
      <p:sp>
        <p:nvSpPr>
          <p:cNvPr id="26" name="25 Rectángulo"/>
          <p:cNvSpPr/>
          <p:nvPr/>
        </p:nvSpPr>
        <p:spPr>
          <a:xfrm>
            <a:off x="4643438" y="4653136"/>
            <a:ext cx="4321050" cy="830997"/>
          </a:xfrm>
          <a:prstGeom prst="rect">
            <a:avLst/>
          </a:prstGeom>
          <a:solidFill>
            <a:srgbClr val="AAE2CA">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ysClr val="windowText" lastClr="000000"/>
                </a:solidFill>
                <a:effectLst/>
                <a:uLnTx/>
                <a:uFillTx/>
              </a:rPr>
              <a:t>Compresión de la aurícula derecha</a:t>
            </a:r>
            <a:endParaRPr kumimoji="0" lang="es-PE" sz="2400" b="0" i="0" u="none" strike="noStrike" kern="0" cap="none" spc="0" normalizeH="0" baseline="0" noProof="0" dirty="0">
              <a:ln>
                <a:noFill/>
              </a:ln>
              <a:solidFill>
                <a:sysClr val="windowText" lastClr="000000"/>
              </a:solidFill>
              <a:effectLst/>
              <a:uLnTx/>
              <a:uFillTx/>
            </a:endParaRPr>
          </a:p>
        </p:txBody>
      </p:sp>
      <p:sp>
        <p:nvSpPr>
          <p:cNvPr id="27" name="26 Rectángulo"/>
          <p:cNvSpPr/>
          <p:nvPr/>
        </p:nvSpPr>
        <p:spPr>
          <a:xfrm>
            <a:off x="5580112" y="5661248"/>
            <a:ext cx="2326278" cy="369332"/>
          </a:xfrm>
          <a:prstGeom prst="rect">
            <a:avLst/>
          </a:prstGeom>
          <a:ln>
            <a:solidFill>
              <a:srgbClr val="FFFF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effectLst/>
                <a:uLnTx/>
                <a:uFillTx/>
              </a:rPr>
              <a:t>Respuesta simpática</a:t>
            </a:r>
            <a:endParaRPr kumimoji="0" lang="es-PE" sz="1800" b="0" i="0" u="none" strike="noStrike" kern="0" cap="none" spc="0" normalizeH="0" baseline="0" noProof="0" dirty="0">
              <a:ln>
                <a:noFill/>
              </a:ln>
              <a:effectLst/>
              <a:uLnTx/>
              <a:uFillTx/>
            </a:endParaRPr>
          </a:p>
        </p:txBody>
      </p:sp>
      <p:sp>
        <p:nvSpPr>
          <p:cNvPr id="28" name="27 Rectángulo"/>
          <p:cNvSpPr/>
          <p:nvPr/>
        </p:nvSpPr>
        <p:spPr>
          <a:xfrm>
            <a:off x="5004048" y="6215082"/>
            <a:ext cx="3672408" cy="461665"/>
          </a:xfrm>
          <a:prstGeom prst="rect">
            <a:avLst/>
          </a:prstGeom>
          <a:solidFill>
            <a:srgbClr val="00206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400" b="0" i="0" u="none" strike="noStrike" kern="0" cap="none" spc="0" normalizeH="0" baseline="0" noProof="0" dirty="0" smtClean="0">
                <a:ln>
                  <a:noFill/>
                </a:ln>
                <a:solidFill>
                  <a:srgbClr val="FFFFFF"/>
                </a:solidFill>
                <a:effectLst/>
                <a:uLnTx/>
                <a:uFillTx/>
              </a:rPr>
              <a:t>Retención  de  líquidos </a:t>
            </a:r>
            <a:endParaRPr kumimoji="0" lang="es-PE" sz="2400" b="0" i="0" u="none" strike="noStrike" kern="0" cap="none" spc="0" normalizeH="0" baseline="0" noProof="0" dirty="0">
              <a:ln>
                <a:noFill/>
              </a:ln>
              <a:solidFill>
                <a:srgbClr val="FFFFFF"/>
              </a:solidFill>
              <a:effectLst/>
              <a:uLnTx/>
              <a:uFillTx/>
            </a:endParaRPr>
          </a:p>
        </p:txBody>
      </p:sp>
      <p:cxnSp>
        <p:nvCxnSpPr>
          <p:cNvPr id="29" name="28 Conector recto de flecha"/>
          <p:cNvCxnSpPr/>
          <p:nvPr/>
        </p:nvCxnSpPr>
        <p:spPr bwMode="auto">
          <a:xfrm>
            <a:off x="3286116" y="5143512"/>
            <a:ext cx="1285884" cy="1588"/>
          </a:xfrm>
          <a:prstGeom prst="straightConnector1">
            <a:avLst/>
          </a:prstGeom>
          <a:solidFill>
            <a:srgbClr val="00CC99"/>
          </a:solidFill>
          <a:ln w="57150" cap="sq" cmpd="sng" algn="ctr">
            <a:solidFill>
              <a:srgbClr val="0070C0"/>
            </a:solidFill>
            <a:prstDash val="solid"/>
            <a:round/>
            <a:headEnd type="none" w="sm" len="sm"/>
            <a:tailEnd type="arrow"/>
          </a:ln>
          <a:effectLst/>
        </p:spPr>
      </p:cxnSp>
      <p:sp>
        <p:nvSpPr>
          <p:cNvPr id="30" name="29 Flecha abajo"/>
          <p:cNvSpPr/>
          <p:nvPr/>
        </p:nvSpPr>
        <p:spPr bwMode="auto">
          <a:xfrm>
            <a:off x="6588224" y="5445224"/>
            <a:ext cx="427488" cy="216024"/>
          </a:xfrm>
          <a:prstGeom prst="downArrow">
            <a:avLst/>
          </a:prstGeom>
          <a:solidFill>
            <a:srgbClr val="0070C0"/>
          </a:solidFill>
          <a:ln w="12700" cap="sq"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s-PE" sz="2500" b="0" i="0" u="none" strike="noStrike" kern="0" cap="none" spc="0" normalizeH="0" baseline="0" noProof="0" smtClean="0">
              <a:ln>
                <a:noFill/>
              </a:ln>
              <a:solidFill>
                <a:srgbClr val="000000"/>
              </a:solidFill>
              <a:effectLst/>
              <a:uLnTx/>
              <a:uFillTx/>
              <a:latin typeface="Times New Roman" pitchFamily="18" charset="0"/>
            </a:endParaRPr>
          </a:p>
        </p:txBody>
      </p:sp>
      <p:sp>
        <p:nvSpPr>
          <p:cNvPr id="31" name="30 Flecha abajo"/>
          <p:cNvSpPr/>
          <p:nvPr/>
        </p:nvSpPr>
        <p:spPr bwMode="auto">
          <a:xfrm>
            <a:off x="6588224" y="6021288"/>
            <a:ext cx="504056" cy="165106"/>
          </a:xfrm>
          <a:prstGeom prst="downArrow">
            <a:avLst/>
          </a:prstGeom>
          <a:solidFill>
            <a:srgbClr val="0070C0"/>
          </a:solidFill>
          <a:ln w="12700" cap="sq"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s-PE" sz="2500" b="0" i="0" u="none" strike="noStrike" kern="0" cap="none" spc="0" normalizeH="0" baseline="0" noProof="0" smtClean="0">
              <a:ln>
                <a:noFill/>
              </a:ln>
              <a:solidFill>
                <a:srgbClr val="000000"/>
              </a:solidFill>
              <a:effectLst/>
              <a:uLnTx/>
              <a:uFillTx/>
              <a:latin typeface="Times New Roman" pitchFamily="18" charset="0"/>
            </a:endParaRPr>
          </a:p>
        </p:txBody>
      </p:sp>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14290"/>
            <a:ext cx="9144000" cy="1143000"/>
          </a:xfrm>
          <a:solidFill>
            <a:schemeClr val="bg1">
              <a:lumMod val="75000"/>
              <a:lumOff val="25000"/>
            </a:schemeClr>
          </a:solidFill>
        </p:spPr>
        <p:txBody>
          <a:bodyPr/>
          <a:lstStyle/>
          <a:p>
            <a:pPr algn="r"/>
            <a:r>
              <a:rPr lang="es-PE" sz="3600" dirty="0" smtClean="0">
                <a:solidFill>
                  <a:srgbClr val="FFFF00"/>
                </a:solidFill>
              </a:rPr>
              <a:t>Compresión Mecánica de la fosa cardíaca</a:t>
            </a:r>
            <a:endParaRPr lang="es-PE" sz="3600" dirty="0">
              <a:solidFill>
                <a:srgbClr val="FFFF00"/>
              </a:solidFill>
            </a:endParaRPr>
          </a:p>
        </p:txBody>
      </p:sp>
      <p:pic>
        <p:nvPicPr>
          <p:cNvPr id="5" name="Picture 18" descr="CICULATION"/>
          <p:cNvPicPr>
            <a:picLocks noGrp="1" noChangeAspect="1" noChangeArrowheads="1" noCrop="1"/>
          </p:cNvPicPr>
          <p:nvPr>
            <p:ph sz="half" idx="2"/>
          </p:nvPr>
        </p:nvPicPr>
        <p:blipFill>
          <a:blip r:embed="rId2" cstate="print"/>
          <a:srcRect/>
          <a:stretch>
            <a:fillRect/>
          </a:stretch>
        </p:blipFill>
        <p:spPr>
          <a:xfrm>
            <a:off x="5786446" y="2571744"/>
            <a:ext cx="3055959" cy="3000396"/>
          </a:xfrm>
          <a:noFill/>
          <a:ln/>
        </p:spPr>
      </p:pic>
      <p:sp>
        <p:nvSpPr>
          <p:cNvPr id="6" name="5 Flecha derecha"/>
          <p:cNvSpPr/>
          <p:nvPr/>
        </p:nvSpPr>
        <p:spPr bwMode="auto">
          <a:xfrm rot="2448014">
            <a:off x="6244972" y="4190501"/>
            <a:ext cx="714380" cy="357190"/>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s-PE" sz="2500" b="0" i="0" u="none" strike="noStrike" cap="none" normalizeH="0" baseline="0" smtClean="0">
              <a:ln>
                <a:noFill/>
              </a:ln>
              <a:solidFill>
                <a:schemeClr val="tx1"/>
              </a:solidFill>
              <a:effectLst/>
              <a:latin typeface="Times New Roman" pitchFamily="18" charset="0"/>
            </a:endParaRPr>
          </a:p>
        </p:txBody>
      </p:sp>
      <p:sp>
        <p:nvSpPr>
          <p:cNvPr id="7" name="6 Flecha derecha"/>
          <p:cNvSpPr/>
          <p:nvPr/>
        </p:nvSpPr>
        <p:spPr bwMode="auto">
          <a:xfrm rot="8029153">
            <a:off x="7877133" y="4346164"/>
            <a:ext cx="714380" cy="357190"/>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s-PE" sz="2500" b="0" i="0" u="none" strike="noStrike" cap="none" normalizeH="0" baseline="0" smtClean="0">
              <a:ln>
                <a:noFill/>
              </a:ln>
              <a:solidFill>
                <a:schemeClr val="tx1"/>
              </a:solidFill>
              <a:effectLst/>
              <a:latin typeface="Times New Roman" pitchFamily="18" charset="0"/>
            </a:endParaRPr>
          </a:p>
        </p:txBody>
      </p:sp>
      <p:sp>
        <p:nvSpPr>
          <p:cNvPr id="9" name="8 Marcador de contenido"/>
          <p:cNvSpPr>
            <a:spLocks noGrp="1"/>
          </p:cNvSpPr>
          <p:nvPr>
            <p:ph sz="half" idx="1"/>
          </p:nvPr>
        </p:nvSpPr>
        <p:spPr>
          <a:xfrm>
            <a:off x="142844" y="1714488"/>
            <a:ext cx="5509276" cy="3874752"/>
          </a:xfrm>
          <a:ln w="28575">
            <a:solidFill>
              <a:srgbClr val="0070C0"/>
            </a:solidFill>
          </a:ln>
        </p:spPr>
        <p:txBody>
          <a:bodyPr/>
          <a:lstStyle/>
          <a:p>
            <a:pPr>
              <a:buFont typeface="Arial" pitchFamily="34" charset="0"/>
              <a:buChar char="•"/>
            </a:pPr>
            <a:r>
              <a:rPr lang="es-PE" sz="2200" b="0" dirty="0">
                <a:latin typeface="Arial" pitchFamily="34" charset="0"/>
                <a:cs typeface="Arial" pitchFamily="34" charset="0"/>
              </a:rPr>
              <a:t>Normalmente los pulmones comprimen el corazón </a:t>
            </a:r>
            <a:r>
              <a:rPr lang="es-PE" sz="2200" b="0" dirty="0" smtClean="0">
                <a:latin typeface="Arial" pitchFamily="34" charset="0"/>
                <a:cs typeface="Arial" pitchFamily="34" charset="0"/>
              </a:rPr>
              <a:t>en la </a:t>
            </a:r>
            <a:r>
              <a:rPr lang="es-PE" sz="2200" b="0" dirty="0">
                <a:latin typeface="Arial" pitchFamily="34" charset="0"/>
                <a:cs typeface="Arial" pitchFamily="34" charset="0"/>
              </a:rPr>
              <a:t>fosa cardíaca sin que esto tenga representación clínica</a:t>
            </a:r>
            <a:r>
              <a:rPr lang="es-PE" sz="2200" b="0" dirty="0" smtClean="0">
                <a:latin typeface="Arial" pitchFamily="34" charset="0"/>
                <a:cs typeface="Arial" pitchFamily="34" charset="0"/>
              </a:rPr>
              <a:t>.</a:t>
            </a:r>
          </a:p>
          <a:p>
            <a:pPr lvl="3">
              <a:buFont typeface="Arial" pitchFamily="34" charset="0"/>
              <a:buChar char="•"/>
            </a:pPr>
            <a:endParaRPr lang="es-PE" sz="2200" b="0" dirty="0">
              <a:latin typeface="Arial" pitchFamily="34" charset="0"/>
              <a:cs typeface="Arial" pitchFamily="34" charset="0"/>
            </a:endParaRPr>
          </a:p>
          <a:p>
            <a:pPr>
              <a:buFont typeface="Arial" pitchFamily="34" charset="0"/>
              <a:buChar char="•"/>
            </a:pPr>
            <a:r>
              <a:rPr lang="es-PE" sz="2200" b="0" dirty="0" smtClean="0">
                <a:latin typeface="Arial" pitchFamily="34" charset="0"/>
                <a:cs typeface="Arial" pitchFamily="34" charset="0"/>
              </a:rPr>
              <a:t>Con hiperinflación o auto-PEEP</a:t>
            </a:r>
            <a:r>
              <a:rPr lang="es-PE" sz="2200" b="0" dirty="0">
                <a:latin typeface="Arial" pitchFamily="34" charset="0"/>
                <a:cs typeface="Arial" pitchFamily="34" charset="0"/>
              </a:rPr>
              <a:t>, puede producirse un </a:t>
            </a:r>
            <a:r>
              <a:rPr lang="es-PE" sz="2200" b="0" dirty="0" smtClean="0">
                <a:latin typeface="Arial" pitchFamily="34" charset="0"/>
                <a:cs typeface="Arial" pitchFamily="34" charset="0"/>
              </a:rPr>
              <a:t>efecto similar </a:t>
            </a:r>
            <a:r>
              <a:rPr lang="es-PE" sz="2200" b="0" dirty="0">
                <a:latin typeface="Arial" pitchFamily="34" charset="0"/>
                <a:cs typeface="Arial" pitchFamily="34" charset="0"/>
              </a:rPr>
              <a:t>a un taponamiento </a:t>
            </a:r>
            <a:r>
              <a:rPr lang="es-PE" sz="2200" b="0" dirty="0" smtClean="0">
                <a:latin typeface="Arial" pitchFamily="34" charset="0"/>
                <a:cs typeface="Arial" pitchFamily="34" charset="0"/>
              </a:rPr>
              <a:t>cardíaco</a:t>
            </a:r>
          </a:p>
          <a:p>
            <a:pPr lvl="3">
              <a:buFont typeface="Arial" pitchFamily="34" charset="0"/>
              <a:buChar char="•"/>
            </a:pPr>
            <a:endParaRPr lang="es-PE" sz="2200" b="0" dirty="0" smtClean="0">
              <a:latin typeface="Arial" pitchFamily="34" charset="0"/>
              <a:cs typeface="Arial" pitchFamily="34" charset="0"/>
            </a:endParaRPr>
          </a:p>
          <a:p>
            <a:pPr>
              <a:buFont typeface="Arial" pitchFamily="34" charset="0"/>
              <a:buChar char="•"/>
            </a:pPr>
            <a:r>
              <a:rPr lang="es-PE" sz="2200" b="0" dirty="0" smtClean="0">
                <a:latin typeface="Arial" pitchFamily="34" charset="0"/>
                <a:cs typeface="Arial" pitchFamily="34" charset="0"/>
              </a:rPr>
              <a:t>Sí las </a:t>
            </a:r>
            <a:r>
              <a:rPr lang="es-PE" sz="2200" b="0" dirty="0">
                <a:latin typeface="Arial" pitchFamily="34" charset="0"/>
                <a:cs typeface="Arial" pitchFamily="34" charset="0"/>
              </a:rPr>
              <a:t>presiones </a:t>
            </a:r>
            <a:r>
              <a:rPr lang="es-PE" sz="2200" b="0" dirty="0" err="1">
                <a:latin typeface="Arial" pitchFamily="34" charset="0"/>
                <a:cs typeface="Arial" pitchFamily="34" charset="0"/>
              </a:rPr>
              <a:t>pericárdicas</a:t>
            </a:r>
            <a:r>
              <a:rPr lang="es-PE" sz="2200" b="0" dirty="0">
                <a:latin typeface="Arial" pitchFamily="34" charset="0"/>
                <a:cs typeface="Arial" pitchFamily="34" charset="0"/>
              </a:rPr>
              <a:t> </a:t>
            </a:r>
            <a:r>
              <a:rPr lang="es-PE" sz="2200" b="0" dirty="0" smtClean="0">
                <a:latin typeface="Arial" pitchFamily="34" charset="0"/>
                <a:cs typeface="Arial" pitchFamily="34" charset="0"/>
              </a:rPr>
              <a:t> y </a:t>
            </a:r>
            <a:r>
              <a:rPr lang="es-PE" sz="2200" b="0" dirty="0" err="1" smtClean="0">
                <a:latin typeface="Arial" pitchFamily="34" charset="0"/>
                <a:cs typeface="Arial" pitchFamily="34" charset="0"/>
              </a:rPr>
              <a:t>yuxta</a:t>
            </a:r>
            <a:r>
              <a:rPr lang="es-PE" sz="2200" b="0" dirty="0" smtClean="0">
                <a:latin typeface="Arial" pitchFamily="34" charset="0"/>
                <a:cs typeface="Arial" pitchFamily="34" charset="0"/>
              </a:rPr>
              <a:t>-cardíacas  se </a:t>
            </a:r>
            <a:r>
              <a:rPr lang="es-PE" sz="2200" b="0" dirty="0">
                <a:latin typeface="Arial" pitchFamily="34" charset="0"/>
                <a:cs typeface="Arial" pitchFamily="34" charset="0"/>
              </a:rPr>
              <a:t>incrementan </a:t>
            </a:r>
            <a:endParaRPr lang="es-PE" sz="2200" b="0" dirty="0" smtClean="0">
              <a:latin typeface="Arial" pitchFamily="34" charset="0"/>
              <a:cs typeface="Arial" pitchFamily="34" charset="0"/>
            </a:endParaRPr>
          </a:p>
        </p:txBody>
      </p:sp>
      <p:sp>
        <p:nvSpPr>
          <p:cNvPr id="8" name="7 Rectángulo"/>
          <p:cNvSpPr/>
          <p:nvPr/>
        </p:nvSpPr>
        <p:spPr>
          <a:xfrm>
            <a:off x="1619672" y="5805264"/>
            <a:ext cx="6912768" cy="830997"/>
          </a:xfrm>
          <a:prstGeom prst="rect">
            <a:avLst/>
          </a:prstGeom>
          <a:solidFill>
            <a:srgbClr val="FFFF00"/>
          </a:solidFill>
        </p:spPr>
        <p:txBody>
          <a:bodyPr wrap="square">
            <a:spAutoFit/>
          </a:bodyPr>
          <a:lstStyle/>
          <a:p>
            <a:pPr lvl="1" algn="ctr"/>
            <a:r>
              <a:rPr lang="es-PE" sz="2400" dirty="0">
                <a:solidFill>
                  <a:schemeClr val="bg1"/>
                </a:solidFill>
              </a:rPr>
              <a:t>originan una </a:t>
            </a:r>
            <a:r>
              <a:rPr lang="es-PE" sz="2400" u="sng" dirty="0" smtClean="0">
                <a:solidFill>
                  <a:schemeClr val="bg1"/>
                </a:solidFill>
              </a:rPr>
              <a:t>reducción </a:t>
            </a:r>
            <a:r>
              <a:rPr lang="es-PE" sz="2400" u="sng" dirty="0">
                <a:solidFill>
                  <a:schemeClr val="bg1"/>
                </a:solidFill>
              </a:rPr>
              <a:t>de la precarga ventricular derecha e izquierda</a:t>
            </a:r>
          </a:p>
        </p:txBody>
      </p:sp>
      <p:sp>
        <p:nvSpPr>
          <p:cNvPr id="11" name="10 Flecha doblada hacia arriba"/>
          <p:cNvSpPr/>
          <p:nvPr/>
        </p:nvSpPr>
        <p:spPr bwMode="auto">
          <a:xfrm rot="5400000">
            <a:off x="755576" y="5949280"/>
            <a:ext cx="648072" cy="576064"/>
          </a:xfrm>
          <a:prstGeom prst="bentUp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s-PE" sz="1800" b="0" i="0" u="none" strike="noStrike" cap="none" normalizeH="0" baseline="0" smtClean="0">
              <a:ln>
                <a:noFill/>
              </a:ln>
              <a:solidFill>
                <a:schemeClr val="bg1"/>
              </a:solidFill>
              <a:effectLst/>
              <a:latin typeface="Arial" charset="0"/>
              <a:ea typeface="Lucida Sans Unicode" pitchFamily="32" charset="0"/>
              <a:cs typeface="Lucida Sans Unicode" pitchFamily="32" charset="0"/>
            </a:endParaRPr>
          </a:p>
        </p:txBody>
      </p:sp>
      <p:cxnSp>
        <p:nvCxnSpPr>
          <p:cNvPr id="12" name="11 Conector recto de flecha"/>
          <p:cNvCxnSpPr>
            <a:stCxn id="9" idx="0"/>
            <a:endCxn id="2" idx="2"/>
          </p:cNvCxnSpPr>
          <p:nvPr/>
        </p:nvCxnSpPr>
        <p:spPr>
          <a:xfrm flipV="1">
            <a:off x="2897482" y="1357290"/>
            <a:ext cx="1674518" cy="3571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descr="CICULATION"/>
          <p:cNvPicPr>
            <a:picLocks noGrp="1" noChangeAspect="1" noChangeArrowheads="1" noCrop="1"/>
          </p:cNvPicPr>
          <p:nvPr>
            <p:ph sz="half" idx="2"/>
          </p:nvPr>
        </p:nvPicPr>
        <p:blipFill>
          <a:blip r:embed="rId2" cstate="print"/>
          <a:srcRect/>
          <a:stretch>
            <a:fillRect/>
          </a:stretch>
        </p:blipFill>
        <p:spPr>
          <a:xfrm>
            <a:off x="4788024" y="2852936"/>
            <a:ext cx="3055959" cy="2500330"/>
          </a:xfrm>
          <a:noFill/>
          <a:ln/>
        </p:spPr>
      </p:pic>
      <p:sp>
        <p:nvSpPr>
          <p:cNvPr id="11" name="10 Rectángulo"/>
          <p:cNvSpPr/>
          <p:nvPr/>
        </p:nvSpPr>
        <p:spPr>
          <a:xfrm>
            <a:off x="467544" y="1196752"/>
            <a:ext cx="4071396" cy="954107"/>
          </a:xfrm>
          <a:prstGeom prst="rect">
            <a:avLst/>
          </a:prstGeom>
          <a:solidFill>
            <a:srgbClr val="0070C0"/>
          </a:solidFill>
          <a:ln>
            <a:solidFill>
              <a:srgbClr val="0070C0"/>
            </a:solidFill>
          </a:ln>
        </p:spPr>
        <p:txBody>
          <a:bodyPr wrap="square">
            <a:spAutoFit/>
          </a:bodyPr>
          <a:lstStyle/>
          <a:p>
            <a:pPr algn="ctr"/>
            <a:r>
              <a:rPr lang="es-PE" sz="2800" dirty="0" smtClean="0">
                <a:effectLst>
                  <a:outerShdw blurRad="38100" dist="38100" dir="2700000" algn="tl">
                    <a:srgbClr val="000000">
                      <a:alpha val="43137"/>
                    </a:srgbClr>
                  </a:outerShdw>
                </a:effectLst>
              </a:rPr>
              <a:t>Aumento volúmenes pulmonares </a:t>
            </a:r>
            <a:endParaRPr lang="es-PE" sz="2800" dirty="0">
              <a:effectLst>
                <a:outerShdw blurRad="38100" dist="38100" dir="2700000" algn="tl">
                  <a:srgbClr val="000000">
                    <a:alpha val="43137"/>
                  </a:srgbClr>
                </a:outerShdw>
              </a:effectLst>
            </a:endParaRPr>
          </a:p>
        </p:txBody>
      </p:sp>
      <p:sp>
        <p:nvSpPr>
          <p:cNvPr id="12" name="11 Rectángulo"/>
          <p:cNvSpPr/>
          <p:nvPr/>
        </p:nvSpPr>
        <p:spPr>
          <a:xfrm>
            <a:off x="467544" y="3004362"/>
            <a:ext cx="4032448" cy="461665"/>
          </a:xfrm>
          <a:prstGeom prst="rect">
            <a:avLst/>
          </a:prstGeom>
          <a:solidFill>
            <a:srgbClr val="800000"/>
          </a:solidFill>
          <a:ln>
            <a:solidFill>
              <a:srgbClr val="FF0000"/>
            </a:solidFill>
          </a:ln>
        </p:spPr>
        <p:txBody>
          <a:bodyPr wrap="square">
            <a:spAutoFit/>
          </a:bodyPr>
          <a:lstStyle/>
          <a:p>
            <a:pPr algn="ctr"/>
            <a:r>
              <a:rPr lang="es-PE" sz="2400" dirty="0" smtClean="0">
                <a:effectLst>
                  <a:outerShdw blurRad="38100" dist="38100" dir="2700000" algn="tl">
                    <a:srgbClr val="000000">
                      <a:alpha val="43137"/>
                    </a:srgbClr>
                  </a:outerShdw>
                </a:effectLst>
              </a:rPr>
              <a:t>Incremento la presión AD</a:t>
            </a:r>
            <a:endParaRPr lang="es-PE" sz="2400" dirty="0">
              <a:effectLst>
                <a:outerShdw blurRad="38100" dist="38100" dir="2700000" algn="tl">
                  <a:srgbClr val="000000">
                    <a:alpha val="43137"/>
                  </a:srgbClr>
                </a:outerShdw>
              </a:effectLst>
            </a:endParaRPr>
          </a:p>
        </p:txBody>
      </p:sp>
      <p:sp>
        <p:nvSpPr>
          <p:cNvPr id="13" name="12 Rectángulo"/>
          <p:cNvSpPr/>
          <p:nvPr/>
        </p:nvSpPr>
        <p:spPr>
          <a:xfrm>
            <a:off x="467544" y="4149080"/>
            <a:ext cx="4032448" cy="1200329"/>
          </a:xfrm>
          <a:prstGeom prst="rect">
            <a:avLst/>
          </a:prstGeom>
          <a:solidFill>
            <a:srgbClr val="800000"/>
          </a:solidFill>
          <a:ln>
            <a:solidFill>
              <a:srgbClr val="FF0000"/>
            </a:solidFill>
          </a:ln>
        </p:spPr>
        <p:txBody>
          <a:bodyPr wrap="square">
            <a:spAutoFit/>
          </a:bodyPr>
          <a:lstStyle/>
          <a:p>
            <a:pPr algn="ctr"/>
            <a:r>
              <a:rPr lang="es-PE" sz="2400" dirty="0" smtClean="0">
                <a:effectLst>
                  <a:outerShdw blurRad="38100" dist="38100" dir="2700000" algn="tl">
                    <a:srgbClr val="000000">
                      <a:alpha val="43137"/>
                    </a:srgbClr>
                  </a:outerShdw>
                </a:effectLst>
              </a:rPr>
              <a:t>Aumenta la presión de distensión de los dos ventrículos</a:t>
            </a:r>
            <a:endParaRPr lang="es-PE" sz="2400" dirty="0">
              <a:effectLst>
                <a:outerShdw blurRad="38100" dist="38100" dir="2700000" algn="tl">
                  <a:srgbClr val="000000">
                    <a:alpha val="43137"/>
                  </a:srgbClr>
                </a:outerShdw>
              </a:effectLst>
            </a:endParaRPr>
          </a:p>
        </p:txBody>
      </p:sp>
      <p:sp>
        <p:nvSpPr>
          <p:cNvPr id="14" name="13 CuadroTexto"/>
          <p:cNvSpPr txBox="1"/>
          <p:nvPr/>
        </p:nvSpPr>
        <p:spPr>
          <a:xfrm>
            <a:off x="467544" y="3573016"/>
            <a:ext cx="4032448" cy="461665"/>
          </a:xfrm>
          <a:prstGeom prst="rect">
            <a:avLst/>
          </a:prstGeom>
          <a:solidFill>
            <a:srgbClr val="800000"/>
          </a:solidFill>
          <a:ln>
            <a:solidFill>
              <a:srgbClr val="FF0000"/>
            </a:solidFill>
          </a:ln>
        </p:spPr>
        <p:txBody>
          <a:bodyPr wrap="square" rtlCol="0">
            <a:spAutoFit/>
          </a:bodyPr>
          <a:lstStyle/>
          <a:p>
            <a:pPr algn="ctr"/>
            <a:r>
              <a:rPr lang="es-PE" sz="2400" dirty="0" smtClean="0">
                <a:effectLst>
                  <a:outerShdw blurRad="38100" dist="38100" dir="2700000" algn="tl">
                    <a:srgbClr val="000000">
                      <a:alpha val="43137"/>
                    </a:srgbClr>
                  </a:outerShdw>
                </a:effectLst>
              </a:rPr>
              <a:t>Disminuye retorno venoso</a:t>
            </a:r>
            <a:endParaRPr lang="es-PE" sz="2400" dirty="0">
              <a:effectLst>
                <a:outerShdw blurRad="38100" dist="38100" dir="2700000" algn="tl">
                  <a:srgbClr val="000000">
                    <a:alpha val="43137"/>
                  </a:srgbClr>
                </a:outerShdw>
              </a:effectLst>
            </a:endParaRPr>
          </a:p>
        </p:txBody>
      </p:sp>
      <p:sp>
        <p:nvSpPr>
          <p:cNvPr id="19" name="18 Flecha abajo"/>
          <p:cNvSpPr/>
          <p:nvPr/>
        </p:nvSpPr>
        <p:spPr bwMode="auto">
          <a:xfrm>
            <a:off x="2195736" y="2348880"/>
            <a:ext cx="571504" cy="428628"/>
          </a:xfrm>
          <a:prstGeom prst="downArrow">
            <a:avLst/>
          </a:prstGeom>
          <a:solidFill>
            <a:srgbClr val="FFFF00"/>
          </a:solidFill>
          <a:ln w="1270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s-PE" sz="2500" b="0" i="0" u="none" strike="noStrike" cap="none" normalizeH="0" baseline="0" smtClean="0">
              <a:ln>
                <a:noFill/>
              </a:ln>
              <a:solidFill>
                <a:schemeClr val="tx1"/>
              </a:solidFill>
              <a:effectLst/>
              <a:latin typeface="Times New Roman" pitchFamily="18" charset="0"/>
            </a:endParaRPr>
          </a:p>
        </p:txBody>
      </p:sp>
      <p:cxnSp>
        <p:nvCxnSpPr>
          <p:cNvPr id="21" name="20 Conector curvado"/>
          <p:cNvCxnSpPr/>
          <p:nvPr/>
        </p:nvCxnSpPr>
        <p:spPr bwMode="auto">
          <a:xfrm rot="10800000" flipV="1">
            <a:off x="6428248" y="3583276"/>
            <a:ext cx="642910" cy="214314"/>
          </a:xfrm>
          <a:prstGeom prst="curvedConnector3">
            <a:avLst>
              <a:gd name="adj1" fmla="val 50000"/>
            </a:avLst>
          </a:prstGeom>
          <a:solidFill>
            <a:schemeClr val="accent1"/>
          </a:solidFill>
          <a:ln w="28575" cap="sq" cmpd="sng" algn="ctr">
            <a:solidFill>
              <a:srgbClr val="FF0000"/>
            </a:solidFill>
            <a:prstDash val="solid"/>
            <a:round/>
            <a:headEnd type="none" w="sm" len="sm"/>
            <a:tailEnd type="arrow"/>
          </a:ln>
          <a:effectLst/>
        </p:spPr>
      </p:cxnSp>
      <p:cxnSp>
        <p:nvCxnSpPr>
          <p:cNvPr id="24" name="23 Conector recto de flecha"/>
          <p:cNvCxnSpPr/>
          <p:nvPr/>
        </p:nvCxnSpPr>
        <p:spPr bwMode="auto">
          <a:xfrm>
            <a:off x="6499686" y="4154780"/>
            <a:ext cx="571504" cy="1588"/>
          </a:xfrm>
          <a:prstGeom prst="straightConnector1">
            <a:avLst/>
          </a:prstGeom>
          <a:solidFill>
            <a:schemeClr val="accent1"/>
          </a:solidFill>
          <a:ln w="28575" cap="sq" cmpd="sng" algn="ctr">
            <a:solidFill>
              <a:srgbClr val="FFC000"/>
            </a:solidFill>
            <a:prstDash val="solid"/>
            <a:round/>
            <a:headEnd type="arrow"/>
            <a:tailEnd type="arrow"/>
          </a:ln>
          <a:effectLst/>
        </p:spPr>
      </p:cxnSp>
      <p:sp>
        <p:nvSpPr>
          <p:cNvPr id="27" name="26 Flecha abajo"/>
          <p:cNvSpPr/>
          <p:nvPr/>
        </p:nvSpPr>
        <p:spPr bwMode="auto">
          <a:xfrm>
            <a:off x="5999620" y="3511838"/>
            <a:ext cx="142876" cy="357190"/>
          </a:xfrm>
          <a:prstGeom prst="downArrow">
            <a:avLst/>
          </a:prstGeom>
          <a:solidFill>
            <a:schemeClr val="accent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s-PE" sz="2500" b="0" i="0" u="none" strike="noStrike" cap="none" normalizeH="0" baseline="0" smtClean="0">
              <a:ln>
                <a:noFill/>
              </a:ln>
              <a:solidFill>
                <a:schemeClr val="tx1"/>
              </a:solidFill>
              <a:effectLst/>
              <a:latin typeface="Times New Roman" pitchFamily="18" charset="0"/>
            </a:endParaRPr>
          </a:p>
        </p:txBody>
      </p:sp>
      <p:sp>
        <p:nvSpPr>
          <p:cNvPr id="28" name="27 Rectángulo"/>
          <p:cNvSpPr/>
          <p:nvPr/>
        </p:nvSpPr>
        <p:spPr>
          <a:xfrm>
            <a:off x="4535488" y="5950059"/>
            <a:ext cx="4608512" cy="907941"/>
          </a:xfrm>
          <a:prstGeom prst="rect">
            <a:avLst/>
          </a:prstGeom>
          <a:solidFill>
            <a:schemeClr val="tx1"/>
          </a:solidFill>
        </p:spPr>
        <p:txBody>
          <a:bodyPr wrap="square">
            <a:spAutoFit/>
          </a:bodyPr>
          <a:lstStyle/>
          <a:p>
            <a:r>
              <a:rPr lang="en-US" sz="1100" dirty="0" err="1" smtClean="0">
                <a:solidFill>
                  <a:schemeClr val="bg2"/>
                </a:solidFill>
              </a:rPr>
              <a:t>Romand</a:t>
            </a:r>
            <a:r>
              <a:rPr lang="en-US" sz="1100" dirty="0" smtClean="0">
                <a:solidFill>
                  <a:schemeClr val="bg2"/>
                </a:solidFill>
              </a:rPr>
              <a:t> JA, Shi W, </a:t>
            </a:r>
            <a:r>
              <a:rPr lang="en-US" sz="1100" dirty="0" err="1" smtClean="0">
                <a:solidFill>
                  <a:schemeClr val="bg2"/>
                </a:solidFill>
              </a:rPr>
              <a:t>Pinsky</a:t>
            </a:r>
            <a:r>
              <a:rPr lang="en-US" sz="1100" dirty="0" smtClean="0">
                <a:solidFill>
                  <a:schemeClr val="bg2"/>
                </a:solidFill>
              </a:rPr>
              <a:t> MR.  </a:t>
            </a:r>
          </a:p>
          <a:p>
            <a:r>
              <a:rPr lang="en-US" sz="1400" dirty="0" smtClean="0">
                <a:solidFill>
                  <a:schemeClr val="bg2"/>
                </a:solidFill>
              </a:rPr>
              <a:t>Cardiopulmonary effects of </a:t>
            </a:r>
            <a:r>
              <a:rPr lang="es-PE" sz="1400" dirty="0" smtClean="0">
                <a:solidFill>
                  <a:schemeClr val="bg2"/>
                </a:solidFill>
              </a:rPr>
              <a:t>positive </a:t>
            </a:r>
            <a:r>
              <a:rPr lang="es-PE" sz="1400" dirty="0" err="1" smtClean="0">
                <a:solidFill>
                  <a:schemeClr val="bg2"/>
                </a:solidFill>
              </a:rPr>
              <a:t>pressure</a:t>
            </a:r>
            <a:r>
              <a:rPr lang="es-PE" sz="1400" dirty="0" smtClean="0">
                <a:solidFill>
                  <a:schemeClr val="bg2"/>
                </a:solidFill>
              </a:rPr>
              <a:t> </a:t>
            </a:r>
            <a:r>
              <a:rPr lang="es-PE" sz="1400" dirty="0" err="1" smtClean="0">
                <a:solidFill>
                  <a:schemeClr val="bg2"/>
                </a:solidFill>
              </a:rPr>
              <a:t>ventilation</a:t>
            </a:r>
            <a:r>
              <a:rPr lang="es-PE" sz="1400" dirty="0" smtClean="0">
                <a:solidFill>
                  <a:schemeClr val="bg2"/>
                </a:solidFill>
              </a:rPr>
              <a:t> </a:t>
            </a:r>
            <a:r>
              <a:rPr lang="es-PE" sz="1400" dirty="0" err="1" smtClean="0">
                <a:solidFill>
                  <a:schemeClr val="bg2"/>
                </a:solidFill>
              </a:rPr>
              <a:t>during</a:t>
            </a:r>
            <a:r>
              <a:rPr lang="es-PE" sz="1400" dirty="0" smtClean="0">
                <a:solidFill>
                  <a:schemeClr val="bg2"/>
                </a:solidFill>
              </a:rPr>
              <a:t> </a:t>
            </a:r>
            <a:r>
              <a:rPr lang="es-PE" sz="1400" dirty="0" err="1" smtClean="0">
                <a:solidFill>
                  <a:schemeClr val="bg2"/>
                </a:solidFill>
              </a:rPr>
              <a:t>acute</a:t>
            </a:r>
            <a:r>
              <a:rPr lang="es-PE" sz="1400" dirty="0" smtClean="0">
                <a:solidFill>
                  <a:schemeClr val="bg2"/>
                </a:solidFill>
              </a:rPr>
              <a:t> </a:t>
            </a:r>
            <a:r>
              <a:rPr lang="es-PE" sz="1400" dirty="0" err="1" smtClean="0">
                <a:solidFill>
                  <a:schemeClr val="bg2"/>
                </a:solidFill>
              </a:rPr>
              <a:t>lung</a:t>
            </a:r>
            <a:r>
              <a:rPr lang="es-PE" sz="1400" dirty="0" smtClean="0">
                <a:solidFill>
                  <a:schemeClr val="bg2"/>
                </a:solidFill>
              </a:rPr>
              <a:t> </a:t>
            </a:r>
            <a:r>
              <a:rPr lang="es-PE" sz="1400" dirty="0" err="1" smtClean="0">
                <a:solidFill>
                  <a:schemeClr val="bg2"/>
                </a:solidFill>
              </a:rPr>
              <a:t>injury</a:t>
            </a:r>
            <a:r>
              <a:rPr lang="es-PE" sz="1400" dirty="0" smtClean="0">
                <a:solidFill>
                  <a:schemeClr val="bg2"/>
                </a:solidFill>
              </a:rPr>
              <a:t>. </a:t>
            </a:r>
          </a:p>
          <a:p>
            <a:r>
              <a:rPr lang="es-PE" sz="1200" dirty="0" err="1" smtClean="0">
                <a:solidFill>
                  <a:schemeClr val="bg2"/>
                </a:solidFill>
              </a:rPr>
              <a:t>Chest</a:t>
            </a:r>
            <a:r>
              <a:rPr lang="es-PE" sz="1200" dirty="0" smtClean="0">
                <a:solidFill>
                  <a:schemeClr val="bg2"/>
                </a:solidFill>
              </a:rPr>
              <a:t> 1995; 108: 1041-8.</a:t>
            </a:r>
            <a:endParaRPr lang="es-PE" sz="1200" dirty="0">
              <a:solidFill>
                <a:schemeClr val="bg2"/>
              </a:solidFill>
            </a:endParaRPr>
          </a:p>
        </p:txBody>
      </p:sp>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4283968" y="1844824"/>
            <a:ext cx="4427984" cy="1384995"/>
          </a:xfrm>
          <a:prstGeom prst="rect">
            <a:avLst/>
          </a:prstGeom>
          <a:solidFill>
            <a:schemeClr val="bg1">
              <a:lumMod val="75000"/>
              <a:lumOff val="25000"/>
            </a:schemeClr>
          </a:solidFill>
          <a:ln>
            <a:solidFill>
              <a:schemeClr val="accent2">
                <a:lumMod val="75000"/>
              </a:schemeClr>
            </a:solidFill>
          </a:ln>
        </p:spPr>
        <p:txBody>
          <a:bodyPr wrap="square">
            <a:spAutoFit/>
          </a:bodyPr>
          <a:lstStyle/>
          <a:p>
            <a:pPr algn="ctr"/>
            <a:r>
              <a:rPr lang="es-PE" sz="2800" dirty="0" smtClean="0">
                <a:effectLst>
                  <a:outerShdw blurRad="38100" dist="38100" dir="2700000" algn="tl">
                    <a:srgbClr val="000000">
                      <a:alpha val="43137"/>
                    </a:srgbClr>
                  </a:outerShdw>
                </a:effectLst>
              </a:rPr>
              <a:t>Si la presión que rodea al corazón continúa incrementándose</a:t>
            </a:r>
            <a:endParaRPr lang="es-PE" sz="2800" dirty="0">
              <a:effectLst>
                <a:outerShdw blurRad="38100" dist="38100" dir="2700000" algn="tl">
                  <a:srgbClr val="000000">
                    <a:alpha val="43137"/>
                  </a:srgbClr>
                </a:outerShdw>
              </a:effectLst>
            </a:endParaRPr>
          </a:p>
        </p:txBody>
      </p:sp>
      <p:sp>
        <p:nvSpPr>
          <p:cNvPr id="16" name="15 Rectángulo"/>
          <p:cNvSpPr/>
          <p:nvPr/>
        </p:nvSpPr>
        <p:spPr>
          <a:xfrm>
            <a:off x="827584" y="4941168"/>
            <a:ext cx="7920880" cy="1200329"/>
          </a:xfrm>
          <a:prstGeom prst="rect">
            <a:avLst/>
          </a:prstGeom>
          <a:solidFill>
            <a:schemeClr val="bg1">
              <a:lumMod val="75000"/>
              <a:lumOff val="25000"/>
            </a:schemeClr>
          </a:solidFill>
          <a:ln>
            <a:solidFill>
              <a:schemeClr val="accent2">
                <a:lumMod val="75000"/>
              </a:schemeClr>
            </a:solidFill>
          </a:ln>
        </p:spPr>
        <p:txBody>
          <a:bodyPr wrap="square">
            <a:spAutoFit/>
          </a:bodyPr>
          <a:lstStyle/>
          <a:p>
            <a:pPr algn="ctr"/>
            <a:r>
              <a:rPr lang="es-PE" sz="2400" dirty="0" smtClean="0">
                <a:effectLst>
                  <a:outerShdw blurRad="38100" dist="38100" dir="2700000" algn="tl">
                    <a:srgbClr val="000000">
                      <a:alpha val="43137"/>
                    </a:srgbClr>
                  </a:outerShdw>
                </a:effectLst>
              </a:rPr>
              <a:t>Los vasos coronarios pueden ser mecánicamente comprimidos llevando a isquemia miocárdica y deterioro funcional </a:t>
            </a:r>
            <a:endParaRPr lang="es-PE" sz="2400" dirty="0">
              <a:effectLst>
                <a:outerShdw blurRad="38100" dist="38100" dir="2700000" algn="tl">
                  <a:srgbClr val="000000">
                    <a:alpha val="43137"/>
                  </a:srgbClr>
                </a:outerShdw>
              </a:effectLst>
            </a:endParaRPr>
          </a:p>
        </p:txBody>
      </p:sp>
      <p:pic>
        <p:nvPicPr>
          <p:cNvPr id="22" name="Picture 6" descr="MORSE^P 20041102"/>
          <p:cNvPicPr>
            <a:picLocks noChangeAspect="1" noChangeArrowheads="1"/>
          </p:cNvPicPr>
          <p:nvPr/>
        </p:nvPicPr>
        <p:blipFill>
          <a:blip r:embed="rId2" cstate="print"/>
          <a:srcRect/>
          <a:stretch>
            <a:fillRect/>
          </a:stretch>
        </p:blipFill>
        <p:spPr bwMode="auto">
          <a:xfrm>
            <a:off x="785786" y="1052736"/>
            <a:ext cx="3381134" cy="3381134"/>
          </a:xfrm>
          <a:prstGeom prst="rect">
            <a:avLst/>
          </a:prstGeom>
          <a:solidFill>
            <a:schemeClr val="bg1">
              <a:lumMod val="75000"/>
              <a:lumOff val="25000"/>
            </a:schemeClr>
          </a:solidFill>
          <a:ln w="9525">
            <a:noFill/>
            <a:miter lim="800000"/>
            <a:headEnd/>
            <a:tailEnd/>
          </a:ln>
        </p:spPr>
      </p:pic>
      <p:sp>
        <p:nvSpPr>
          <p:cNvPr id="19" name="18 Flecha abajo"/>
          <p:cNvSpPr/>
          <p:nvPr/>
        </p:nvSpPr>
        <p:spPr bwMode="auto">
          <a:xfrm>
            <a:off x="6300192" y="3429000"/>
            <a:ext cx="360040" cy="1296144"/>
          </a:xfrm>
          <a:prstGeom prst="downArrow">
            <a:avLst/>
          </a:prstGeom>
          <a:solidFill>
            <a:srgbClr val="FFFF00"/>
          </a:solidFill>
          <a:ln w="9525"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s-PE" sz="1800" b="0" i="0" u="none" strike="noStrike" cap="none" normalizeH="0" baseline="0" smtClean="0">
              <a:ln>
                <a:noFill/>
              </a:ln>
              <a:solidFill>
                <a:schemeClr val="bg1"/>
              </a:solidFill>
              <a:effectLst/>
              <a:latin typeface="Arial" charset="0"/>
              <a:ea typeface="Lucida Sans Unicode" pitchFamily="32" charset="0"/>
              <a:cs typeface="Lucida Sans Unicode" pitchFamily="32" charset="0"/>
            </a:endParaRPr>
          </a:p>
        </p:txBody>
      </p:sp>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1520" y="0"/>
            <a:ext cx="7772400" cy="914400"/>
          </a:xfrm>
        </p:spPr>
        <p:txBody>
          <a:bodyPr/>
          <a:lstStyle/>
          <a:p>
            <a:pPr fontAlgn="auto">
              <a:spcAft>
                <a:spcPts val="0"/>
              </a:spcAft>
              <a:defRPr/>
            </a:pPr>
            <a:r>
              <a:rPr lang="es-PE" dirty="0" smtClean="0">
                <a:solidFill>
                  <a:srgbClr val="FFFF00"/>
                </a:solidFill>
              </a:rPr>
              <a:t>FBC en paciente en VM</a:t>
            </a:r>
            <a:endParaRPr lang="es-PE" dirty="0">
              <a:solidFill>
                <a:srgbClr val="FFFF00"/>
              </a:solidFill>
            </a:endParaRPr>
          </a:p>
        </p:txBody>
      </p:sp>
      <p:grpSp>
        <p:nvGrpSpPr>
          <p:cNvPr id="3" name="5 Grupo"/>
          <p:cNvGrpSpPr>
            <a:grpSpLocks/>
          </p:cNvGrpSpPr>
          <p:nvPr/>
        </p:nvGrpSpPr>
        <p:grpSpPr bwMode="auto">
          <a:xfrm>
            <a:off x="0" y="1052736"/>
            <a:ext cx="8286750" cy="1714500"/>
            <a:chOff x="428596" y="1714488"/>
            <a:chExt cx="8286776" cy="1714512"/>
          </a:xfrm>
        </p:grpSpPr>
        <p:pic>
          <p:nvPicPr>
            <p:cNvPr id="17415" name="Picture 6"/>
            <p:cNvPicPr>
              <a:picLocks noChangeAspect="1" noChangeArrowheads="1"/>
            </p:cNvPicPr>
            <p:nvPr/>
          </p:nvPicPr>
          <p:blipFill>
            <a:blip r:embed="rId2" cstate="print"/>
            <a:srcRect/>
            <a:stretch>
              <a:fillRect/>
            </a:stretch>
          </p:blipFill>
          <p:spPr bwMode="auto">
            <a:xfrm>
              <a:off x="428596" y="1714488"/>
              <a:ext cx="8286776" cy="1714512"/>
            </a:xfrm>
            <a:prstGeom prst="rect">
              <a:avLst/>
            </a:prstGeom>
            <a:noFill/>
            <a:ln w="9525">
              <a:solidFill>
                <a:schemeClr val="accent1"/>
              </a:solidFill>
              <a:miter lim="800000"/>
              <a:headEnd/>
              <a:tailEnd/>
            </a:ln>
          </p:spPr>
        </p:pic>
        <p:pic>
          <p:nvPicPr>
            <p:cNvPr id="17416" name="Picture 7"/>
            <p:cNvPicPr>
              <a:picLocks noChangeAspect="1" noChangeArrowheads="1"/>
            </p:cNvPicPr>
            <p:nvPr/>
          </p:nvPicPr>
          <p:blipFill>
            <a:blip r:embed="rId3" cstate="print"/>
            <a:srcRect/>
            <a:stretch>
              <a:fillRect/>
            </a:stretch>
          </p:blipFill>
          <p:spPr bwMode="auto">
            <a:xfrm>
              <a:off x="2214546" y="2786058"/>
              <a:ext cx="5786478" cy="377836"/>
            </a:xfrm>
            <a:prstGeom prst="rect">
              <a:avLst/>
            </a:prstGeom>
            <a:noFill/>
            <a:ln w="9525">
              <a:noFill/>
              <a:miter lim="800000"/>
              <a:headEnd/>
              <a:tailEnd/>
            </a:ln>
          </p:spPr>
        </p:pic>
      </p:grpSp>
      <p:pic>
        <p:nvPicPr>
          <p:cNvPr id="17412" name="Picture 2"/>
          <p:cNvPicPr>
            <a:picLocks noChangeAspect="1" noChangeArrowheads="1"/>
          </p:cNvPicPr>
          <p:nvPr/>
        </p:nvPicPr>
        <p:blipFill>
          <a:blip r:embed="rId4" cstate="print"/>
          <a:srcRect/>
          <a:stretch>
            <a:fillRect/>
          </a:stretch>
        </p:blipFill>
        <p:spPr bwMode="auto">
          <a:xfrm>
            <a:off x="4067944" y="3212976"/>
            <a:ext cx="4879197" cy="1439416"/>
          </a:xfrm>
          <a:prstGeom prst="rect">
            <a:avLst/>
          </a:prstGeom>
          <a:noFill/>
          <a:ln w="9525">
            <a:solidFill>
              <a:schemeClr val="accent1"/>
            </a:solidFill>
            <a:miter lim="800000"/>
            <a:headEnd/>
            <a:tailEnd/>
          </a:ln>
        </p:spPr>
      </p:pic>
      <p:sp>
        <p:nvSpPr>
          <p:cNvPr id="17413" name="9 CuadroTexto"/>
          <p:cNvSpPr txBox="1">
            <a:spLocks noChangeArrowheads="1"/>
          </p:cNvSpPr>
          <p:nvPr/>
        </p:nvSpPr>
        <p:spPr bwMode="auto">
          <a:xfrm>
            <a:off x="0" y="3717032"/>
            <a:ext cx="4067944" cy="461665"/>
          </a:xfrm>
          <a:prstGeom prst="rect">
            <a:avLst/>
          </a:prstGeom>
          <a:solidFill>
            <a:schemeClr val="bg2">
              <a:lumMod val="50000"/>
            </a:schemeClr>
          </a:solidFill>
          <a:ln w="9525">
            <a:solidFill>
              <a:schemeClr val="accent1"/>
            </a:solidFill>
            <a:miter lim="800000"/>
            <a:headEnd/>
            <a:tailEnd/>
          </a:ln>
        </p:spPr>
        <p:txBody>
          <a:bodyPr wrap="square">
            <a:spAutoFit/>
          </a:bodyPr>
          <a:lstStyle/>
          <a:p>
            <a:r>
              <a:rPr lang="es-PE" sz="2400" dirty="0"/>
              <a:t>SETEO DEL VENTILADOR</a:t>
            </a:r>
          </a:p>
        </p:txBody>
      </p:sp>
      <p:sp>
        <p:nvSpPr>
          <p:cNvPr id="17414" name="10 CuadroTexto"/>
          <p:cNvSpPr txBox="1">
            <a:spLocks noChangeArrowheads="1"/>
          </p:cNvSpPr>
          <p:nvPr/>
        </p:nvSpPr>
        <p:spPr bwMode="auto">
          <a:xfrm>
            <a:off x="0" y="5013176"/>
            <a:ext cx="9144000" cy="1631216"/>
          </a:xfrm>
          <a:prstGeom prst="rect">
            <a:avLst/>
          </a:prstGeom>
          <a:solidFill>
            <a:schemeClr val="bg1"/>
          </a:solidFill>
          <a:ln w="9525">
            <a:solidFill>
              <a:srgbClr val="0070C0"/>
            </a:solidFill>
            <a:miter lim="800000"/>
            <a:headEnd/>
            <a:tailEnd/>
          </a:ln>
        </p:spPr>
        <p:txBody>
          <a:bodyPr wrap="square">
            <a:spAutoFit/>
          </a:bodyPr>
          <a:lstStyle/>
          <a:p>
            <a:pPr>
              <a:buFont typeface="Arial" pitchFamily="34" charset="0"/>
              <a:buChar char="•"/>
            </a:pPr>
            <a:r>
              <a:rPr lang="es-PE" sz="2000" dirty="0" smtClean="0">
                <a:effectLst>
                  <a:outerShdw blurRad="38100" dist="38100" dir="2700000" algn="tl">
                    <a:srgbClr val="000000">
                      <a:alpha val="43137"/>
                    </a:srgbClr>
                  </a:outerShdw>
                </a:effectLst>
              </a:rPr>
              <a:t> PREOXIGENACIÓN </a:t>
            </a:r>
            <a:r>
              <a:rPr lang="es-PE" sz="2000" dirty="0">
                <a:effectLst>
                  <a:outerShdw blurRad="38100" dist="38100" dir="2700000" algn="tl">
                    <a:srgbClr val="000000">
                      <a:alpha val="43137"/>
                    </a:srgbClr>
                  </a:outerShdw>
                </a:effectLst>
              </a:rPr>
              <a:t>fiO2 100%</a:t>
            </a:r>
          </a:p>
          <a:p>
            <a:pPr>
              <a:buFont typeface="Arial" pitchFamily="34" charset="0"/>
              <a:buChar char="•"/>
            </a:pPr>
            <a:r>
              <a:rPr lang="es-PE" sz="2000" dirty="0" smtClean="0">
                <a:effectLst>
                  <a:outerShdw blurRad="38100" dist="38100" dir="2700000" algn="tl">
                    <a:srgbClr val="000000">
                      <a:alpha val="43137"/>
                    </a:srgbClr>
                  </a:outerShdw>
                </a:effectLst>
              </a:rPr>
              <a:t> MODO MANDATORIO – controlar Ti</a:t>
            </a:r>
            <a:endParaRPr lang="es-PE" sz="2000" dirty="0">
              <a:effectLst>
                <a:outerShdw blurRad="38100" dist="38100" dir="2700000" algn="tl">
                  <a:srgbClr val="000000">
                    <a:alpha val="43137"/>
                  </a:srgbClr>
                </a:outerShdw>
              </a:effectLst>
            </a:endParaRPr>
          </a:p>
          <a:p>
            <a:pPr>
              <a:buFont typeface="Arial" pitchFamily="34" charset="0"/>
              <a:buChar char="•"/>
            </a:pPr>
            <a:r>
              <a:rPr lang="es-PE" sz="2000" dirty="0" smtClean="0">
                <a:effectLst>
                  <a:outerShdw blurRad="38100" dist="38100" dir="2700000" algn="tl">
                    <a:srgbClr val="000000">
                      <a:alpha val="43137"/>
                    </a:srgbClr>
                  </a:outerShdw>
                </a:effectLst>
              </a:rPr>
              <a:t> MONITORIZAR </a:t>
            </a:r>
            <a:r>
              <a:rPr lang="es-PE" sz="2000" dirty="0">
                <a:effectLst>
                  <a:outerShdw blurRad="38100" dist="38100" dir="2700000" algn="tl">
                    <a:srgbClr val="000000">
                      <a:alpha val="43137"/>
                    </a:srgbClr>
                  </a:outerShdw>
                </a:effectLst>
              </a:rPr>
              <a:t>VOLUMEN TIDAL Y VENTILACION </a:t>
            </a:r>
            <a:r>
              <a:rPr lang="es-PE" sz="2000" dirty="0" smtClean="0">
                <a:effectLst>
                  <a:outerShdw blurRad="38100" dist="38100" dir="2700000" algn="tl">
                    <a:srgbClr val="000000">
                      <a:alpha val="43137"/>
                    </a:srgbClr>
                  </a:outerShdw>
                </a:effectLst>
              </a:rPr>
              <a:t> </a:t>
            </a:r>
            <a:r>
              <a:rPr lang="es-PE" sz="2000" dirty="0">
                <a:effectLst>
                  <a:outerShdw blurRad="38100" dist="38100" dir="2700000" algn="tl">
                    <a:srgbClr val="000000">
                      <a:alpha val="43137"/>
                    </a:srgbClr>
                  </a:outerShdw>
                </a:effectLst>
              </a:rPr>
              <a:t>MINUTO</a:t>
            </a:r>
          </a:p>
          <a:p>
            <a:pPr>
              <a:buFont typeface="Arial" pitchFamily="34" charset="0"/>
              <a:buChar char="•"/>
            </a:pPr>
            <a:r>
              <a:rPr lang="es-PE" sz="2000" dirty="0" smtClean="0">
                <a:effectLst>
                  <a:outerShdw blurRad="38100" dist="38100" dir="2700000" algn="tl">
                    <a:srgbClr val="000000">
                      <a:alpha val="43137"/>
                    </a:srgbClr>
                  </a:outerShdw>
                </a:effectLst>
              </a:rPr>
              <a:t> MANTENER </a:t>
            </a:r>
            <a:r>
              <a:rPr lang="es-PE" sz="2000" dirty="0">
                <a:effectLst>
                  <a:outerShdw blurRad="38100" dist="38100" dir="2700000" algn="tl">
                    <a:srgbClr val="000000">
                      <a:alpha val="43137"/>
                    </a:srgbClr>
                  </a:outerShdw>
                </a:effectLst>
              </a:rPr>
              <a:t>CIRCUITO: USO DE CONECTORES </a:t>
            </a:r>
            <a:r>
              <a:rPr lang="es-PE" sz="2000" dirty="0" smtClean="0">
                <a:effectLst>
                  <a:outerShdw blurRad="38100" dist="38100" dir="2700000" algn="tl">
                    <a:srgbClr val="000000">
                      <a:alpha val="43137"/>
                    </a:srgbClr>
                  </a:outerShdw>
                </a:effectLst>
              </a:rPr>
              <a:t>CON DIAFRAGMA       </a:t>
            </a:r>
          </a:p>
          <a:p>
            <a:r>
              <a:rPr lang="es-PE" sz="2000" dirty="0" smtClean="0">
                <a:effectLst>
                  <a:outerShdw blurRad="38100" dist="38100" dir="2700000" algn="tl">
                    <a:srgbClr val="000000">
                      <a:alpha val="43137"/>
                    </a:srgbClr>
                  </a:outerShdw>
                </a:effectLst>
              </a:rPr>
              <a:t>  PERFORADO</a:t>
            </a:r>
            <a:endParaRPr lang="es-PE" sz="20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1052736"/>
            <a:ext cx="2520280" cy="830997"/>
          </a:xfrm>
          <a:prstGeom prst="rect">
            <a:avLst/>
          </a:prstGeom>
          <a:noFill/>
        </p:spPr>
        <p:txBody>
          <a:bodyPr wrap="square" rtlCol="0">
            <a:spAutoFit/>
          </a:bodyPr>
          <a:lstStyle/>
          <a:p>
            <a:pPr algn="ctr"/>
            <a:r>
              <a:rPr lang="es-PE" sz="2400" dirty="0" smtClean="0"/>
              <a:t>EXPLORACION SISTEMATICA</a:t>
            </a:r>
            <a:endParaRPr lang="es-PE" sz="2400" dirty="0"/>
          </a:p>
        </p:txBody>
      </p:sp>
      <p:pic>
        <p:nvPicPr>
          <p:cNvPr id="3" name="Picture 2"/>
          <p:cNvPicPr>
            <a:picLocks noChangeAspect="1" noChangeArrowheads="1"/>
          </p:cNvPicPr>
          <p:nvPr/>
        </p:nvPicPr>
        <p:blipFill>
          <a:blip r:embed="rId2" cstate="print"/>
          <a:srcRect/>
          <a:stretch>
            <a:fillRect/>
          </a:stretch>
        </p:blipFill>
        <p:spPr bwMode="auto">
          <a:xfrm rot="10800000">
            <a:off x="3635896" y="764704"/>
            <a:ext cx="5224859" cy="5143007"/>
          </a:xfrm>
          <a:prstGeom prst="rect">
            <a:avLst/>
          </a:prstGeom>
          <a:noFill/>
          <a:ln w="9525">
            <a:noFill/>
            <a:miter lim="800000"/>
            <a:headEnd/>
            <a:tailEnd/>
          </a:ln>
          <a:effectLst/>
        </p:spPr>
      </p:pic>
      <p:sp>
        <p:nvSpPr>
          <p:cNvPr id="4" name="3 Flecha abajo"/>
          <p:cNvSpPr/>
          <p:nvPr/>
        </p:nvSpPr>
        <p:spPr>
          <a:xfrm>
            <a:off x="1475656" y="2564904"/>
            <a:ext cx="720080" cy="194421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4 CuadroTexto"/>
          <p:cNvSpPr txBox="1"/>
          <p:nvPr/>
        </p:nvSpPr>
        <p:spPr>
          <a:xfrm>
            <a:off x="400348" y="5013176"/>
            <a:ext cx="2951257" cy="707886"/>
          </a:xfrm>
          <a:prstGeom prst="rect">
            <a:avLst/>
          </a:prstGeom>
          <a:noFill/>
        </p:spPr>
        <p:txBody>
          <a:bodyPr wrap="none" rtlCol="0">
            <a:spAutoFit/>
          </a:bodyPr>
          <a:lstStyle/>
          <a:p>
            <a:pPr algn="ctr"/>
            <a:r>
              <a:rPr lang="es-PE" sz="2000" dirty="0" smtClean="0"/>
              <a:t>Requiere conocimiento de</a:t>
            </a:r>
          </a:p>
          <a:p>
            <a:pPr algn="ctr"/>
            <a:r>
              <a:rPr lang="es-PE" sz="2000" dirty="0" smtClean="0"/>
              <a:t>Segmentación bronquial </a:t>
            </a:r>
            <a:endParaRPr lang="es-PE" sz="2000" dirty="0"/>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39552" y="3842"/>
            <a:ext cx="8280920" cy="6854158"/>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LBERTO\Pictures\ADS - CELL\P150808_14.22.JPG"/>
          <p:cNvPicPr>
            <a:picLocks noChangeAspect="1" noChangeArrowheads="1"/>
          </p:cNvPicPr>
          <p:nvPr/>
        </p:nvPicPr>
        <p:blipFill>
          <a:blip r:embed="rId2" cstate="print"/>
          <a:srcRect/>
          <a:stretch>
            <a:fillRect/>
          </a:stretch>
        </p:blipFill>
        <p:spPr bwMode="auto">
          <a:xfrm>
            <a:off x="0" y="0"/>
            <a:ext cx="9144000" cy="6840327"/>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323528" y="260648"/>
            <a:ext cx="4603120" cy="954107"/>
          </a:xfrm>
          <a:prstGeom prst="rect">
            <a:avLst/>
          </a:prstGeom>
          <a:solidFill>
            <a:srgbClr val="0070C0"/>
          </a:solidFill>
        </p:spPr>
        <p:txBody>
          <a:bodyPr wrap="none" rtlCol="0">
            <a:spAutoFit/>
          </a:bodyPr>
          <a:lstStyle/>
          <a:p>
            <a:pPr algn="ctr"/>
            <a:r>
              <a:rPr lang="es-PE" sz="2800" dirty="0" smtClean="0">
                <a:effectLst>
                  <a:outerShdw blurRad="38100" dist="38100" dir="2700000" algn="tl">
                    <a:srgbClr val="000000">
                      <a:alpha val="43137"/>
                    </a:srgbClr>
                  </a:outerShdw>
                </a:effectLst>
              </a:rPr>
              <a:t>INDICACIONES DE FBC</a:t>
            </a:r>
          </a:p>
          <a:p>
            <a:pPr algn="ctr"/>
            <a:r>
              <a:rPr lang="es-PE" sz="2800" dirty="0" smtClean="0">
                <a:effectLst>
                  <a:outerShdw blurRad="38100" dist="38100" dir="2700000" algn="tl">
                    <a:srgbClr val="000000">
                      <a:alpha val="43137"/>
                    </a:srgbClr>
                  </a:outerShdw>
                </a:effectLst>
              </a:rPr>
              <a:t>EN PACIENTES CRITICOS</a:t>
            </a:r>
            <a:endParaRPr lang="es-PE" sz="28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0"/>
            <a:ext cx="8229600" cy="908720"/>
          </a:xfrm>
        </p:spPr>
        <p:txBody>
          <a:bodyPr>
            <a:normAutofit/>
          </a:bodyPr>
          <a:lstStyle/>
          <a:p>
            <a:r>
              <a:rPr lang="es-PE" dirty="0" smtClean="0">
                <a:solidFill>
                  <a:srgbClr val="FFFF00"/>
                </a:solidFill>
              </a:rPr>
              <a:t>Broncoscopía flexible</a:t>
            </a:r>
            <a:endParaRPr lang="es-PE" dirty="0">
              <a:solidFill>
                <a:srgbClr val="FFFF00"/>
              </a:solidFill>
            </a:endParaRPr>
          </a:p>
        </p:txBody>
      </p:sp>
      <p:sp>
        <p:nvSpPr>
          <p:cNvPr id="5" name="4 Marcador de contenido"/>
          <p:cNvSpPr>
            <a:spLocks noGrp="1"/>
          </p:cNvSpPr>
          <p:nvPr>
            <p:ph sz="half" idx="1"/>
          </p:nvPr>
        </p:nvSpPr>
        <p:spPr>
          <a:xfrm>
            <a:off x="395536" y="1628800"/>
            <a:ext cx="4248472" cy="936103"/>
          </a:xfrm>
          <a:solidFill>
            <a:schemeClr val="tx1"/>
          </a:solidFill>
        </p:spPr>
        <p:txBody>
          <a:bodyPr>
            <a:noAutofit/>
          </a:bodyPr>
          <a:lstStyle/>
          <a:p>
            <a:pPr algn="ctr">
              <a:buNone/>
            </a:pPr>
            <a:r>
              <a:rPr lang="es-PE" sz="6000" dirty="0" smtClean="0">
                <a:solidFill>
                  <a:schemeClr val="bg1"/>
                </a:solidFill>
                <a:latin typeface="Arial Rounded MT Bold" pitchFamily="34" charset="0"/>
              </a:rPr>
              <a:t>1968</a:t>
            </a:r>
            <a:endParaRPr lang="es-PE" sz="6000" dirty="0">
              <a:solidFill>
                <a:schemeClr val="bg1"/>
              </a:solidFill>
              <a:latin typeface="Arial Rounded MT Bold" pitchFamily="34" charset="0"/>
            </a:endParaRPr>
          </a:p>
        </p:txBody>
      </p:sp>
      <p:sp>
        <p:nvSpPr>
          <p:cNvPr id="6" name="5 Marcador de contenido"/>
          <p:cNvSpPr>
            <a:spLocks noGrp="1"/>
          </p:cNvSpPr>
          <p:nvPr>
            <p:ph sz="half" idx="2"/>
          </p:nvPr>
        </p:nvSpPr>
        <p:spPr>
          <a:xfrm>
            <a:off x="5220072" y="1556793"/>
            <a:ext cx="3600400" cy="5301208"/>
          </a:xfrm>
          <a:solidFill>
            <a:schemeClr val="bg1"/>
          </a:solidFill>
        </p:spPr>
        <p:txBody>
          <a:bodyPr>
            <a:noAutofit/>
          </a:bodyPr>
          <a:lstStyle/>
          <a:p>
            <a:r>
              <a:rPr lang="es-PE" sz="2400" dirty="0" smtClean="0"/>
              <a:t>Fácil de realizar</a:t>
            </a:r>
          </a:p>
          <a:p>
            <a:r>
              <a:rPr lang="es-PE" sz="2400" dirty="0" smtClean="0"/>
              <a:t>Se asocia con pocas complicaciones</a:t>
            </a:r>
          </a:p>
          <a:p>
            <a:r>
              <a:rPr lang="es-PE" sz="2400" dirty="0" smtClean="0"/>
              <a:t>Más cómoda y segura que la B. rígida</a:t>
            </a:r>
          </a:p>
          <a:p>
            <a:r>
              <a:rPr lang="es-PE" sz="2400" dirty="0" smtClean="0"/>
              <a:t>Expone una porción distal más amplia del árbol T-B</a:t>
            </a:r>
          </a:p>
          <a:p>
            <a:r>
              <a:rPr lang="es-PE" sz="2400" dirty="0" smtClean="0"/>
              <a:t>No necesita anestesia general o quirófano</a:t>
            </a:r>
          </a:p>
          <a:p>
            <a:r>
              <a:rPr lang="es-PE" sz="2400" dirty="0" smtClean="0"/>
              <a:t>Se puede realizar a la cabecera</a:t>
            </a:r>
          </a:p>
          <a:p>
            <a:endParaRPr lang="es-PE" sz="2400" dirty="0" smtClean="0"/>
          </a:p>
          <a:p>
            <a:endParaRPr lang="es-PE" sz="2400" dirty="0"/>
          </a:p>
        </p:txBody>
      </p:sp>
      <p:pic>
        <p:nvPicPr>
          <p:cNvPr id="8" name="Picture 9" descr="C:\WINNT\Profiles\vhawaslud.000\Desktop\untitled3.jpg"/>
          <p:cNvPicPr>
            <a:picLocks noChangeAspect="1" noChangeArrowheads="1"/>
          </p:cNvPicPr>
          <p:nvPr/>
        </p:nvPicPr>
        <p:blipFill>
          <a:blip r:embed="rId2" cstate="print"/>
          <a:srcRect/>
          <a:stretch>
            <a:fillRect/>
          </a:stretch>
        </p:blipFill>
        <p:spPr bwMode="auto">
          <a:xfrm>
            <a:off x="0" y="4365104"/>
            <a:ext cx="5010596" cy="2492896"/>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cstate="print"/>
          <a:srcRect/>
          <a:stretch>
            <a:fillRect/>
          </a:stretch>
        </p:blipFill>
        <p:spPr bwMode="auto">
          <a:xfrm>
            <a:off x="395536" y="2708920"/>
            <a:ext cx="4218159" cy="1485900"/>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9" name="Picture 2"/>
          <p:cNvPicPr>
            <a:picLocks noChangeAspect="1" noChangeArrowheads="1"/>
          </p:cNvPicPr>
          <p:nvPr/>
        </p:nvPicPr>
        <p:blipFill>
          <a:blip r:embed="rId2" cstate="print"/>
          <a:srcRect/>
          <a:stretch>
            <a:fillRect/>
          </a:stretch>
        </p:blipFill>
        <p:spPr bwMode="auto">
          <a:xfrm>
            <a:off x="7596336" y="1"/>
            <a:ext cx="1547664" cy="1888395"/>
          </a:xfrm>
          <a:prstGeom prst="rect">
            <a:avLst/>
          </a:prstGeom>
          <a:noFill/>
          <a:ln w="9525">
            <a:noFill/>
            <a:miter lim="800000"/>
            <a:headEnd/>
            <a:tailEnd/>
          </a:ln>
        </p:spPr>
      </p:pic>
      <p:sp>
        <p:nvSpPr>
          <p:cNvPr id="2" name="1 Título"/>
          <p:cNvSpPr>
            <a:spLocks noGrp="1"/>
          </p:cNvSpPr>
          <p:nvPr>
            <p:ph type="title"/>
          </p:nvPr>
        </p:nvSpPr>
        <p:spPr>
          <a:xfrm>
            <a:off x="251520" y="188640"/>
            <a:ext cx="7128792" cy="1080120"/>
          </a:xfrm>
          <a:ln>
            <a:solidFill>
              <a:srgbClr val="00B0F0"/>
            </a:solidFill>
          </a:ln>
        </p:spPr>
        <p:txBody>
          <a:bodyPr/>
          <a:lstStyle/>
          <a:p>
            <a:pPr fontAlgn="auto">
              <a:spcAft>
                <a:spcPts val="0"/>
              </a:spcAft>
              <a:defRPr/>
            </a:pPr>
            <a:r>
              <a:rPr lang="es-PE" dirty="0" smtClean="0">
                <a:solidFill>
                  <a:srgbClr val="FFFF00"/>
                </a:solidFill>
              </a:rPr>
              <a:t>Indicaciones diagnosticas </a:t>
            </a:r>
            <a:br>
              <a:rPr lang="es-PE" dirty="0" smtClean="0">
                <a:solidFill>
                  <a:srgbClr val="FFFF00"/>
                </a:solidFill>
              </a:rPr>
            </a:br>
            <a:r>
              <a:rPr lang="es-PE" sz="2400" dirty="0" smtClean="0">
                <a:solidFill>
                  <a:srgbClr val="FFFF00"/>
                </a:solidFill>
              </a:rPr>
              <a:t>FBC en UCI</a:t>
            </a:r>
            <a:endParaRPr lang="es-PE" dirty="0">
              <a:solidFill>
                <a:srgbClr val="FFFF00"/>
              </a:solidFill>
            </a:endParaRPr>
          </a:p>
        </p:txBody>
      </p:sp>
      <p:sp>
        <p:nvSpPr>
          <p:cNvPr id="15" name="14 Marcador de contenido"/>
          <p:cNvSpPr>
            <a:spLocks noGrp="1"/>
          </p:cNvSpPr>
          <p:nvPr>
            <p:ph sz="half" idx="1"/>
          </p:nvPr>
        </p:nvSpPr>
        <p:spPr>
          <a:xfrm>
            <a:off x="285750" y="1643063"/>
            <a:ext cx="3829050" cy="4525962"/>
          </a:xfrm>
        </p:spPr>
        <p:txBody>
          <a:bodyPr>
            <a:normAutofit/>
          </a:bodyPr>
          <a:lstStyle/>
          <a:p>
            <a:pPr marL="274320" indent="-274320" fontAlgn="auto">
              <a:spcAft>
                <a:spcPts val="0"/>
              </a:spcAft>
              <a:buFont typeface="Wingdings 2"/>
              <a:buChar char=""/>
              <a:defRPr/>
            </a:pPr>
            <a:r>
              <a:rPr lang="es-PE" dirty="0" smtClean="0"/>
              <a:t>Neumonía :</a:t>
            </a:r>
          </a:p>
          <a:p>
            <a:pPr marL="521208" lvl="1" fontAlgn="auto">
              <a:spcAft>
                <a:spcPts val="0"/>
              </a:spcAft>
              <a:buClr>
                <a:schemeClr val="accent4"/>
              </a:buClr>
              <a:buFont typeface="Wingdings 2"/>
              <a:buChar char=""/>
              <a:defRPr/>
            </a:pPr>
            <a:r>
              <a:rPr lang="es-PE" dirty="0" err="1" smtClean="0">
                <a:solidFill>
                  <a:schemeClr val="tx1">
                    <a:tint val="85000"/>
                  </a:schemeClr>
                </a:solidFill>
              </a:rPr>
              <a:t>Inmunocomprometidos</a:t>
            </a:r>
            <a:r>
              <a:rPr lang="es-PE" dirty="0" smtClean="0">
                <a:solidFill>
                  <a:schemeClr val="tx1">
                    <a:tint val="85000"/>
                  </a:schemeClr>
                </a:solidFill>
              </a:rPr>
              <a:t> </a:t>
            </a:r>
          </a:p>
          <a:p>
            <a:pPr marL="521208" lvl="1" fontAlgn="auto">
              <a:spcAft>
                <a:spcPts val="0"/>
              </a:spcAft>
              <a:buClr>
                <a:schemeClr val="accent4"/>
              </a:buClr>
              <a:buFont typeface="Wingdings 2"/>
              <a:buChar char=""/>
              <a:defRPr/>
            </a:pPr>
            <a:r>
              <a:rPr lang="es-PE" dirty="0" smtClean="0">
                <a:solidFill>
                  <a:schemeClr val="tx1">
                    <a:tint val="85000"/>
                  </a:schemeClr>
                </a:solidFill>
              </a:rPr>
              <a:t>NIH ó NAV</a:t>
            </a:r>
          </a:p>
          <a:p>
            <a:pPr marL="274320" indent="-274320" fontAlgn="auto">
              <a:spcAft>
                <a:spcPts val="0"/>
              </a:spcAft>
              <a:buFont typeface="Wingdings 2"/>
              <a:buChar char=""/>
              <a:defRPr/>
            </a:pPr>
            <a:r>
              <a:rPr lang="es-PE" dirty="0" smtClean="0"/>
              <a:t>Enfermedad pulmonar focal (lesiones – masas)</a:t>
            </a:r>
          </a:p>
          <a:p>
            <a:pPr marL="274320" indent="-274320" fontAlgn="auto">
              <a:spcAft>
                <a:spcPts val="0"/>
              </a:spcAft>
              <a:buFont typeface="Wingdings 2"/>
              <a:buChar char=""/>
              <a:defRPr/>
            </a:pPr>
            <a:r>
              <a:rPr lang="es-PE" dirty="0" smtClean="0"/>
              <a:t>Injuria aguda por inhalación o quemaduras</a:t>
            </a:r>
          </a:p>
        </p:txBody>
      </p:sp>
      <p:sp>
        <p:nvSpPr>
          <p:cNvPr id="16" name="15 Marcador de contenido"/>
          <p:cNvSpPr>
            <a:spLocks noGrp="1"/>
          </p:cNvSpPr>
          <p:nvPr>
            <p:ph sz="half" idx="2"/>
          </p:nvPr>
        </p:nvSpPr>
        <p:spPr/>
        <p:txBody>
          <a:bodyPr>
            <a:normAutofit/>
          </a:bodyPr>
          <a:lstStyle/>
          <a:p>
            <a:pPr marL="274320" indent="-274320" fontAlgn="auto">
              <a:spcAft>
                <a:spcPts val="0"/>
              </a:spcAft>
              <a:buFont typeface="Wingdings 2"/>
              <a:buChar char=""/>
              <a:defRPr/>
            </a:pPr>
            <a:r>
              <a:rPr lang="es-PE" dirty="0" smtClean="0"/>
              <a:t>Trauma de vía aérea:</a:t>
            </a:r>
          </a:p>
          <a:p>
            <a:pPr marL="521208" lvl="1" fontAlgn="auto">
              <a:spcAft>
                <a:spcPts val="0"/>
              </a:spcAft>
              <a:buClr>
                <a:schemeClr val="accent4"/>
              </a:buClr>
              <a:buFont typeface="Wingdings 2"/>
              <a:buChar char=""/>
              <a:defRPr/>
            </a:pPr>
            <a:r>
              <a:rPr lang="es-PE" dirty="0" smtClean="0">
                <a:solidFill>
                  <a:schemeClr val="tx1">
                    <a:tint val="85000"/>
                  </a:schemeClr>
                </a:solidFill>
              </a:rPr>
              <a:t>Injuria por intubación</a:t>
            </a:r>
          </a:p>
          <a:p>
            <a:pPr marL="521208" lvl="1" fontAlgn="auto">
              <a:spcAft>
                <a:spcPts val="0"/>
              </a:spcAft>
              <a:buClr>
                <a:schemeClr val="accent4"/>
              </a:buClr>
              <a:buFont typeface="Wingdings 2"/>
              <a:buChar char=""/>
              <a:defRPr/>
            </a:pPr>
            <a:r>
              <a:rPr lang="es-PE" dirty="0" smtClean="0">
                <a:solidFill>
                  <a:schemeClr val="tx1">
                    <a:tint val="85000"/>
                  </a:schemeClr>
                </a:solidFill>
              </a:rPr>
              <a:t>Trauma tórax penetrante</a:t>
            </a:r>
          </a:p>
          <a:p>
            <a:pPr marL="521208" lvl="1" fontAlgn="auto">
              <a:spcAft>
                <a:spcPts val="0"/>
              </a:spcAft>
              <a:buClr>
                <a:schemeClr val="accent4"/>
              </a:buClr>
              <a:buFont typeface="Wingdings 2"/>
              <a:buChar char=""/>
              <a:defRPr/>
            </a:pPr>
            <a:r>
              <a:rPr lang="es-PE" dirty="0" smtClean="0">
                <a:solidFill>
                  <a:schemeClr val="tx1">
                    <a:tint val="85000"/>
                  </a:schemeClr>
                </a:solidFill>
              </a:rPr>
              <a:t>Posoperatorio tórax</a:t>
            </a:r>
          </a:p>
          <a:p>
            <a:pPr marL="274320" indent="-274320" fontAlgn="auto">
              <a:spcAft>
                <a:spcPts val="0"/>
              </a:spcAft>
              <a:buFont typeface="Wingdings 2"/>
              <a:buChar char=""/>
              <a:defRPr/>
            </a:pPr>
            <a:r>
              <a:rPr lang="es-PE" dirty="0" err="1" smtClean="0"/>
              <a:t>Sibilancias</a:t>
            </a:r>
            <a:r>
              <a:rPr lang="es-PE" dirty="0" smtClean="0"/>
              <a:t> o estridor localizado</a:t>
            </a:r>
          </a:p>
          <a:p>
            <a:pPr marL="274320" indent="-274320" fontAlgn="auto">
              <a:spcAft>
                <a:spcPts val="0"/>
              </a:spcAft>
              <a:buFont typeface="Wingdings 2"/>
              <a:buChar char=""/>
              <a:defRPr/>
            </a:pPr>
            <a:r>
              <a:rPr lang="es-PE" dirty="0" smtClean="0"/>
              <a:t>Fístula </a:t>
            </a:r>
            <a:r>
              <a:rPr lang="es-PE" dirty="0" err="1" smtClean="0"/>
              <a:t>traqueoesofágica</a:t>
            </a:r>
            <a:endParaRPr lang="es-PE" dirty="0" smtClean="0"/>
          </a:p>
          <a:p>
            <a:pPr marL="521208" lvl="1" fontAlgn="auto">
              <a:spcAft>
                <a:spcPts val="0"/>
              </a:spcAft>
              <a:buClr>
                <a:schemeClr val="accent4"/>
              </a:buClr>
              <a:buFont typeface="Wingdings 2"/>
              <a:buChar char=""/>
              <a:defRPr/>
            </a:pPr>
            <a:endParaRPr lang="es-PE" dirty="0">
              <a:solidFill>
                <a:schemeClr val="tx1">
                  <a:tint val="85000"/>
                </a:schemeClr>
              </a:solidFill>
            </a:endParaRPr>
          </a:p>
        </p:txBody>
      </p:sp>
      <p:pic>
        <p:nvPicPr>
          <p:cNvPr id="37890" name="Picture 2"/>
          <p:cNvPicPr>
            <a:picLocks noChangeAspect="1" noChangeArrowheads="1"/>
          </p:cNvPicPr>
          <p:nvPr/>
        </p:nvPicPr>
        <p:blipFill>
          <a:blip r:embed="rId3" cstate="print"/>
          <a:srcRect/>
          <a:stretch>
            <a:fillRect/>
          </a:stretch>
        </p:blipFill>
        <p:spPr bwMode="auto">
          <a:xfrm>
            <a:off x="3695353" y="6127750"/>
            <a:ext cx="5448647" cy="730250"/>
          </a:xfrm>
          <a:prstGeom prst="rect">
            <a:avLst/>
          </a:prstGeom>
          <a:solidFill>
            <a:schemeClr val="tx2">
              <a:lumMod val="20000"/>
              <a:lumOff val="80000"/>
            </a:schemeClr>
          </a:solidFill>
          <a:ln w="9525">
            <a:solidFill>
              <a:schemeClr val="accent1"/>
            </a:solidFill>
            <a:miter lim="800000"/>
            <a:headEnd/>
            <a:tailEnd/>
          </a:ln>
          <a:effectLst/>
        </p:spPr>
      </p:pic>
      <p:pic>
        <p:nvPicPr>
          <p:cNvPr id="37891" name="Picture 3"/>
          <p:cNvPicPr>
            <a:picLocks noChangeAspect="1" noChangeArrowheads="1"/>
          </p:cNvPicPr>
          <p:nvPr/>
        </p:nvPicPr>
        <p:blipFill>
          <a:blip r:embed="rId4" cstate="print"/>
          <a:srcRect/>
          <a:stretch>
            <a:fillRect/>
          </a:stretch>
        </p:blipFill>
        <p:spPr bwMode="auto">
          <a:xfrm>
            <a:off x="6052791" y="6527800"/>
            <a:ext cx="3070225" cy="320675"/>
          </a:xfrm>
          <a:prstGeom prst="rect">
            <a:avLst/>
          </a:prstGeom>
          <a:solidFill>
            <a:schemeClr val="bg2">
              <a:lumMod val="10000"/>
            </a:schemeClr>
          </a:solid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print"/>
          <a:srcRect/>
          <a:stretch>
            <a:fillRect/>
          </a:stretch>
        </p:blipFill>
        <p:spPr bwMode="auto">
          <a:xfrm>
            <a:off x="7155160" y="1"/>
            <a:ext cx="1988839" cy="1988840"/>
          </a:xfrm>
          <a:prstGeom prst="rect">
            <a:avLst/>
          </a:prstGeom>
          <a:noFill/>
          <a:ln w="9525">
            <a:noFill/>
            <a:miter lim="800000"/>
            <a:headEnd/>
            <a:tailEnd/>
          </a:ln>
        </p:spPr>
      </p:pic>
      <p:sp>
        <p:nvSpPr>
          <p:cNvPr id="2" name="1 Título"/>
          <p:cNvSpPr>
            <a:spLocks noGrp="1"/>
          </p:cNvSpPr>
          <p:nvPr>
            <p:ph type="title"/>
          </p:nvPr>
        </p:nvSpPr>
        <p:spPr>
          <a:xfrm>
            <a:off x="251520" y="260648"/>
            <a:ext cx="6768752" cy="1080120"/>
          </a:xfrm>
          <a:ln>
            <a:solidFill>
              <a:srgbClr val="00B0F0"/>
            </a:solidFill>
          </a:ln>
        </p:spPr>
        <p:txBody>
          <a:bodyPr/>
          <a:lstStyle/>
          <a:p>
            <a:pPr fontAlgn="auto">
              <a:spcAft>
                <a:spcPts val="0"/>
              </a:spcAft>
              <a:defRPr/>
            </a:pPr>
            <a:r>
              <a:rPr lang="es-PE" sz="3600" dirty="0" smtClean="0">
                <a:solidFill>
                  <a:srgbClr val="FFFF00"/>
                </a:solidFill>
              </a:rPr>
              <a:t>Indicaciones </a:t>
            </a:r>
            <a:r>
              <a:rPr lang="es-PE" sz="3600" dirty="0" err="1" smtClean="0">
                <a:solidFill>
                  <a:srgbClr val="FFFF00"/>
                </a:solidFill>
              </a:rPr>
              <a:t>terapeuticas</a:t>
            </a:r>
            <a:r>
              <a:rPr lang="es-PE" sz="3600" dirty="0" smtClean="0">
                <a:solidFill>
                  <a:srgbClr val="FFFF00"/>
                </a:solidFill>
              </a:rPr>
              <a:t/>
            </a:r>
            <a:br>
              <a:rPr lang="es-PE" sz="3600" dirty="0" smtClean="0">
                <a:solidFill>
                  <a:srgbClr val="FFFF00"/>
                </a:solidFill>
              </a:rPr>
            </a:br>
            <a:r>
              <a:rPr lang="es-PE" sz="2000" dirty="0" smtClean="0">
                <a:solidFill>
                  <a:srgbClr val="FFFF00"/>
                </a:solidFill>
              </a:rPr>
              <a:t>FBC en UCI</a:t>
            </a:r>
            <a:endParaRPr lang="es-PE" sz="3600" dirty="0">
              <a:solidFill>
                <a:srgbClr val="FFFF00"/>
              </a:solidFill>
            </a:endParaRPr>
          </a:p>
        </p:txBody>
      </p:sp>
      <p:sp>
        <p:nvSpPr>
          <p:cNvPr id="29700" name="8 Marcador de contenido"/>
          <p:cNvSpPr>
            <a:spLocks noGrp="1"/>
          </p:cNvSpPr>
          <p:nvPr>
            <p:ph sz="half" idx="1"/>
          </p:nvPr>
        </p:nvSpPr>
        <p:spPr/>
        <p:txBody>
          <a:bodyPr/>
          <a:lstStyle/>
          <a:p>
            <a:r>
              <a:rPr lang="es-PE" smtClean="0"/>
              <a:t>Manejo vía aérea:</a:t>
            </a:r>
          </a:p>
          <a:p>
            <a:pPr lvl="1"/>
            <a:r>
              <a:rPr lang="es-PE" smtClean="0"/>
              <a:t>Intubación dificil</a:t>
            </a:r>
          </a:p>
          <a:p>
            <a:pPr lvl="1"/>
            <a:r>
              <a:rPr lang="es-PE" smtClean="0"/>
              <a:t>Colocación TET doble lumen</a:t>
            </a:r>
          </a:p>
          <a:p>
            <a:pPr lvl="1"/>
            <a:r>
              <a:rPr lang="es-PE" smtClean="0"/>
              <a:t>TQT percutánea</a:t>
            </a:r>
          </a:p>
          <a:p>
            <a:pPr lvl="1"/>
            <a:r>
              <a:rPr lang="es-PE" smtClean="0"/>
              <a:t>Extubación </a:t>
            </a:r>
          </a:p>
          <a:p>
            <a:r>
              <a:rPr lang="es-PE" smtClean="0"/>
              <a:t>Atelectasias </a:t>
            </a:r>
          </a:p>
          <a:p>
            <a:r>
              <a:rPr lang="es-PE" smtClean="0"/>
              <a:t>Aspiración </a:t>
            </a:r>
          </a:p>
          <a:p>
            <a:r>
              <a:rPr lang="es-PE" smtClean="0"/>
              <a:t>Hemoptisis masiva</a:t>
            </a:r>
          </a:p>
          <a:p>
            <a:pPr lvl="1">
              <a:buFont typeface="Wingdings 2" pitchFamily="18" charset="2"/>
              <a:buNone/>
            </a:pPr>
            <a:endParaRPr lang="es-PE" smtClean="0"/>
          </a:p>
          <a:p>
            <a:pPr lvl="1"/>
            <a:endParaRPr lang="es-PE" smtClean="0"/>
          </a:p>
        </p:txBody>
      </p:sp>
      <p:sp>
        <p:nvSpPr>
          <p:cNvPr id="29701" name="11 Marcador de contenido"/>
          <p:cNvSpPr>
            <a:spLocks noGrp="1"/>
          </p:cNvSpPr>
          <p:nvPr>
            <p:ph sz="half" idx="2"/>
          </p:nvPr>
        </p:nvSpPr>
        <p:spPr/>
        <p:txBody>
          <a:bodyPr/>
          <a:lstStyle/>
          <a:p>
            <a:r>
              <a:rPr lang="es-PE" smtClean="0"/>
              <a:t>Cuerpos extraños</a:t>
            </a:r>
          </a:p>
          <a:p>
            <a:r>
              <a:rPr lang="es-PE" smtClean="0"/>
              <a:t>Cierre de fístula broncopleural</a:t>
            </a:r>
          </a:p>
          <a:p>
            <a:r>
              <a:rPr lang="es-PE" smtClean="0"/>
              <a:t>Obstrucción endobronquial : fotorresección laser, crioterapia</a:t>
            </a:r>
          </a:p>
          <a:p>
            <a:r>
              <a:rPr lang="es-PE" smtClean="0"/>
              <a:t>Estenosis : dilatación, stents</a:t>
            </a:r>
          </a:p>
        </p:txBody>
      </p:sp>
      <p:pic>
        <p:nvPicPr>
          <p:cNvPr id="29702" name="Picture 2"/>
          <p:cNvPicPr>
            <a:picLocks noChangeAspect="1" noChangeArrowheads="1"/>
          </p:cNvPicPr>
          <p:nvPr/>
        </p:nvPicPr>
        <p:blipFill>
          <a:blip r:embed="rId3" cstate="print"/>
          <a:srcRect/>
          <a:stretch>
            <a:fillRect/>
          </a:stretch>
        </p:blipFill>
        <p:spPr bwMode="auto">
          <a:xfrm>
            <a:off x="3486150" y="6076950"/>
            <a:ext cx="5657850" cy="781050"/>
          </a:xfrm>
          <a:prstGeom prst="rect">
            <a:avLst/>
          </a:prstGeom>
          <a:noFill/>
          <a:ln w="9525">
            <a:solidFill>
              <a:schemeClr val="accent1"/>
            </a:solidFill>
            <a:miter lim="800000"/>
            <a:headEnd/>
            <a:tailEnd/>
          </a:ln>
        </p:spPr>
      </p:pic>
      <p:pic>
        <p:nvPicPr>
          <p:cNvPr id="29703" name="Picture 3"/>
          <p:cNvPicPr>
            <a:picLocks noChangeAspect="1" noChangeArrowheads="1"/>
          </p:cNvPicPr>
          <p:nvPr/>
        </p:nvPicPr>
        <p:blipFill>
          <a:blip r:embed="rId4" cstate="print"/>
          <a:srcRect/>
          <a:stretch>
            <a:fillRect/>
          </a:stretch>
        </p:blipFill>
        <p:spPr bwMode="auto">
          <a:xfrm>
            <a:off x="5772150" y="6505575"/>
            <a:ext cx="3286125" cy="3429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936104"/>
          </a:xfrm>
        </p:spPr>
        <p:txBody>
          <a:bodyPr/>
          <a:lstStyle/>
          <a:p>
            <a:pPr algn="ctr" fontAlgn="auto">
              <a:spcAft>
                <a:spcPts val="0"/>
              </a:spcAft>
              <a:defRPr/>
            </a:pPr>
            <a:r>
              <a:rPr lang="es-PE" dirty="0" smtClean="0">
                <a:solidFill>
                  <a:srgbClr val="FFFF00"/>
                </a:solidFill>
                <a:latin typeface="Arial Unicode MS" pitchFamily="34" charset="-128"/>
                <a:ea typeface="Arial Unicode MS" pitchFamily="34" charset="-128"/>
                <a:cs typeface="Arial Unicode MS" pitchFamily="34" charset="-128"/>
              </a:rPr>
              <a:t>Diagnostico infección pulmonar</a:t>
            </a:r>
            <a:endParaRPr lang="es-PE" dirty="0">
              <a:solidFill>
                <a:srgbClr val="FFFF00"/>
              </a:solidFill>
              <a:latin typeface="Arial Unicode MS" pitchFamily="34" charset="-128"/>
              <a:ea typeface="Arial Unicode MS" pitchFamily="34" charset="-128"/>
              <a:cs typeface="Arial Unicode MS" pitchFamily="34" charset="-128"/>
            </a:endParaRPr>
          </a:p>
        </p:txBody>
      </p:sp>
      <p:pic>
        <p:nvPicPr>
          <p:cNvPr id="30723" name="Picture 4" descr="phagocytosis of staph"/>
          <p:cNvPicPr>
            <a:picLocks noGrp="1" noChangeAspect="1" noChangeArrowheads="1"/>
          </p:cNvPicPr>
          <p:nvPr>
            <p:ph sz="half" idx="1"/>
          </p:nvPr>
        </p:nvPicPr>
        <p:blipFill>
          <a:blip r:embed="rId2" cstate="print"/>
          <a:srcRect/>
          <a:stretch>
            <a:fillRect/>
          </a:stretch>
        </p:blipFill>
        <p:spPr>
          <a:xfrm>
            <a:off x="4499992" y="2132856"/>
            <a:ext cx="4501595" cy="2944911"/>
          </a:xfrm>
        </p:spPr>
      </p:pic>
      <p:sp>
        <p:nvSpPr>
          <p:cNvPr id="30724" name="9 CuadroTexto"/>
          <p:cNvSpPr txBox="1">
            <a:spLocks noChangeArrowheads="1"/>
          </p:cNvSpPr>
          <p:nvPr/>
        </p:nvSpPr>
        <p:spPr bwMode="auto">
          <a:xfrm>
            <a:off x="4499992" y="1556792"/>
            <a:ext cx="4464496" cy="523220"/>
          </a:xfrm>
          <a:prstGeom prst="rect">
            <a:avLst/>
          </a:prstGeom>
          <a:noFill/>
          <a:ln w="9525">
            <a:solidFill>
              <a:srgbClr val="FF9966"/>
            </a:solidFill>
            <a:miter lim="800000"/>
            <a:headEnd/>
            <a:tailEnd/>
          </a:ln>
        </p:spPr>
        <p:txBody>
          <a:bodyPr wrap="square">
            <a:spAutoFit/>
          </a:bodyPr>
          <a:lstStyle/>
          <a:p>
            <a:pPr algn="ctr"/>
            <a:r>
              <a:rPr lang="es-PE" sz="2800" dirty="0"/>
              <a:t>Colonización vs. infección</a:t>
            </a:r>
          </a:p>
        </p:txBody>
      </p:sp>
      <p:sp>
        <p:nvSpPr>
          <p:cNvPr id="11" name="10 Rectángulo"/>
          <p:cNvSpPr/>
          <p:nvPr/>
        </p:nvSpPr>
        <p:spPr>
          <a:xfrm>
            <a:off x="2623220" y="5965448"/>
            <a:ext cx="6520780" cy="892552"/>
          </a:xfrm>
          <a:prstGeom prst="rect">
            <a:avLst/>
          </a:prstGeom>
          <a:solidFill>
            <a:schemeClr val="tx1">
              <a:lumMod val="95000"/>
            </a:schemeClr>
          </a:solidFill>
          <a:ln>
            <a:solidFill>
              <a:schemeClr val="accent5">
                <a:lumMod val="75000"/>
              </a:schemeClr>
            </a:solidFill>
          </a:ln>
        </p:spPr>
        <p:txBody>
          <a:bodyPr wrap="square">
            <a:spAutoFit/>
          </a:bodyPr>
          <a:lstStyle/>
          <a:p>
            <a:pPr>
              <a:defRPr/>
            </a:pPr>
            <a:r>
              <a:rPr lang="en-US" dirty="0">
                <a:solidFill>
                  <a:schemeClr val="bg1"/>
                </a:solidFill>
                <a:latin typeface="Arial" charset="0"/>
                <a:cs typeface="Arial" charset="0"/>
              </a:rPr>
              <a:t>Protected Specimen Catheter Brush </a:t>
            </a:r>
            <a:r>
              <a:rPr lang="en-US" dirty="0" smtClean="0">
                <a:solidFill>
                  <a:schemeClr val="bg1"/>
                </a:solidFill>
                <a:latin typeface="Arial" charset="0"/>
                <a:cs typeface="Arial" charset="0"/>
              </a:rPr>
              <a:t>and </a:t>
            </a:r>
            <a:r>
              <a:rPr lang="en-US" dirty="0" err="1" smtClean="0">
                <a:solidFill>
                  <a:schemeClr val="bg1"/>
                </a:solidFill>
                <a:latin typeface="Arial" charset="0"/>
                <a:cs typeface="Arial" charset="0"/>
              </a:rPr>
              <a:t>Bronchoalveolar</a:t>
            </a:r>
            <a:r>
              <a:rPr lang="en-US" dirty="0" smtClean="0">
                <a:solidFill>
                  <a:schemeClr val="bg1"/>
                </a:solidFill>
                <a:latin typeface="Arial" charset="0"/>
                <a:cs typeface="Arial" charset="0"/>
              </a:rPr>
              <a:t> </a:t>
            </a:r>
            <a:r>
              <a:rPr lang="en-US" dirty="0" err="1">
                <a:solidFill>
                  <a:schemeClr val="bg1"/>
                </a:solidFill>
                <a:latin typeface="Arial" charset="0"/>
                <a:cs typeface="Arial" charset="0"/>
              </a:rPr>
              <a:t>lavage</a:t>
            </a:r>
            <a:r>
              <a:rPr lang="en-US" dirty="0">
                <a:solidFill>
                  <a:schemeClr val="bg1"/>
                </a:solidFill>
                <a:latin typeface="Arial" charset="0"/>
                <a:cs typeface="Arial" charset="0"/>
              </a:rPr>
              <a:t> in the diagnosis of VAP</a:t>
            </a:r>
            <a:r>
              <a:rPr lang="en-US" dirty="0" smtClean="0">
                <a:solidFill>
                  <a:schemeClr val="bg1"/>
                </a:solidFill>
                <a:latin typeface="Arial" charset="0"/>
                <a:cs typeface="Arial" charset="0"/>
              </a:rPr>
              <a:t>.</a:t>
            </a:r>
            <a:endParaRPr lang="en-US" dirty="0">
              <a:solidFill>
                <a:schemeClr val="bg1"/>
              </a:solidFill>
              <a:latin typeface="Arial" charset="0"/>
              <a:cs typeface="Arial" charset="0"/>
            </a:endParaRPr>
          </a:p>
          <a:p>
            <a:pPr>
              <a:defRPr/>
            </a:pPr>
            <a:r>
              <a:rPr lang="en-US" sz="1600" dirty="0">
                <a:solidFill>
                  <a:schemeClr val="bg1"/>
                </a:solidFill>
                <a:latin typeface="Arial" charset="0"/>
                <a:cs typeface="Arial" charset="0"/>
              </a:rPr>
              <a:t> </a:t>
            </a:r>
            <a:r>
              <a:rPr lang="en-US" sz="1600" dirty="0" err="1">
                <a:solidFill>
                  <a:schemeClr val="bg1"/>
                </a:solidFill>
                <a:latin typeface="Arial" charset="0"/>
                <a:cs typeface="Arial" charset="0"/>
              </a:rPr>
              <a:t>Chastre</a:t>
            </a:r>
            <a:r>
              <a:rPr lang="en-US" sz="1600" dirty="0">
                <a:solidFill>
                  <a:schemeClr val="bg1"/>
                </a:solidFill>
                <a:latin typeface="Arial" charset="0"/>
                <a:cs typeface="Arial" charset="0"/>
              </a:rPr>
              <a:t> J and </a:t>
            </a:r>
            <a:r>
              <a:rPr lang="en-US" sz="1600" dirty="0" err="1">
                <a:solidFill>
                  <a:schemeClr val="bg1"/>
                </a:solidFill>
                <a:latin typeface="Arial" charset="0"/>
                <a:cs typeface="Arial" charset="0"/>
              </a:rPr>
              <a:t>Fagon</a:t>
            </a:r>
            <a:r>
              <a:rPr lang="en-US" sz="1600" dirty="0">
                <a:solidFill>
                  <a:schemeClr val="bg1"/>
                </a:solidFill>
                <a:latin typeface="Arial" charset="0"/>
                <a:cs typeface="Arial" charset="0"/>
              </a:rPr>
              <a:t> </a:t>
            </a:r>
            <a:r>
              <a:rPr lang="en-US" sz="1600" dirty="0" smtClean="0">
                <a:solidFill>
                  <a:schemeClr val="bg1"/>
                </a:solidFill>
                <a:latin typeface="Arial" charset="0"/>
                <a:cs typeface="Arial" charset="0"/>
              </a:rPr>
              <a:t>J-Y</a:t>
            </a:r>
            <a:r>
              <a:rPr lang="en-US" sz="1600" dirty="0" smtClean="0">
                <a:solidFill>
                  <a:schemeClr val="bg1"/>
                </a:solidFill>
              </a:rPr>
              <a:t>.</a:t>
            </a:r>
            <a:r>
              <a:rPr lang="en-US" sz="1600" b="1" dirty="0" smtClean="0">
                <a:solidFill>
                  <a:schemeClr val="bg1"/>
                </a:solidFill>
                <a:latin typeface="Arial" charset="0"/>
                <a:cs typeface="Arial" charset="0"/>
              </a:rPr>
              <a:t> </a:t>
            </a:r>
            <a:r>
              <a:rPr lang="en-US" sz="1600" dirty="0">
                <a:solidFill>
                  <a:schemeClr val="bg1"/>
                </a:solidFill>
                <a:latin typeface="Arial" charset="0"/>
                <a:cs typeface="Arial" charset="0"/>
              </a:rPr>
              <a:t>Am. J. </a:t>
            </a:r>
            <a:r>
              <a:rPr lang="en-US" sz="1600" dirty="0" err="1">
                <a:solidFill>
                  <a:schemeClr val="bg1"/>
                </a:solidFill>
                <a:latin typeface="Arial" charset="0"/>
                <a:cs typeface="Arial" charset="0"/>
              </a:rPr>
              <a:t>Respir</a:t>
            </a:r>
            <a:r>
              <a:rPr lang="en-US" sz="1600" dirty="0">
                <a:solidFill>
                  <a:schemeClr val="bg1"/>
                </a:solidFill>
                <a:latin typeface="Arial" charset="0"/>
                <a:cs typeface="Arial" charset="0"/>
              </a:rPr>
              <a:t>. Crit. Care Med. 2002.</a:t>
            </a:r>
            <a:endParaRPr lang="es-PE" sz="1600" dirty="0">
              <a:solidFill>
                <a:schemeClr val="bg1"/>
              </a:solidFill>
              <a:latin typeface="Arial" charset="0"/>
              <a:cs typeface="Arial" charset="0"/>
            </a:endParaRPr>
          </a:p>
        </p:txBody>
      </p:sp>
      <p:sp>
        <p:nvSpPr>
          <p:cNvPr id="6" name="5 CuadroTexto"/>
          <p:cNvSpPr txBox="1"/>
          <p:nvPr/>
        </p:nvSpPr>
        <p:spPr>
          <a:xfrm>
            <a:off x="323528" y="1772816"/>
            <a:ext cx="3888432" cy="3539430"/>
          </a:xfrm>
          <a:prstGeom prst="rect">
            <a:avLst/>
          </a:prstGeom>
          <a:noFill/>
          <a:ln>
            <a:solidFill>
              <a:schemeClr val="tx1"/>
            </a:solidFill>
          </a:ln>
        </p:spPr>
        <p:txBody>
          <a:bodyPr wrap="square" rtlCol="0">
            <a:spAutoFit/>
          </a:bodyPr>
          <a:lstStyle/>
          <a:p>
            <a:r>
              <a:rPr lang="es-PE" sz="2800" u="sng" dirty="0" err="1" smtClean="0"/>
              <a:t>Busqueda</a:t>
            </a:r>
            <a:r>
              <a:rPr lang="es-PE" sz="2800" u="sng" dirty="0" smtClean="0"/>
              <a:t> etiológica    :</a:t>
            </a:r>
          </a:p>
          <a:p>
            <a:endParaRPr lang="es-PE" sz="2800" dirty="0" smtClean="0"/>
          </a:p>
          <a:p>
            <a:r>
              <a:rPr lang="es-PE" sz="2800" dirty="0" smtClean="0"/>
              <a:t>NAC severa</a:t>
            </a:r>
          </a:p>
          <a:p>
            <a:r>
              <a:rPr lang="es-PE" sz="2800" dirty="0" err="1" smtClean="0"/>
              <a:t>Neumonia</a:t>
            </a:r>
            <a:r>
              <a:rPr lang="es-PE" sz="2800" dirty="0" smtClean="0"/>
              <a:t> en</a:t>
            </a:r>
          </a:p>
          <a:p>
            <a:r>
              <a:rPr lang="es-PE" sz="2800" dirty="0" err="1" smtClean="0"/>
              <a:t>inmunosuprimidos</a:t>
            </a:r>
            <a:endParaRPr lang="es-PE" sz="2800" dirty="0" smtClean="0"/>
          </a:p>
          <a:p>
            <a:r>
              <a:rPr lang="es-PE" sz="2800" dirty="0" smtClean="0"/>
              <a:t>NIH</a:t>
            </a:r>
          </a:p>
          <a:p>
            <a:r>
              <a:rPr lang="es-PE" sz="2800" dirty="0" smtClean="0"/>
              <a:t>NAV</a:t>
            </a:r>
          </a:p>
          <a:p>
            <a:r>
              <a:rPr lang="es-PE" sz="2800" dirty="0" smtClean="0"/>
              <a:t>Diferenciar TAV - NAV</a:t>
            </a:r>
            <a:endParaRPr lang="es-PE" sz="2800" dirty="0"/>
          </a:p>
        </p:txBody>
      </p:sp>
      <p:sp>
        <p:nvSpPr>
          <p:cNvPr id="7" name="9 CuadroTexto"/>
          <p:cNvSpPr txBox="1">
            <a:spLocks noChangeArrowheads="1"/>
          </p:cNvSpPr>
          <p:nvPr/>
        </p:nvSpPr>
        <p:spPr bwMode="auto">
          <a:xfrm>
            <a:off x="4499992" y="5157192"/>
            <a:ext cx="4464496" cy="523220"/>
          </a:xfrm>
          <a:prstGeom prst="rect">
            <a:avLst/>
          </a:prstGeom>
          <a:solidFill>
            <a:schemeClr val="bg1"/>
          </a:solidFill>
          <a:ln w="9525">
            <a:solidFill>
              <a:srgbClr val="FF9966"/>
            </a:solidFill>
            <a:miter lim="800000"/>
            <a:headEnd/>
            <a:tailEnd/>
          </a:ln>
        </p:spPr>
        <p:txBody>
          <a:bodyPr wrap="square">
            <a:spAutoFit/>
          </a:bodyPr>
          <a:lstStyle/>
          <a:p>
            <a:pPr algn="ctr"/>
            <a:r>
              <a:rPr lang="es-PE" sz="2800" dirty="0" smtClean="0">
                <a:effectLst>
                  <a:outerShdw blurRad="38100" dist="38100" dir="2700000" algn="tl">
                    <a:srgbClr val="000000">
                      <a:alpha val="43137"/>
                    </a:srgbClr>
                  </a:outerShdw>
                </a:effectLst>
              </a:rPr>
              <a:t>Recuento de colonias</a:t>
            </a:r>
            <a:endParaRPr lang="es-PE" sz="2800" dirty="0">
              <a:effectLst>
                <a:outerShdw blurRad="38100" dist="38100" dir="2700000" algn="tl">
                  <a:srgbClr val="000000">
                    <a:alpha val="43137"/>
                  </a:srgbClr>
                </a:outerShdw>
              </a:effectLst>
            </a:endParaRPr>
          </a:p>
        </p:txBody>
      </p:sp>
      <p:sp>
        <p:nvSpPr>
          <p:cNvPr id="8" name="7 CuadroTexto"/>
          <p:cNvSpPr txBox="1"/>
          <p:nvPr/>
        </p:nvSpPr>
        <p:spPr>
          <a:xfrm>
            <a:off x="8172400" y="4653136"/>
            <a:ext cx="800219" cy="369332"/>
          </a:xfrm>
          <a:prstGeom prst="rect">
            <a:avLst/>
          </a:prstGeom>
          <a:solidFill>
            <a:schemeClr val="bg1"/>
          </a:solidFill>
        </p:spPr>
        <p:txBody>
          <a:bodyPr wrap="none" rtlCol="0">
            <a:spAutoFit/>
          </a:bodyPr>
          <a:lstStyle/>
          <a:p>
            <a:r>
              <a:rPr lang="es-PE" dirty="0" err="1" smtClean="0"/>
              <a:t>ufc</a:t>
            </a:r>
            <a:r>
              <a:rPr lang="es-PE" dirty="0" smtClean="0"/>
              <a:t>/ml</a:t>
            </a:r>
            <a:endParaRPr lang="es-PE" dirty="0"/>
          </a:p>
        </p:txBody>
      </p:sp>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82181" y="1556792"/>
            <a:ext cx="9061819" cy="4774614"/>
          </a:xfrm>
          <a:prstGeom prst="rect">
            <a:avLst/>
          </a:prstGeom>
          <a:noFill/>
          <a:ln w="38100">
            <a:solidFill>
              <a:schemeClr val="accent5">
                <a:lumMod val="75000"/>
              </a:schemeClr>
            </a:solidFill>
            <a:miter lim="800000"/>
            <a:headEnd/>
            <a:tailEnd/>
          </a:ln>
          <a:effectLst/>
        </p:spPr>
      </p:pic>
      <p:sp>
        <p:nvSpPr>
          <p:cNvPr id="5" name="1 Título"/>
          <p:cNvSpPr>
            <a:spLocks noGrp="1"/>
          </p:cNvSpPr>
          <p:nvPr>
            <p:ph type="title" idx="4294967295"/>
          </p:nvPr>
        </p:nvSpPr>
        <p:spPr>
          <a:xfrm>
            <a:off x="755576" y="188640"/>
            <a:ext cx="7772400" cy="1166813"/>
          </a:xfrm>
        </p:spPr>
        <p:txBody>
          <a:bodyPr/>
          <a:lstStyle/>
          <a:p>
            <a:pPr algn="ctr" fontAlgn="auto">
              <a:spcAft>
                <a:spcPts val="0"/>
              </a:spcAft>
              <a:defRPr/>
            </a:pPr>
            <a:r>
              <a:rPr lang="es-PE" dirty="0" smtClean="0">
                <a:solidFill>
                  <a:srgbClr val="FFFF00"/>
                </a:solidFill>
                <a:latin typeface="Arial Unicode MS" pitchFamily="34" charset="-128"/>
                <a:ea typeface="Arial Unicode MS" pitchFamily="34" charset="-128"/>
                <a:cs typeface="Arial Unicode MS" pitchFamily="34" charset="-128"/>
              </a:rPr>
              <a:t>Diagnostico infección pulmonar</a:t>
            </a:r>
            <a:endParaRPr lang="es-PE" dirty="0">
              <a:solidFill>
                <a:srgbClr val="FFFF00"/>
              </a:solidFill>
              <a:latin typeface="Arial Unicode MS" pitchFamily="34" charset="-128"/>
              <a:ea typeface="Arial Unicode MS" pitchFamily="34" charset="-128"/>
              <a:cs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252413" y="1214438"/>
            <a:ext cx="8677275" cy="4572000"/>
          </a:xfrm>
          <a:prstGeom prst="rect">
            <a:avLst/>
          </a:prstGeom>
          <a:noFill/>
          <a:ln w="38100">
            <a:solidFill>
              <a:schemeClr val="accent5">
                <a:lumMod val="75000"/>
              </a:schemeClr>
            </a:solid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642938" y="3071813"/>
            <a:ext cx="8310562" cy="3357562"/>
          </a:xfrm>
          <a:prstGeom prst="rect">
            <a:avLst/>
          </a:prstGeom>
          <a:ln w="57150">
            <a:solidFill>
              <a:srgbClr val="FFCC00"/>
            </a:solidFill>
          </a:ln>
          <a:effectLst>
            <a:outerShdw blurRad="190500" algn="tl" rotWithShape="0">
              <a:srgbClr val="000000">
                <a:alpha val="70000"/>
              </a:srgbClr>
            </a:outerShdw>
          </a:effectLst>
        </p:spPr>
      </p:pic>
      <p:sp>
        <p:nvSpPr>
          <p:cNvPr id="6" name="1 Título"/>
          <p:cNvSpPr>
            <a:spLocks noGrp="1"/>
          </p:cNvSpPr>
          <p:nvPr>
            <p:ph type="title" idx="4294967295"/>
          </p:nvPr>
        </p:nvSpPr>
        <p:spPr>
          <a:xfrm>
            <a:off x="755576" y="260648"/>
            <a:ext cx="7772400" cy="653752"/>
          </a:xfrm>
        </p:spPr>
        <p:txBody>
          <a:bodyPr/>
          <a:lstStyle/>
          <a:p>
            <a:pPr algn="ctr" fontAlgn="auto">
              <a:spcAft>
                <a:spcPts val="0"/>
              </a:spcAft>
              <a:defRPr/>
            </a:pPr>
            <a:r>
              <a:rPr lang="es-PE" dirty="0" smtClean="0">
                <a:solidFill>
                  <a:srgbClr val="FFFF00"/>
                </a:solidFill>
                <a:latin typeface="Arial Unicode MS" pitchFamily="34" charset="-128"/>
                <a:ea typeface="Arial Unicode MS" pitchFamily="34" charset="-128"/>
                <a:cs typeface="Arial Unicode MS" pitchFamily="34" charset="-128"/>
              </a:rPr>
              <a:t>Diagnostico infección pulmonar</a:t>
            </a:r>
            <a:endParaRPr lang="es-PE" dirty="0">
              <a:solidFill>
                <a:srgbClr val="FFFF00"/>
              </a:solidFill>
              <a:latin typeface="Arial Unicode MS" pitchFamily="34" charset="-128"/>
              <a:ea typeface="Arial Unicode MS" pitchFamily="34" charset="-128"/>
              <a:cs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sz="half" idx="1"/>
          </p:nvPr>
        </p:nvSpPr>
        <p:spPr>
          <a:xfrm>
            <a:off x="251520" y="1124744"/>
            <a:ext cx="4038600" cy="5472608"/>
          </a:xfrm>
          <a:ln>
            <a:solidFill>
              <a:srgbClr val="00B0F0"/>
            </a:solidFill>
          </a:ln>
        </p:spPr>
        <p:txBody>
          <a:bodyPr>
            <a:normAutofit/>
          </a:bodyPr>
          <a:lstStyle/>
          <a:p>
            <a:pPr marL="274320" indent="-274320" fontAlgn="auto">
              <a:spcAft>
                <a:spcPts val="0"/>
              </a:spcAft>
              <a:buFont typeface="Wingdings 2"/>
              <a:buChar char=""/>
              <a:defRPr/>
            </a:pPr>
            <a:r>
              <a:rPr lang="es-PE" dirty="0" smtClean="0"/>
              <a:t>Recuperación de muestras:</a:t>
            </a:r>
          </a:p>
          <a:p>
            <a:pPr marL="603504" lvl="1" indent="-274320">
              <a:buFont typeface="Wingdings 2"/>
              <a:buChar char=""/>
              <a:defRPr/>
            </a:pPr>
            <a:r>
              <a:rPr lang="es-PE" dirty="0" smtClean="0"/>
              <a:t> Cepillado, BAL, biopsia</a:t>
            </a:r>
          </a:p>
          <a:p>
            <a:pPr marL="274320" indent="-274320" fontAlgn="auto">
              <a:spcAft>
                <a:spcPts val="0"/>
              </a:spcAft>
              <a:buFont typeface="Wingdings 2"/>
              <a:buChar char=""/>
              <a:defRPr/>
            </a:pPr>
            <a:r>
              <a:rPr lang="es-PE" dirty="0" smtClean="0"/>
              <a:t>Controversia sobre cuál método es mejor</a:t>
            </a:r>
          </a:p>
          <a:p>
            <a:pPr marL="274320" indent="-274320" fontAlgn="auto">
              <a:spcAft>
                <a:spcPts val="0"/>
              </a:spcAft>
              <a:buFont typeface="Wingdings 2"/>
              <a:buChar char=""/>
              <a:defRPr/>
            </a:pPr>
            <a:r>
              <a:rPr lang="es-PE" dirty="0" smtClean="0"/>
              <a:t>Contaminación probable del FBC en TET ó vía aérea proximal</a:t>
            </a:r>
          </a:p>
          <a:p>
            <a:pPr marL="274320" indent="-274320" fontAlgn="auto">
              <a:spcAft>
                <a:spcPts val="0"/>
              </a:spcAft>
              <a:buFont typeface="Wingdings 2"/>
              <a:buChar char=""/>
              <a:defRPr/>
            </a:pPr>
            <a:r>
              <a:rPr lang="es-PE" dirty="0" smtClean="0"/>
              <a:t>Acuerdo en que se requieren cultivos cuantitativos</a:t>
            </a:r>
            <a:endParaRPr lang="es-PE" dirty="0"/>
          </a:p>
        </p:txBody>
      </p:sp>
      <p:pic>
        <p:nvPicPr>
          <p:cNvPr id="33796" name="Picture 2"/>
          <p:cNvPicPr>
            <a:picLocks noGrp="1" noChangeAspect="1" noChangeArrowheads="1"/>
          </p:cNvPicPr>
          <p:nvPr>
            <p:ph sz="half" idx="2"/>
          </p:nvPr>
        </p:nvPicPr>
        <p:blipFill>
          <a:blip r:embed="rId2" cstate="print"/>
          <a:stretch>
            <a:fillRect/>
          </a:stretch>
        </p:blipFill>
        <p:spPr>
          <a:xfrm>
            <a:off x="4716016" y="3977680"/>
            <a:ext cx="4270821" cy="2880320"/>
          </a:xfrm>
          <a:ln>
            <a:noFill/>
          </a:ln>
        </p:spPr>
      </p:pic>
      <p:pic>
        <p:nvPicPr>
          <p:cNvPr id="33797" name="Picture 3"/>
          <p:cNvPicPr>
            <a:picLocks noChangeAspect="1" noChangeArrowheads="1"/>
          </p:cNvPicPr>
          <p:nvPr/>
        </p:nvPicPr>
        <p:blipFill>
          <a:blip r:embed="rId3" cstate="print"/>
          <a:srcRect/>
          <a:stretch>
            <a:fillRect/>
          </a:stretch>
        </p:blipFill>
        <p:spPr bwMode="auto">
          <a:xfrm>
            <a:off x="4716016" y="908720"/>
            <a:ext cx="4248472" cy="2863784"/>
          </a:xfrm>
          <a:prstGeom prst="rect">
            <a:avLst/>
          </a:prstGeom>
          <a:noFill/>
          <a:ln w="9525">
            <a:noFill/>
            <a:miter lim="800000"/>
            <a:headEnd/>
            <a:tailEnd/>
          </a:ln>
        </p:spPr>
      </p:pic>
      <p:sp>
        <p:nvSpPr>
          <p:cNvPr id="7" name="1 Título"/>
          <p:cNvSpPr>
            <a:spLocks noGrp="1"/>
          </p:cNvSpPr>
          <p:nvPr>
            <p:ph type="title" idx="4294967295"/>
          </p:nvPr>
        </p:nvSpPr>
        <p:spPr>
          <a:xfrm>
            <a:off x="755576" y="188640"/>
            <a:ext cx="7772400" cy="1166813"/>
          </a:xfrm>
        </p:spPr>
        <p:txBody>
          <a:bodyPr/>
          <a:lstStyle/>
          <a:p>
            <a:pPr algn="ctr" fontAlgn="auto">
              <a:spcAft>
                <a:spcPts val="0"/>
              </a:spcAft>
              <a:defRPr/>
            </a:pPr>
            <a:r>
              <a:rPr lang="es-PE" dirty="0" smtClean="0">
                <a:solidFill>
                  <a:srgbClr val="FFFF00"/>
                </a:solidFill>
                <a:latin typeface="Arial Unicode MS" pitchFamily="34" charset="-128"/>
                <a:ea typeface="Arial Unicode MS" pitchFamily="34" charset="-128"/>
                <a:cs typeface="Arial Unicode MS" pitchFamily="34" charset="-128"/>
              </a:rPr>
              <a:t>Diagnostico infección pulmonar</a:t>
            </a:r>
            <a:endParaRPr lang="es-PE" dirty="0">
              <a:solidFill>
                <a:srgbClr val="FFFF00"/>
              </a:solidFill>
              <a:latin typeface="Arial Unicode MS" pitchFamily="34" charset="-128"/>
              <a:ea typeface="Arial Unicode MS" pitchFamily="34" charset="-128"/>
              <a:cs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790603" y="0"/>
            <a:ext cx="6353397" cy="6858000"/>
          </a:xfrm>
          <a:prstGeom prst="rect">
            <a:avLst/>
          </a:prstGeom>
          <a:noFill/>
          <a:ln w="9525">
            <a:noFill/>
            <a:miter lim="800000"/>
            <a:headEnd/>
            <a:tailEnd/>
          </a:ln>
          <a:effectLst/>
        </p:spPr>
      </p:pic>
      <p:grpSp>
        <p:nvGrpSpPr>
          <p:cNvPr id="9" name="8 Grupo"/>
          <p:cNvGrpSpPr/>
          <p:nvPr/>
        </p:nvGrpSpPr>
        <p:grpSpPr>
          <a:xfrm>
            <a:off x="395536" y="4581128"/>
            <a:ext cx="1898774" cy="1955091"/>
            <a:chOff x="755576" y="4509120"/>
            <a:chExt cx="1898774" cy="1955091"/>
          </a:xfrm>
        </p:grpSpPr>
        <p:pic>
          <p:nvPicPr>
            <p:cNvPr id="9219" name="Picture 3"/>
            <p:cNvPicPr>
              <a:picLocks noChangeAspect="1" noChangeArrowheads="1"/>
            </p:cNvPicPr>
            <p:nvPr/>
          </p:nvPicPr>
          <p:blipFill>
            <a:blip r:embed="rId3" cstate="print"/>
            <a:srcRect/>
            <a:stretch>
              <a:fillRect/>
            </a:stretch>
          </p:blipFill>
          <p:spPr bwMode="auto">
            <a:xfrm>
              <a:off x="755576" y="4509120"/>
              <a:ext cx="1898774" cy="881060"/>
            </a:xfrm>
            <a:prstGeom prst="rect">
              <a:avLst/>
            </a:prstGeom>
            <a:solidFill>
              <a:srgbClr val="7030A0"/>
            </a:solid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755576" y="5408786"/>
              <a:ext cx="1885392" cy="623718"/>
            </a:xfrm>
            <a:prstGeom prst="rect">
              <a:avLst/>
            </a:prstGeom>
            <a:noFill/>
            <a:ln w="9525">
              <a:noFill/>
              <a:miter lim="800000"/>
              <a:headEnd/>
              <a:tailEnd/>
            </a:ln>
            <a:effectLst/>
          </p:spPr>
        </p:pic>
        <p:pic>
          <p:nvPicPr>
            <p:cNvPr id="9221" name="Picture 5"/>
            <p:cNvPicPr>
              <a:picLocks noChangeAspect="1" noChangeArrowheads="1"/>
            </p:cNvPicPr>
            <p:nvPr/>
          </p:nvPicPr>
          <p:blipFill>
            <a:blip r:embed="rId5" cstate="print"/>
            <a:srcRect/>
            <a:stretch>
              <a:fillRect/>
            </a:stretch>
          </p:blipFill>
          <p:spPr bwMode="auto">
            <a:xfrm>
              <a:off x="755576" y="6066242"/>
              <a:ext cx="1884260" cy="397969"/>
            </a:xfrm>
            <a:prstGeom prst="rect">
              <a:avLst/>
            </a:prstGeom>
            <a:noFill/>
            <a:ln w="9525">
              <a:noFill/>
              <a:miter lim="800000"/>
              <a:headEnd/>
              <a:tailEnd/>
            </a:ln>
            <a:effectLst/>
          </p:spPr>
        </p:pic>
      </p:grpSp>
      <p:sp>
        <p:nvSpPr>
          <p:cNvPr id="7" name="6 CuadroTexto"/>
          <p:cNvSpPr txBox="1"/>
          <p:nvPr/>
        </p:nvSpPr>
        <p:spPr>
          <a:xfrm>
            <a:off x="323528" y="332656"/>
            <a:ext cx="2321469" cy="1569660"/>
          </a:xfrm>
          <a:prstGeom prst="rect">
            <a:avLst/>
          </a:prstGeom>
          <a:noFill/>
        </p:spPr>
        <p:txBody>
          <a:bodyPr wrap="none" rtlCol="0">
            <a:spAutoFit/>
          </a:bodyPr>
          <a:lstStyle/>
          <a:p>
            <a:r>
              <a:rPr lang="es-PE" sz="3200" dirty="0" smtClean="0">
                <a:solidFill>
                  <a:srgbClr val="FFFF00"/>
                </a:solidFill>
                <a:effectLst>
                  <a:outerShdw blurRad="38100" dist="38100" dir="2700000" algn="tl">
                    <a:srgbClr val="000000">
                      <a:alpha val="43137"/>
                    </a:srgbClr>
                  </a:outerShdw>
                </a:effectLst>
              </a:rPr>
              <a:t>LAVADO</a:t>
            </a:r>
          </a:p>
          <a:p>
            <a:r>
              <a:rPr lang="es-PE" sz="3200" dirty="0" smtClean="0">
                <a:solidFill>
                  <a:srgbClr val="FFFF00"/>
                </a:solidFill>
                <a:effectLst>
                  <a:outerShdw blurRad="38100" dist="38100" dir="2700000" algn="tl">
                    <a:srgbClr val="000000">
                      <a:alpha val="43137"/>
                    </a:srgbClr>
                  </a:outerShdw>
                </a:effectLst>
              </a:rPr>
              <a:t>BRONCO</a:t>
            </a:r>
          </a:p>
          <a:p>
            <a:r>
              <a:rPr lang="es-PE" sz="3200" dirty="0" smtClean="0">
                <a:solidFill>
                  <a:srgbClr val="FFFF00"/>
                </a:solidFill>
                <a:effectLst>
                  <a:outerShdw blurRad="38100" dist="38100" dir="2700000" algn="tl">
                    <a:srgbClr val="000000">
                      <a:alpha val="43137"/>
                    </a:srgbClr>
                  </a:outerShdw>
                </a:effectLst>
              </a:rPr>
              <a:t>ALVEOLAR</a:t>
            </a:r>
            <a:endParaRPr lang="es-PE" sz="3200" dirty="0">
              <a:solidFill>
                <a:srgbClr val="FFFF00"/>
              </a:solidFill>
              <a:effectLst>
                <a:outerShdw blurRad="38100" dist="38100" dir="2700000" algn="tl">
                  <a:srgbClr val="000000">
                    <a:alpha val="43137"/>
                  </a:srgbClr>
                </a:outerShdw>
              </a:effectLst>
            </a:endParaRPr>
          </a:p>
        </p:txBody>
      </p:sp>
      <p:sp>
        <p:nvSpPr>
          <p:cNvPr id="8" name="7 CuadroTexto"/>
          <p:cNvSpPr txBox="1"/>
          <p:nvPr/>
        </p:nvSpPr>
        <p:spPr>
          <a:xfrm>
            <a:off x="3275856" y="4725144"/>
            <a:ext cx="5401287" cy="461665"/>
          </a:xfrm>
          <a:prstGeom prst="rect">
            <a:avLst/>
          </a:prstGeom>
          <a:solidFill>
            <a:srgbClr val="0070C0"/>
          </a:solidFill>
        </p:spPr>
        <p:txBody>
          <a:bodyPr wrap="none" rtlCol="0">
            <a:spAutoFit/>
          </a:bodyPr>
          <a:lstStyle/>
          <a:p>
            <a:r>
              <a:rPr lang="es-PE" sz="2400" dirty="0" smtClean="0">
                <a:effectLst>
                  <a:outerShdw blurRad="38100" dist="38100" dir="2700000" algn="tl">
                    <a:srgbClr val="000000">
                      <a:alpha val="43137"/>
                    </a:srgbClr>
                  </a:outerShdw>
                </a:effectLst>
              </a:rPr>
              <a:t>BRONCHOALVEOLAR LAVAGE (BAL</a:t>
            </a:r>
            <a:endParaRPr lang="es-PE" sz="2400" dirty="0">
              <a:effectLst>
                <a:outerShdw blurRad="38100" dist="38100" dir="2700000" algn="tl">
                  <a:srgbClr val="000000">
                    <a:alpha val="43137"/>
                  </a:srgbClr>
                </a:outerShdw>
              </a:effectLst>
            </a:endParaRPr>
          </a:p>
        </p:txBody>
      </p:sp>
      <p:sp>
        <p:nvSpPr>
          <p:cNvPr id="10" name="9 CuadroTexto"/>
          <p:cNvSpPr txBox="1"/>
          <p:nvPr/>
        </p:nvSpPr>
        <p:spPr>
          <a:xfrm>
            <a:off x="5148064" y="332656"/>
            <a:ext cx="1951175" cy="400110"/>
          </a:xfrm>
          <a:prstGeom prst="rect">
            <a:avLst/>
          </a:prstGeom>
          <a:solidFill>
            <a:srgbClr val="0070C0"/>
          </a:solidFill>
        </p:spPr>
        <p:txBody>
          <a:bodyPr wrap="none" rtlCol="0">
            <a:spAutoFit/>
          </a:bodyPr>
          <a:lstStyle/>
          <a:p>
            <a:r>
              <a:rPr lang="es-PE" sz="2000" dirty="0" smtClean="0">
                <a:effectLst>
                  <a:outerShdw blurRad="38100" dist="38100" dir="2700000" algn="tl">
                    <a:srgbClr val="000000">
                      <a:alpha val="43137"/>
                    </a:srgbClr>
                  </a:outerShdw>
                </a:effectLst>
              </a:rPr>
              <a:t>100 -150 ml SS</a:t>
            </a:r>
            <a:endParaRPr lang="es-PE" sz="20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395536" y="1772816"/>
            <a:ext cx="8280920" cy="4572000"/>
          </a:xfrm>
          <a:ln>
            <a:solidFill>
              <a:srgbClr val="0070C0"/>
            </a:solidFill>
          </a:ln>
        </p:spPr>
        <p:txBody>
          <a:bodyPr>
            <a:normAutofit/>
          </a:bodyPr>
          <a:lstStyle/>
          <a:p>
            <a:r>
              <a:rPr lang="es-PE" dirty="0" smtClean="0"/>
              <a:t>La mayoría de centros recomiendan de </a:t>
            </a:r>
            <a:r>
              <a:rPr lang="es-PE" u="sng" dirty="0" smtClean="0">
                <a:solidFill>
                  <a:srgbClr val="FFFF00"/>
                </a:solidFill>
              </a:rPr>
              <a:t>150 a 200 ml. </a:t>
            </a:r>
            <a:r>
              <a:rPr lang="es-PE" dirty="0" smtClean="0"/>
              <a:t>En últimos años se recomienda:</a:t>
            </a:r>
            <a:r>
              <a:rPr lang="es-PE" u="sng" dirty="0" smtClean="0">
                <a:solidFill>
                  <a:srgbClr val="FFFF00"/>
                </a:solidFill>
              </a:rPr>
              <a:t> 100 -150 ml</a:t>
            </a:r>
          </a:p>
          <a:p>
            <a:r>
              <a:rPr lang="es-PE" dirty="0" smtClean="0"/>
              <a:t>Volúmenes </a:t>
            </a:r>
            <a:r>
              <a:rPr lang="es-PE" dirty="0"/>
              <a:t>inferiores a </a:t>
            </a:r>
            <a:r>
              <a:rPr lang="es-PE" u="sng" dirty="0">
                <a:solidFill>
                  <a:srgbClr val="FFFF00"/>
                </a:solidFill>
              </a:rPr>
              <a:t>100 ml </a:t>
            </a:r>
            <a:r>
              <a:rPr lang="es-PE" dirty="0"/>
              <a:t>el porcentaje </a:t>
            </a:r>
            <a:r>
              <a:rPr lang="es-PE" dirty="0" smtClean="0"/>
              <a:t>de secreción </a:t>
            </a:r>
            <a:r>
              <a:rPr lang="es-PE" dirty="0"/>
              <a:t>bronquial puede ser </a:t>
            </a:r>
            <a:r>
              <a:rPr lang="es-PE" dirty="0" smtClean="0"/>
              <a:t>excesivo.</a:t>
            </a:r>
          </a:p>
          <a:p>
            <a:r>
              <a:rPr lang="es-PE" dirty="0" smtClean="0"/>
              <a:t>Con </a:t>
            </a:r>
            <a:r>
              <a:rPr lang="es-PE" dirty="0"/>
              <a:t>volúmenes superiores a </a:t>
            </a:r>
            <a:r>
              <a:rPr lang="es-PE" u="sng" dirty="0">
                <a:solidFill>
                  <a:srgbClr val="FFFF00"/>
                </a:solidFill>
              </a:rPr>
              <a:t>250 ml </a:t>
            </a:r>
            <a:r>
              <a:rPr lang="es-PE" dirty="0" smtClean="0"/>
              <a:t>puede aumentar </a:t>
            </a:r>
            <a:r>
              <a:rPr lang="es-PE" dirty="0"/>
              <a:t>la incidencia de complicaciones. </a:t>
            </a:r>
            <a:endParaRPr lang="es-PE" dirty="0" smtClean="0"/>
          </a:p>
          <a:p>
            <a:r>
              <a:rPr lang="es-PE" dirty="0" smtClean="0"/>
              <a:t>Niños:  </a:t>
            </a:r>
            <a:r>
              <a:rPr lang="es-PE" dirty="0"/>
              <a:t>volumen de líquido instilado debe adaptarse a </a:t>
            </a:r>
            <a:r>
              <a:rPr lang="es-PE" dirty="0" smtClean="0"/>
              <a:t>edad </a:t>
            </a:r>
            <a:r>
              <a:rPr lang="es-PE" dirty="0"/>
              <a:t>y </a:t>
            </a:r>
            <a:r>
              <a:rPr lang="es-PE" dirty="0" smtClean="0"/>
              <a:t> peso: </a:t>
            </a:r>
            <a:r>
              <a:rPr lang="es-PE" dirty="0">
                <a:solidFill>
                  <a:srgbClr val="FFFF00"/>
                </a:solidFill>
              </a:rPr>
              <a:t>1-2 ml por kg</a:t>
            </a:r>
            <a:r>
              <a:rPr lang="es-PE" dirty="0"/>
              <a:t> en tres </a:t>
            </a:r>
            <a:r>
              <a:rPr lang="es-PE" dirty="0" smtClean="0"/>
              <a:t>alícuotas.</a:t>
            </a:r>
            <a:endParaRPr lang="es-PE" dirty="0"/>
          </a:p>
        </p:txBody>
      </p:sp>
      <p:grpSp>
        <p:nvGrpSpPr>
          <p:cNvPr id="2" name="3 Grupo"/>
          <p:cNvGrpSpPr/>
          <p:nvPr/>
        </p:nvGrpSpPr>
        <p:grpSpPr>
          <a:xfrm>
            <a:off x="395536" y="404664"/>
            <a:ext cx="5760640" cy="1068180"/>
            <a:chOff x="395537" y="406557"/>
            <a:chExt cx="5256584" cy="709863"/>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406557"/>
              <a:ext cx="5256584" cy="709863"/>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853" y="863948"/>
              <a:ext cx="1488050" cy="2493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66002905"/>
      </p:ext>
    </p:extLst>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4294967295"/>
          </p:nvPr>
        </p:nvSpPr>
        <p:spPr>
          <a:xfrm>
            <a:off x="611560" y="2060848"/>
            <a:ext cx="7992888" cy="3012802"/>
          </a:xfrm>
          <a:ln>
            <a:solidFill>
              <a:srgbClr val="0070C0"/>
            </a:solidFill>
          </a:ln>
        </p:spPr>
        <p:txBody>
          <a:bodyPr/>
          <a:lstStyle/>
          <a:p>
            <a:r>
              <a:rPr lang="es-PE" dirty="0" smtClean="0"/>
              <a:t>Practicado en un bronquio </a:t>
            </a:r>
            <a:r>
              <a:rPr lang="es-PE" dirty="0" err="1" smtClean="0"/>
              <a:t>subsegmentario</a:t>
            </a:r>
            <a:r>
              <a:rPr lang="es-PE" dirty="0" smtClean="0"/>
              <a:t> con </a:t>
            </a:r>
            <a:r>
              <a:rPr lang="es-PE" u="sng" dirty="0" smtClean="0">
                <a:solidFill>
                  <a:srgbClr val="FFFF00"/>
                </a:solidFill>
              </a:rPr>
              <a:t>150 ml</a:t>
            </a:r>
            <a:r>
              <a:rPr lang="es-PE" dirty="0" smtClean="0">
                <a:solidFill>
                  <a:srgbClr val="FFFF00"/>
                </a:solidFill>
              </a:rPr>
              <a:t> </a:t>
            </a:r>
            <a:r>
              <a:rPr lang="es-PE" dirty="0" smtClean="0"/>
              <a:t>puede explorarse un millón de alveolos.</a:t>
            </a:r>
          </a:p>
          <a:p>
            <a:r>
              <a:rPr lang="es-PE" dirty="0" smtClean="0"/>
              <a:t>Volumen recuperado: </a:t>
            </a:r>
            <a:r>
              <a:rPr lang="es-PE" dirty="0" smtClean="0">
                <a:solidFill>
                  <a:srgbClr val="FFFF00"/>
                </a:solidFill>
              </a:rPr>
              <a:t>50 a 60 %</a:t>
            </a:r>
          </a:p>
          <a:p>
            <a:r>
              <a:rPr lang="es-PE" dirty="0" smtClean="0"/>
              <a:t>Transporte de la muestra: T° y TIEMPO. Con el material adecuado.</a:t>
            </a:r>
            <a:endParaRPr lang="es-PE" baseline="30000" dirty="0"/>
          </a:p>
        </p:txBody>
      </p:sp>
      <p:grpSp>
        <p:nvGrpSpPr>
          <p:cNvPr id="2" name="3 Grupo"/>
          <p:cNvGrpSpPr/>
          <p:nvPr/>
        </p:nvGrpSpPr>
        <p:grpSpPr>
          <a:xfrm>
            <a:off x="2915816" y="5877272"/>
            <a:ext cx="6063648" cy="675570"/>
            <a:chOff x="214282" y="5929330"/>
            <a:chExt cx="6063648" cy="675570"/>
          </a:xfrm>
        </p:grpSpPr>
        <p:pic>
          <p:nvPicPr>
            <p:cNvPr id="7" name="Picture 2"/>
            <p:cNvPicPr>
              <a:picLocks noChangeAspect="1" noChangeArrowheads="1"/>
            </p:cNvPicPr>
            <p:nvPr/>
          </p:nvPicPr>
          <p:blipFill>
            <a:blip r:embed="rId2" cstate="print"/>
            <a:srcRect/>
            <a:stretch>
              <a:fillRect/>
            </a:stretch>
          </p:blipFill>
          <p:spPr bwMode="auto">
            <a:xfrm>
              <a:off x="214282" y="5929330"/>
              <a:ext cx="6055507" cy="571504"/>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3491880" y="6381328"/>
              <a:ext cx="2786050" cy="223572"/>
            </a:xfrm>
            <a:prstGeom prst="rect">
              <a:avLst/>
            </a:prstGeom>
            <a:noFill/>
            <a:ln w="9525">
              <a:noFill/>
              <a:miter lim="800000"/>
              <a:headEnd/>
              <a:tailEnd/>
            </a:ln>
            <a:effectLst/>
          </p:spPr>
        </p:pic>
      </p:grpSp>
      <p:grpSp>
        <p:nvGrpSpPr>
          <p:cNvPr id="12" name="3 Grupo"/>
          <p:cNvGrpSpPr/>
          <p:nvPr/>
        </p:nvGrpSpPr>
        <p:grpSpPr>
          <a:xfrm>
            <a:off x="395536" y="404664"/>
            <a:ext cx="5760640" cy="1068180"/>
            <a:chOff x="395537" y="406557"/>
            <a:chExt cx="5256584" cy="709863"/>
          </a:xfrm>
        </p:grpSpPr>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406557"/>
              <a:ext cx="5256584" cy="709863"/>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853" y="863948"/>
              <a:ext cx="1488050" cy="2493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a:spLocks noGrp="1"/>
          </p:cNvSpPr>
          <p:nvPr>
            <p:ph type="title" idx="4294967295"/>
          </p:nvPr>
        </p:nvSpPr>
        <p:spPr>
          <a:xfrm>
            <a:off x="1371600" y="512763"/>
            <a:ext cx="7772400" cy="914400"/>
          </a:xfrm>
        </p:spPr>
        <p:txBody>
          <a:bodyPr/>
          <a:lstStyle/>
          <a:p>
            <a:r>
              <a:rPr lang="es-PE" dirty="0" smtClean="0">
                <a:solidFill>
                  <a:schemeClr val="bg1"/>
                </a:solidFill>
              </a:rPr>
              <a:t>BAL</a:t>
            </a:r>
            <a:r>
              <a:rPr lang="en-US" dirty="0" smtClean="0">
                <a:solidFill>
                  <a:schemeClr val="bg1"/>
                </a:solidFill>
              </a:rPr>
              <a:t>: PROCESAMIENTO</a:t>
            </a:r>
            <a:endParaRPr lang="es-PE" dirty="0">
              <a:solidFill>
                <a:schemeClr val="bg1"/>
              </a:solidFill>
            </a:endParaRPr>
          </a:p>
        </p:txBody>
      </p:sp>
      <p:graphicFrame>
        <p:nvGraphicFramePr>
          <p:cNvPr id="4" name="3 Marcador de contenido"/>
          <p:cNvGraphicFramePr>
            <a:graphicFrameLocks noGrp="1"/>
          </p:cNvGraphicFramePr>
          <p:nvPr>
            <p:ph idx="4294967295"/>
          </p:nvPr>
        </p:nvGraphicFramePr>
        <p:xfrm>
          <a:off x="179512" y="1556792"/>
          <a:ext cx="8712968"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3 Grupo"/>
          <p:cNvGrpSpPr/>
          <p:nvPr/>
        </p:nvGrpSpPr>
        <p:grpSpPr>
          <a:xfrm>
            <a:off x="395536" y="404664"/>
            <a:ext cx="5760640" cy="1068180"/>
            <a:chOff x="395537" y="406557"/>
            <a:chExt cx="5256584" cy="709863"/>
          </a:xfrm>
        </p:grpSpPr>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7" y="406557"/>
              <a:ext cx="5256584" cy="709863"/>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0853" y="863948"/>
              <a:ext cx="1488050" cy="2493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827584" y="0"/>
            <a:ext cx="7772400" cy="914400"/>
          </a:xfrm>
        </p:spPr>
        <p:txBody>
          <a:bodyPr/>
          <a:lstStyle/>
          <a:p>
            <a:pPr algn="ctr"/>
            <a:r>
              <a:rPr lang="es-PE" dirty="0" smtClean="0">
                <a:solidFill>
                  <a:srgbClr val="FFFF00"/>
                </a:solidFill>
              </a:rPr>
              <a:t>El broncoscopio flexible</a:t>
            </a:r>
            <a:endParaRPr lang="es-PE" dirty="0">
              <a:solidFill>
                <a:srgbClr val="FFFF00"/>
              </a:solidFill>
            </a:endParaRPr>
          </a:p>
        </p:txBody>
      </p:sp>
      <p:pic>
        <p:nvPicPr>
          <p:cNvPr id="43010" name="Picture 2"/>
          <p:cNvPicPr>
            <a:picLocks noChangeAspect="1" noChangeArrowheads="1"/>
          </p:cNvPicPr>
          <p:nvPr/>
        </p:nvPicPr>
        <p:blipFill>
          <a:blip r:embed="rId2" cstate="print"/>
          <a:srcRect/>
          <a:stretch>
            <a:fillRect/>
          </a:stretch>
        </p:blipFill>
        <p:spPr bwMode="auto">
          <a:xfrm>
            <a:off x="0" y="916874"/>
            <a:ext cx="9158414" cy="5752486"/>
          </a:xfrm>
          <a:prstGeom prst="rect">
            <a:avLst/>
          </a:prstGeom>
          <a:noFill/>
          <a:ln w="9525">
            <a:noFill/>
            <a:miter lim="800000"/>
            <a:headEnd/>
            <a:tailEnd/>
          </a:ln>
          <a:effectLst/>
        </p:spPr>
      </p:pic>
      <p:sp>
        <p:nvSpPr>
          <p:cNvPr id="5" name="4 CuadroTexto"/>
          <p:cNvSpPr txBox="1"/>
          <p:nvPr/>
        </p:nvSpPr>
        <p:spPr>
          <a:xfrm>
            <a:off x="7358082" y="4857760"/>
            <a:ext cx="1223412" cy="923330"/>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Conector</a:t>
            </a:r>
          </a:p>
          <a:p>
            <a:r>
              <a:rPr lang="es-PE" dirty="0" smtClean="0">
                <a:solidFill>
                  <a:srgbClr val="7030A0"/>
                </a:solidFill>
              </a:rPr>
              <a:t>Fuente de</a:t>
            </a:r>
          </a:p>
          <a:p>
            <a:r>
              <a:rPr lang="es-PE" dirty="0" smtClean="0">
                <a:solidFill>
                  <a:srgbClr val="7030A0"/>
                </a:solidFill>
              </a:rPr>
              <a:t>luz</a:t>
            </a:r>
            <a:endParaRPr lang="es-PE" dirty="0">
              <a:solidFill>
                <a:srgbClr val="7030A0"/>
              </a:solidFill>
            </a:endParaRPr>
          </a:p>
        </p:txBody>
      </p:sp>
      <p:cxnSp>
        <p:nvCxnSpPr>
          <p:cNvPr id="7" name="6 Conector recto de flecha"/>
          <p:cNvCxnSpPr/>
          <p:nvPr/>
        </p:nvCxnSpPr>
        <p:spPr>
          <a:xfrm rot="10800000">
            <a:off x="6643702" y="4786322"/>
            <a:ext cx="64294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7786710" y="2143116"/>
            <a:ext cx="813043" cy="369332"/>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ocular</a:t>
            </a:r>
            <a:endParaRPr lang="es-PE" dirty="0">
              <a:solidFill>
                <a:srgbClr val="7030A0"/>
              </a:solidFill>
            </a:endParaRPr>
          </a:p>
        </p:txBody>
      </p:sp>
      <p:sp>
        <p:nvSpPr>
          <p:cNvPr id="9" name="8 CuadroTexto"/>
          <p:cNvSpPr txBox="1"/>
          <p:nvPr/>
        </p:nvSpPr>
        <p:spPr>
          <a:xfrm>
            <a:off x="1000100" y="4214818"/>
            <a:ext cx="902811" cy="646331"/>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Punta </a:t>
            </a:r>
          </a:p>
          <a:p>
            <a:r>
              <a:rPr lang="es-PE" dirty="0" smtClean="0">
                <a:solidFill>
                  <a:srgbClr val="7030A0"/>
                </a:solidFill>
              </a:rPr>
              <a:t>flexible</a:t>
            </a:r>
            <a:endParaRPr lang="es-PE" dirty="0">
              <a:solidFill>
                <a:srgbClr val="7030A0"/>
              </a:solidFill>
            </a:endParaRPr>
          </a:p>
        </p:txBody>
      </p:sp>
      <p:sp>
        <p:nvSpPr>
          <p:cNvPr id="10" name="9 CuadroTexto"/>
          <p:cNvSpPr txBox="1"/>
          <p:nvPr/>
        </p:nvSpPr>
        <p:spPr>
          <a:xfrm>
            <a:off x="6643702" y="3786190"/>
            <a:ext cx="1877437" cy="369332"/>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Canal de trabajo</a:t>
            </a:r>
            <a:endParaRPr lang="es-PE" dirty="0">
              <a:solidFill>
                <a:srgbClr val="7030A0"/>
              </a:solidFill>
            </a:endParaRPr>
          </a:p>
        </p:txBody>
      </p:sp>
      <p:sp>
        <p:nvSpPr>
          <p:cNvPr id="11" name="10 CuadroTexto"/>
          <p:cNvSpPr txBox="1"/>
          <p:nvPr/>
        </p:nvSpPr>
        <p:spPr>
          <a:xfrm>
            <a:off x="3214678" y="3571876"/>
            <a:ext cx="1236236" cy="646331"/>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Conector </a:t>
            </a:r>
          </a:p>
          <a:p>
            <a:r>
              <a:rPr lang="es-PE" dirty="0" smtClean="0">
                <a:solidFill>
                  <a:srgbClr val="7030A0"/>
                </a:solidFill>
              </a:rPr>
              <a:t>aspiración</a:t>
            </a:r>
            <a:endParaRPr lang="es-PE" dirty="0">
              <a:solidFill>
                <a:srgbClr val="7030A0"/>
              </a:solidFill>
            </a:endParaRPr>
          </a:p>
        </p:txBody>
      </p:sp>
      <p:sp>
        <p:nvSpPr>
          <p:cNvPr id="12" name="11 CuadroTexto"/>
          <p:cNvSpPr txBox="1"/>
          <p:nvPr/>
        </p:nvSpPr>
        <p:spPr>
          <a:xfrm>
            <a:off x="5572132" y="2714620"/>
            <a:ext cx="889987" cy="369332"/>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mando</a:t>
            </a:r>
            <a:endParaRPr lang="es-PE" dirty="0">
              <a:solidFill>
                <a:srgbClr val="7030A0"/>
              </a:solidFill>
            </a:endParaRPr>
          </a:p>
        </p:txBody>
      </p:sp>
      <p:cxnSp>
        <p:nvCxnSpPr>
          <p:cNvPr id="14" name="13 Conector recto de flecha"/>
          <p:cNvCxnSpPr>
            <a:stCxn id="12" idx="3"/>
          </p:cNvCxnSpPr>
          <p:nvPr/>
        </p:nvCxnSpPr>
        <p:spPr>
          <a:xfrm>
            <a:off x="6462119" y="2899286"/>
            <a:ext cx="1324591" cy="29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8" idx="2"/>
          </p:cNvCxnSpPr>
          <p:nvPr/>
        </p:nvCxnSpPr>
        <p:spPr>
          <a:xfrm rot="16200000" flipH="1">
            <a:off x="7853166" y="2852514"/>
            <a:ext cx="916552" cy="236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10" idx="0"/>
          </p:cNvCxnSpPr>
          <p:nvPr/>
        </p:nvCxnSpPr>
        <p:spPr>
          <a:xfrm rot="5400000" flipH="1" flipV="1">
            <a:off x="7470251" y="3398294"/>
            <a:ext cx="500066" cy="275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rot="16200000" flipH="1">
            <a:off x="3393273" y="4536289"/>
            <a:ext cx="57150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rot="10800000">
            <a:off x="1357290" y="4000504"/>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4786314" y="3286124"/>
            <a:ext cx="2428870" cy="369332"/>
          </a:xfrm>
          <a:prstGeom prst="rect">
            <a:avLst/>
          </a:prstGeom>
          <a:solidFill>
            <a:schemeClr val="accent2">
              <a:lumMod val="40000"/>
              <a:lumOff val="60000"/>
            </a:schemeClr>
          </a:solidFill>
          <a:ln>
            <a:solidFill>
              <a:schemeClr val="accent1"/>
            </a:solidFill>
          </a:ln>
        </p:spPr>
        <p:txBody>
          <a:bodyPr wrap="none" rtlCol="0">
            <a:spAutoFit/>
          </a:bodyPr>
          <a:lstStyle/>
          <a:p>
            <a:r>
              <a:rPr lang="es-PE" dirty="0" smtClean="0">
                <a:solidFill>
                  <a:srgbClr val="7030A0"/>
                </a:solidFill>
              </a:rPr>
              <a:t>Botón para aspiración</a:t>
            </a:r>
            <a:endParaRPr lang="es-PE" dirty="0">
              <a:solidFill>
                <a:srgbClr val="7030A0"/>
              </a:solidFill>
            </a:endParaRPr>
          </a:p>
        </p:txBody>
      </p:sp>
      <p:cxnSp>
        <p:nvCxnSpPr>
          <p:cNvPr id="25" name="24 Conector recto de flecha"/>
          <p:cNvCxnSpPr>
            <a:stCxn id="23" idx="3"/>
          </p:cNvCxnSpPr>
          <p:nvPr/>
        </p:nvCxnSpPr>
        <p:spPr>
          <a:xfrm flipV="1">
            <a:off x="7215184" y="3143248"/>
            <a:ext cx="357212" cy="327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4294967295"/>
          </p:nvPr>
        </p:nvGraphicFramePr>
        <p:xfrm>
          <a:off x="142875" y="1357313"/>
          <a:ext cx="9001125" cy="5500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6 Grupo"/>
          <p:cNvGrpSpPr/>
          <p:nvPr/>
        </p:nvGrpSpPr>
        <p:grpSpPr>
          <a:xfrm>
            <a:off x="3347864" y="1412776"/>
            <a:ext cx="2736304" cy="640093"/>
            <a:chOff x="4256" y="2237980"/>
            <a:chExt cx="1775612" cy="1442853"/>
          </a:xfrm>
          <a:solidFill>
            <a:srgbClr val="C00000"/>
          </a:solidFill>
          <a:scene3d>
            <a:camera prst="orthographicFront"/>
            <a:lightRig rig="threePt" dir="t">
              <a:rot lat="0" lon="0" rev="7500000"/>
            </a:lightRig>
          </a:scene3d>
        </p:grpSpPr>
        <p:sp>
          <p:nvSpPr>
            <p:cNvPr id="8" name="7 Rectángulo"/>
            <p:cNvSpPr/>
            <p:nvPr/>
          </p:nvSpPr>
          <p:spPr>
            <a:xfrm>
              <a:off x="4256" y="2237980"/>
              <a:ext cx="1775612" cy="1442853"/>
            </a:xfrm>
            <a:prstGeom prst="rect">
              <a:avLst/>
            </a:prstGeom>
            <a:grpFill/>
            <a:effectLst>
              <a:outerShdw blurRad="40000" dist="23000" dir="5400000" sx="132000" sy="132000" rotWithShape="0">
                <a:srgbClr val="000000">
                  <a:alpha val="35000"/>
                </a:srgbClr>
              </a:outerShdw>
            </a:effectLst>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sp>
        <p:sp>
          <p:nvSpPr>
            <p:cNvPr id="9" name="8 Rectángulo"/>
            <p:cNvSpPr/>
            <p:nvPr/>
          </p:nvSpPr>
          <p:spPr>
            <a:xfrm>
              <a:off x="4256" y="2237980"/>
              <a:ext cx="1775612" cy="144285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PE" sz="2800" kern="1200" dirty="0" smtClean="0"/>
                <a:t>Estudio Celular</a:t>
              </a:r>
              <a:endParaRPr lang="es-PE" sz="2800" kern="1200" dirty="0"/>
            </a:p>
          </p:txBody>
        </p:sp>
      </p:grpSp>
      <p:grpSp>
        <p:nvGrpSpPr>
          <p:cNvPr id="10" name="3 Grupo"/>
          <p:cNvGrpSpPr/>
          <p:nvPr/>
        </p:nvGrpSpPr>
        <p:grpSpPr>
          <a:xfrm>
            <a:off x="323528" y="188640"/>
            <a:ext cx="5760640" cy="1068180"/>
            <a:chOff x="395537" y="406557"/>
            <a:chExt cx="5256584" cy="709863"/>
          </a:xfrm>
        </p:grpSpPr>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7" y="406557"/>
              <a:ext cx="5256584" cy="709863"/>
            </a:xfrm>
            <a:prstGeom prst="rect">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0853" y="863948"/>
              <a:ext cx="1488050" cy="2493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 y="551992"/>
            <a:ext cx="9144000" cy="5757328"/>
          </a:xfrm>
          <a:prstGeom prst="rect">
            <a:avLst/>
          </a:prstGeom>
          <a:noFill/>
          <a:ln w="57150">
            <a:solidFill>
              <a:schemeClr val="accent2">
                <a:lumMod val="60000"/>
                <a:lumOff val="40000"/>
              </a:schemeClr>
            </a:solid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cstate="print"/>
          <a:srcRect/>
          <a:stretch>
            <a:fillRect/>
          </a:stretch>
        </p:blipFill>
        <p:spPr bwMode="auto">
          <a:xfrm>
            <a:off x="4644008" y="1484784"/>
            <a:ext cx="4499992" cy="5373216"/>
          </a:xfrm>
          <a:prstGeom prst="rect">
            <a:avLst/>
          </a:prstGeom>
          <a:noFill/>
          <a:ln w="9525">
            <a:noFill/>
            <a:miter lim="800000"/>
            <a:headEnd/>
            <a:tailEnd/>
          </a:ln>
          <a:effectLst/>
        </p:spPr>
      </p:pic>
      <p:sp>
        <p:nvSpPr>
          <p:cNvPr id="21" name="20 Flecha abajo"/>
          <p:cNvSpPr/>
          <p:nvPr/>
        </p:nvSpPr>
        <p:spPr>
          <a:xfrm>
            <a:off x="1907704" y="2852936"/>
            <a:ext cx="792088" cy="400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 name="15 Grupo"/>
          <p:cNvGrpSpPr/>
          <p:nvPr/>
        </p:nvGrpSpPr>
        <p:grpSpPr>
          <a:xfrm>
            <a:off x="4716016" y="0"/>
            <a:ext cx="4427984" cy="1340768"/>
            <a:chOff x="862013" y="2209800"/>
            <a:chExt cx="7419975" cy="2438400"/>
          </a:xfrm>
        </p:grpSpPr>
        <p:pic>
          <p:nvPicPr>
            <p:cNvPr id="11266" name="Picture 2"/>
            <p:cNvPicPr>
              <a:picLocks noChangeAspect="1" noChangeArrowheads="1"/>
            </p:cNvPicPr>
            <p:nvPr/>
          </p:nvPicPr>
          <p:blipFill>
            <a:blip r:embed="rId3" cstate="print"/>
            <a:srcRect/>
            <a:stretch>
              <a:fillRect/>
            </a:stretch>
          </p:blipFill>
          <p:spPr bwMode="auto">
            <a:xfrm>
              <a:off x="862013" y="2209800"/>
              <a:ext cx="7419975" cy="2438400"/>
            </a:xfrm>
            <a:prstGeom prst="rect">
              <a:avLst/>
            </a:prstGeom>
            <a:noFill/>
            <a:ln w="38100">
              <a:noFill/>
              <a:miter lim="800000"/>
              <a:headEnd/>
              <a:tailEnd/>
            </a:ln>
            <a:effectLst/>
          </p:spPr>
        </p:pic>
        <p:pic>
          <p:nvPicPr>
            <p:cNvPr id="11267" name="Picture 3"/>
            <p:cNvPicPr>
              <a:picLocks noChangeAspect="1" noChangeArrowheads="1"/>
            </p:cNvPicPr>
            <p:nvPr/>
          </p:nvPicPr>
          <p:blipFill>
            <a:blip r:embed="rId4" cstate="print"/>
            <a:srcRect/>
            <a:stretch>
              <a:fillRect/>
            </a:stretch>
          </p:blipFill>
          <p:spPr bwMode="auto">
            <a:xfrm>
              <a:off x="5786446" y="3929066"/>
              <a:ext cx="2276475" cy="228600"/>
            </a:xfrm>
            <a:prstGeom prst="rect">
              <a:avLst/>
            </a:prstGeom>
            <a:noFill/>
            <a:ln w="38100">
              <a:noFill/>
              <a:miter lim="800000"/>
              <a:headEnd/>
              <a:tailEnd/>
            </a:ln>
            <a:effectLst/>
          </p:spPr>
        </p:pic>
      </p:grpSp>
      <p:sp>
        <p:nvSpPr>
          <p:cNvPr id="7" name="6 CuadroTexto"/>
          <p:cNvSpPr txBox="1"/>
          <p:nvPr/>
        </p:nvSpPr>
        <p:spPr>
          <a:xfrm>
            <a:off x="179512" y="188640"/>
            <a:ext cx="4392488" cy="1569660"/>
          </a:xfrm>
          <a:prstGeom prst="rect">
            <a:avLst/>
          </a:prstGeom>
          <a:solidFill>
            <a:schemeClr val="accent2">
              <a:lumMod val="75000"/>
            </a:schemeClr>
          </a:solidFill>
          <a:ln>
            <a:solidFill>
              <a:schemeClr val="accent2">
                <a:lumMod val="60000"/>
                <a:lumOff val="40000"/>
              </a:schemeClr>
            </a:solidFill>
          </a:ln>
        </p:spPr>
        <p:txBody>
          <a:bodyPr wrap="square" rtlCol="0">
            <a:spAutoFit/>
          </a:bodyPr>
          <a:lstStyle/>
          <a:p>
            <a:pPr algn="ctr"/>
            <a:r>
              <a:rPr lang="es-PE" sz="2800" dirty="0" smtClean="0">
                <a:effectLst>
                  <a:outerShdw blurRad="38100" dist="38100" dir="2700000" algn="tl">
                    <a:srgbClr val="000000">
                      <a:alpha val="43137"/>
                    </a:srgbClr>
                  </a:outerShdw>
                </a:effectLst>
              </a:rPr>
              <a:t>Definiciones de colonización e infección de tracto respiratorio bajo</a:t>
            </a:r>
          </a:p>
          <a:p>
            <a:pPr algn="ctr"/>
            <a:r>
              <a:rPr lang="es-PE" sz="1200" dirty="0" smtClean="0">
                <a:effectLst>
                  <a:outerShdw blurRad="38100" dist="38100" dir="2700000" algn="tl">
                    <a:srgbClr val="000000">
                      <a:alpha val="43137"/>
                    </a:srgbClr>
                  </a:outerShdw>
                </a:effectLst>
              </a:rPr>
              <a:t>Basados en espectro clínico y definiciones microbiológicas</a:t>
            </a:r>
            <a:endParaRPr lang="es-PE" sz="1200" dirty="0">
              <a:effectLst>
                <a:outerShdw blurRad="38100" dist="38100" dir="2700000" algn="tl">
                  <a:srgbClr val="000000">
                    <a:alpha val="43137"/>
                  </a:srgbClr>
                </a:outerShdw>
              </a:effectLst>
            </a:endParaRPr>
          </a:p>
        </p:txBody>
      </p:sp>
      <p:sp>
        <p:nvSpPr>
          <p:cNvPr id="13" name="12 CuadroTexto"/>
          <p:cNvSpPr txBox="1"/>
          <p:nvPr/>
        </p:nvSpPr>
        <p:spPr>
          <a:xfrm>
            <a:off x="179512" y="2492896"/>
            <a:ext cx="4248472" cy="369332"/>
          </a:xfrm>
          <a:prstGeom prst="rect">
            <a:avLst/>
          </a:prstGeom>
          <a:solidFill>
            <a:srgbClr val="002060"/>
          </a:solidFill>
          <a:ln>
            <a:solidFill>
              <a:srgbClr val="FFFF00"/>
            </a:solidFill>
          </a:ln>
        </p:spPr>
        <p:txBody>
          <a:bodyPr wrap="square" rtlCol="0">
            <a:spAutoFit/>
          </a:bodyPr>
          <a:lstStyle/>
          <a:p>
            <a:r>
              <a:rPr lang="es-PE" dirty="0" smtClean="0">
                <a:effectLst>
                  <a:outerShdw blurRad="38100" dist="38100" dir="2700000" algn="tl">
                    <a:srgbClr val="000000">
                      <a:alpha val="43137"/>
                    </a:srgbClr>
                  </a:outerShdw>
                </a:effectLst>
              </a:rPr>
              <a:t>COLONIZACION ASINTOMATICA</a:t>
            </a:r>
            <a:endParaRPr lang="es-PE" dirty="0">
              <a:effectLst>
                <a:outerShdw blurRad="38100" dist="38100" dir="2700000" algn="tl">
                  <a:srgbClr val="000000">
                    <a:alpha val="43137"/>
                  </a:srgbClr>
                </a:outerShdw>
              </a:effectLst>
            </a:endParaRPr>
          </a:p>
        </p:txBody>
      </p:sp>
      <p:sp>
        <p:nvSpPr>
          <p:cNvPr id="15" name="14 CuadroTexto"/>
          <p:cNvSpPr txBox="1"/>
          <p:nvPr/>
        </p:nvSpPr>
        <p:spPr>
          <a:xfrm>
            <a:off x="179512" y="3861048"/>
            <a:ext cx="4248472" cy="369332"/>
          </a:xfrm>
          <a:prstGeom prst="rect">
            <a:avLst/>
          </a:prstGeom>
          <a:solidFill>
            <a:srgbClr val="002060"/>
          </a:solidFill>
          <a:ln>
            <a:solidFill>
              <a:srgbClr val="FFFF00"/>
            </a:solidFill>
          </a:ln>
        </p:spPr>
        <p:txBody>
          <a:bodyPr wrap="square" rtlCol="0">
            <a:spAutoFit/>
          </a:bodyPr>
          <a:lstStyle/>
          <a:p>
            <a:r>
              <a:rPr lang="es-PE" dirty="0" smtClean="0">
                <a:effectLst>
                  <a:outerShdw blurRad="38100" dist="38100" dir="2700000" algn="tl">
                    <a:srgbClr val="000000">
                      <a:alpha val="43137"/>
                    </a:srgbClr>
                  </a:outerShdw>
                </a:effectLst>
              </a:rPr>
              <a:t>INFECCION LOCALIZADA</a:t>
            </a:r>
            <a:endParaRPr lang="es-PE" dirty="0">
              <a:effectLst>
                <a:outerShdw blurRad="38100" dist="38100" dir="2700000" algn="tl">
                  <a:srgbClr val="000000">
                    <a:alpha val="43137"/>
                  </a:srgbClr>
                </a:outerShdw>
              </a:effectLst>
            </a:endParaRPr>
          </a:p>
        </p:txBody>
      </p:sp>
      <p:sp>
        <p:nvSpPr>
          <p:cNvPr id="17" name="16 CuadroTexto"/>
          <p:cNvSpPr txBox="1"/>
          <p:nvPr/>
        </p:nvSpPr>
        <p:spPr>
          <a:xfrm>
            <a:off x="179512" y="5157192"/>
            <a:ext cx="4248472" cy="923330"/>
          </a:xfrm>
          <a:prstGeom prst="rect">
            <a:avLst/>
          </a:prstGeom>
          <a:solidFill>
            <a:srgbClr val="002060"/>
          </a:solidFill>
          <a:ln>
            <a:solidFill>
              <a:srgbClr val="FFFF00"/>
            </a:solidFill>
          </a:ln>
        </p:spPr>
        <p:txBody>
          <a:bodyPr wrap="square" rtlCol="0">
            <a:spAutoFit/>
          </a:bodyPr>
          <a:lstStyle/>
          <a:p>
            <a:r>
              <a:rPr lang="es-PE" dirty="0" smtClean="0">
                <a:effectLst>
                  <a:outerShdw blurRad="38100" dist="38100" dir="2700000" algn="tl">
                    <a:srgbClr val="000000">
                      <a:alpha val="43137"/>
                    </a:srgbClr>
                  </a:outerShdw>
                </a:effectLst>
              </a:rPr>
              <a:t>INFECCION CON COMPROMISO DE ORGANO CON O SIN BACTERIEMIA SECUNDARIA</a:t>
            </a:r>
            <a:endParaRPr lang="es-PE" dirty="0">
              <a:effectLst>
                <a:outerShdw blurRad="38100" dist="38100" dir="2700000" algn="tl">
                  <a:srgbClr val="000000">
                    <a:alpha val="43137"/>
                  </a:srgbClr>
                </a:outerShdw>
              </a:effectLst>
            </a:endParaRPr>
          </a:p>
        </p:txBody>
      </p:sp>
      <p:sp>
        <p:nvSpPr>
          <p:cNvPr id="18" name="17 CuadroTexto"/>
          <p:cNvSpPr txBox="1"/>
          <p:nvPr/>
        </p:nvSpPr>
        <p:spPr>
          <a:xfrm>
            <a:off x="1259632" y="2924944"/>
            <a:ext cx="4752528" cy="461665"/>
          </a:xfrm>
          <a:prstGeom prst="rect">
            <a:avLst/>
          </a:prstGeom>
          <a:solidFill>
            <a:srgbClr val="C00000"/>
          </a:solidFill>
          <a:ln>
            <a:solidFill>
              <a:srgbClr val="FF0000"/>
            </a:solidFill>
          </a:ln>
        </p:spPr>
        <p:txBody>
          <a:bodyPr wrap="square" rtlCol="0">
            <a:spAutoFit/>
          </a:bodyPr>
          <a:lstStyle/>
          <a:p>
            <a:r>
              <a:rPr lang="es-PE" sz="2400" dirty="0" smtClean="0">
                <a:effectLst>
                  <a:outerShdw blurRad="38100" dist="38100" dir="2700000" algn="tl">
                    <a:srgbClr val="000000">
                      <a:alpha val="43137"/>
                    </a:srgbClr>
                  </a:outerShdw>
                </a:effectLst>
                <a:latin typeface="Arial" pitchFamily="34" charset="0"/>
                <a:cs typeface="Arial" pitchFamily="34" charset="0"/>
              </a:rPr>
              <a:t>Colonización </a:t>
            </a:r>
            <a:r>
              <a:rPr lang="es-PE" sz="2400" dirty="0" err="1" smtClean="0">
                <a:effectLst>
                  <a:outerShdw blurRad="38100" dist="38100" dir="2700000" algn="tl">
                    <a:srgbClr val="000000">
                      <a:alpha val="43137"/>
                    </a:srgbClr>
                  </a:outerShdw>
                </a:effectLst>
                <a:latin typeface="Arial" pitchFamily="34" charset="0"/>
                <a:cs typeface="Arial" pitchFamily="34" charset="0"/>
              </a:rPr>
              <a:t>traqueobronquial</a:t>
            </a:r>
            <a:endParaRPr lang="es-PE" sz="2400" dirty="0">
              <a:effectLst>
                <a:outerShdw blurRad="38100" dist="38100" dir="2700000" algn="tl">
                  <a:srgbClr val="000000">
                    <a:alpha val="43137"/>
                  </a:srgbClr>
                </a:outerShdw>
              </a:effectLst>
              <a:latin typeface="Arial" pitchFamily="34" charset="0"/>
              <a:cs typeface="Arial" pitchFamily="34" charset="0"/>
            </a:endParaRPr>
          </a:p>
        </p:txBody>
      </p:sp>
      <p:sp>
        <p:nvSpPr>
          <p:cNvPr id="19" name="18 CuadroTexto"/>
          <p:cNvSpPr txBox="1"/>
          <p:nvPr/>
        </p:nvSpPr>
        <p:spPr>
          <a:xfrm>
            <a:off x="1259632" y="4293096"/>
            <a:ext cx="4752528" cy="461665"/>
          </a:xfrm>
          <a:prstGeom prst="rect">
            <a:avLst/>
          </a:prstGeom>
          <a:solidFill>
            <a:srgbClr val="C00000"/>
          </a:solidFill>
          <a:ln>
            <a:solidFill>
              <a:srgbClr val="FF0000"/>
            </a:solidFill>
          </a:ln>
        </p:spPr>
        <p:txBody>
          <a:bodyPr wrap="square" rtlCol="0">
            <a:spAutoFit/>
          </a:bodyPr>
          <a:lstStyle/>
          <a:p>
            <a:r>
              <a:rPr lang="es-PE" sz="2400" dirty="0" err="1" smtClean="0">
                <a:effectLst>
                  <a:outerShdw blurRad="38100" dist="38100" dir="2700000" algn="tl">
                    <a:srgbClr val="000000">
                      <a:alpha val="43137"/>
                    </a:srgbClr>
                  </a:outerShdw>
                </a:effectLst>
                <a:latin typeface="Arial" pitchFamily="34" charset="0"/>
                <a:cs typeface="Arial" pitchFamily="34" charset="0"/>
              </a:rPr>
              <a:t>Traqueobronquitis</a:t>
            </a:r>
            <a:r>
              <a:rPr lang="es-PE" sz="2400" dirty="0" smtClean="0">
                <a:effectLst>
                  <a:outerShdw blurRad="38100" dist="38100" dir="2700000" algn="tl">
                    <a:srgbClr val="000000">
                      <a:alpha val="43137"/>
                    </a:srgbClr>
                  </a:outerShdw>
                </a:effectLst>
                <a:latin typeface="Arial" pitchFamily="34" charset="0"/>
                <a:cs typeface="Arial" pitchFamily="34" charset="0"/>
              </a:rPr>
              <a:t> asociada a VM</a:t>
            </a:r>
            <a:endParaRPr lang="es-PE" sz="2400" dirty="0">
              <a:effectLst>
                <a:outerShdw blurRad="38100" dist="38100" dir="2700000" algn="tl">
                  <a:srgbClr val="000000">
                    <a:alpha val="43137"/>
                  </a:srgbClr>
                </a:outerShdw>
              </a:effectLst>
              <a:latin typeface="Arial" pitchFamily="34" charset="0"/>
              <a:cs typeface="Arial" pitchFamily="34" charset="0"/>
            </a:endParaRPr>
          </a:p>
        </p:txBody>
      </p:sp>
      <p:sp>
        <p:nvSpPr>
          <p:cNvPr id="20" name="19 CuadroTexto"/>
          <p:cNvSpPr txBox="1"/>
          <p:nvPr/>
        </p:nvSpPr>
        <p:spPr>
          <a:xfrm>
            <a:off x="1259632" y="6165304"/>
            <a:ext cx="4752528" cy="461665"/>
          </a:xfrm>
          <a:prstGeom prst="rect">
            <a:avLst/>
          </a:prstGeom>
          <a:solidFill>
            <a:srgbClr val="C00000"/>
          </a:solidFill>
          <a:ln>
            <a:solidFill>
              <a:srgbClr val="FF0000"/>
            </a:solidFill>
          </a:ln>
        </p:spPr>
        <p:txBody>
          <a:bodyPr wrap="square" rtlCol="0">
            <a:spAutoFit/>
          </a:bodyPr>
          <a:lstStyle/>
          <a:p>
            <a:r>
              <a:rPr lang="es-PE" sz="2400" dirty="0" smtClean="0">
                <a:effectLst>
                  <a:outerShdw blurRad="38100" dist="38100" dir="2700000" algn="tl">
                    <a:srgbClr val="000000">
                      <a:alpha val="43137"/>
                    </a:srgbClr>
                  </a:outerShdw>
                </a:effectLst>
                <a:latin typeface="Arial" pitchFamily="34" charset="0"/>
                <a:cs typeface="Arial" pitchFamily="34" charset="0"/>
              </a:rPr>
              <a:t>Neumonía asociada a VM</a:t>
            </a:r>
            <a:endParaRPr lang="es-PE" sz="24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5 Grupo"/>
          <p:cNvGrpSpPr/>
          <p:nvPr/>
        </p:nvGrpSpPr>
        <p:grpSpPr>
          <a:xfrm>
            <a:off x="4929158" y="0"/>
            <a:ext cx="4214842" cy="1143008"/>
            <a:chOff x="862013" y="2209800"/>
            <a:chExt cx="7419975" cy="2438400"/>
          </a:xfrm>
        </p:grpSpPr>
        <p:pic>
          <p:nvPicPr>
            <p:cNvPr id="11266" name="Picture 2"/>
            <p:cNvPicPr>
              <a:picLocks noChangeAspect="1" noChangeArrowheads="1"/>
            </p:cNvPicPr>
            <p:nvPr/>
          </p:nvPicPr>
          <p:blipFill>
            <a:blip r:embed="rId2" cstate="print"/>
            <a:srcRect/>
            <a:stretch>
              <a:fillRect/>
            </a:stretch>
          </p:blipFill>
          <p:spPr bwMode="auto">
            <a:xfrm>
              <a:off x="862013" y="2209800"/>
              <a:ext cx="7419975" cy="2438400"/>
            </a:xfrm>
            <a:prstGeom prst="rect">
              <a:avLst/>
            </a:prstGeom>
            <a:noFill/>
            <a:ln w="38100">
              <a:solidFill>
                <a:schemeClr val="accent3">
                  <a:lumMod val="75000"/>
                </a:schemeClr>
              </a:solid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5786446" y="3929066"/>
              <a:ext cx="2276475" cy="228600"/>
            </a:xfrm>
            <a:prstGeom prst="rect">
              <a:avLst/>
            </a:prstGeom>
            <a:noFill/>
            <a:ln w="38100">
              <a:noFill/>
              <a:miter lim="800000"/>
              <a:headEnd/>
              <a:tailEnd/>
            </a:ln>
            <a:effectLst/>
          </p:spPr>
        </p:pic>
      </p:grpSp>
      <p:sp>
        <p:nvSpPr>
          <p:cNvPr id="7" name="6 CuadroTexto"/>
          <p:cNvSpPr txBox="1"/>
          <p:nvPr/>
        </p:nvSpPr>
        <p:spPr>
          <a:xfrm>
            <a:off x="179512" y="1412776"/>
            <a:ext cx="8784976" cy="1138773"/>
          </a:xfrm>
          <a:prstGeom prst="rect">
            <a:avLst/>
          </a:prstGeom>
          <a:solidFill>
            <a:schemeClr val="accent2">
              <a:lumMod val="75000"/>
            </a:schemeClr>
          </a:solidFill>
          <a:ln>
            <a:solidFill>
              <a:schemeClr val="accent2">
                <a:lumMod val="60000"/>
                <a:lumOff val="40000"/>
              </a:schemeClr>
            </a:solidFill>
          </a:ln>
        </p:spPr>
        <p:txBody>
          <a:bodyPr wrap="square" rtlCol="0">
            <a:spAutoFit/>
          </a:bodyPr>
          <a:lstStyle/>
          <a:p>
            <a:pPr algn="ctr"/>
            <a:r>
              <a:rPr lang="es-PE" sz="2800" dirty="0" smtClean="0">
                <a:effectLst>
                  <a:outerShdw blurRad="38100" dist="38100" dir="2700000" algn="tl">
                    <a:srgbClr val="000000">
                      <a:alpha val="43137"/>
                    </a:srgbClr>
                  </a:outerShdw>
                </a:effectLst>
              </a:rPr>
              <a:t>Definiciones de colonización e infección de tracto respiratorio bajo</a:t>
            </a:r>
          </a:p>
          <a:p>
            <a:pPr algn="ctr"/>
            <a:r>
              <a:rPr lang="es-PE" sz="1200" dirty="0" smtClean="0">
                <a:effectLst>
                  <a:outerShdw blurRad="38100" dist="38100" dir="2700000" algn="tl">
                    <a:srgbClr val="000000">
                      <a:alpha val="43137"/>
                    </a:srgbClr>
                  </a:outerShdw>
                </a:effectLst>
              </a:rPr>
              <a:t>Basados en espectro clínico y definiciones microbiológicas</a:t>
            </a:r>
            <a:endParaRPr lang="es-PE" sz="1200" dirty="0">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a:blip r:embed="rId4" cstate="print"/>
          <a:srcRect/>
          <a:stretch>
            <a:fillRect/>
          </a:stretch>
        </p:blipFill>
        <p:spPr bwMode="auto">
          <a:xfrm>
            <a:off x="217866" y="2642654"/>
            <a:ext cx="8746622" cy="4026706"/>
          </a:xfrm>
          <a:prstGeom prst="rect">
            <a:avLst/>
          </a:prstGeom>
          <a:noFill/>
          <a:ln w="38100">
            <a:solidFill>
              <a:schemeClr val="accent2">
                <a:lumMod val="60000"/>
                <a:lumOff val="40000"/>
              </a:schemeClr>
            </a:solidFill>
            <a:miter lim="800000"/>
            <a:headEnd/>
            <a:tailEnd/>
          </a:ln>
          <a:effectLst/>
        </p:spPr>
      </p:pic>
      <p:cxnSp>
        <p:nvCxnSpPr>
          <p:cNvPr id="14" name="13 Conector recto"/>
          <p:cNvCxnSpPr/>
          <p:nvPr/>
        </p:nvCxnSpPr>
        <p:spPr>
          <a:xfrm>
            <a:off x="251520" y="3861048"/>
            <a:ext cx="864096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251520" y="5157192"/>
            <a:ext cx="864096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10 Elipse"/>
          <p:cNvSpPr/>
          <p:nvPr/>
        </p:nvSpPr>
        <p:spPr>
          <a:xfrm>
            <a:off x="4067944" y="4797152"/>
            <a:ext cx="187220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11 Elipse"/>
          <p:cNvSpPr/>
          <p:nvPr/>
        </p:nvSpPr>
        <p:spPr>
          <a:xfrm>
            <a:off x="7164288" y="5517232"/>
            <a:ext cx="172819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12 CuadroTexto"/>
          <p:cNvSpPr txBox="1"/>
          <p:nvPr/>
        </p:nvSpPr>
        <p:spPr>
          <a:xfrm>
            <a:off x="827584" y="4221088"/>
            <a:ext cx="599267" cy="369332"/>
          </a:xfrm>
          <a:prstGeom prst="rect">
            <a:avLst/>
          </a:prstGeom>
          <a:noFill/>
        </p:spPr>
        <p:txBody>
          <a:bodyPr wrap="none" rtlCol="0">
            <a:spAutoFit/>
          </a:bodyPr>
          <a:lstStyle/>
          <a:p>
            <a:r>
              <a:rPr lang="es-PE" dirty="0" smtClean="0">
                <a:solidFill>
                  <a:srgbClr val="FF0000"/>
                </a:solidFill>
              </a:rPr>
              <a:t>TAV</a:t>
            </a:r>
            <a:endParaRPr lang="es-PE" dirty="0">
              <a:solidFill>
                <a:srgbClr val="FF0000"/>
              </a:solidFill>
            </a:endParaRPr>
          </a:p>
        </p:txBody>
      </p:sp>
      <p:sp>
        <p:nvSpPr>
          <p:cNvPr id="15" name="14 CuadroTexto"/>
          <p:cNvSpPr txBox="1"/>
          <p:nvPr/>
        </p:nvSpPr>
        <p:spPr>
          <a:xfrm>
            <a:off x="899592" y="5661248"/>
            <a:ext cx="642035" cy="369332"/>
          </a:xfrm>
          <a:prstGeom prst="rect">
            <a:avLst/>
          </a:prstGeom>
          <a:noFill/>
        </p:spPr>
        <p:txBody>
          <a:bodyPr wrap="none" rtlCol="0">
            <a:spAutoFit/>
          </a:bodyPr>
          <a:lstStyle/>
          <a:p>
            <a:r>
              <a:rPr lang="es-PE" dirty="0" smtClean="0">
                <a:solidFill>
                  <a:srgbClr val="FF0000"/>
                </a:solidFill>
              </a:rPr>
              <a:t>NAV</a:t>
            </a:r>
            <a:endParaRPr lang="es-PE" dirty="0">
              <a:solidFill>
                <a:srgbClr val="FF0000"/>
              </a:solidFill>
            </a:endParaRPr>
          </a:p>
        </p:txBody>
      </p:sp>
    </p:spTree>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noFill/>
          <a:ln>
            <a:noFill/>
          </a:ln>
        </p:spPr>
        <p:style>
          <a:lnRef idx="1">
            <a:schemeClr val="dk1"/>
          </a:lnRef>
          <a:fillRef idx="1003">
            <a:schemeClr val="dk2"/>
          </a:fillRef>
          <a:effectRef idx="2">
            <a:schemeClr val="dk1"/>
          </a:effectRef>
          <a:fontRef idx="minor">
            <a:schemeClr val="lt1"/>
          </a:fontRef>
        </p:style>
        <p:txBody>
          <a:bodyPr>
            <a:normAutofit/>
          </a:bodyPr>
          <a:lstStyle/>
          <a:p>
            <a:r>
              <a:rPr lang="es-PE" sz="4800" dirty="0" smtClean="0">
                <a:ln w="10541" cmpd="sng">
                  <a:solidFill>
                    <a:schemeClr val="accent1">
                      <a:shade val="88000"/>
                      <a:satMod val="110000"/>
                    </a:schemeClr>
                  </a:solidFill>
                  <a:prstDash val="solid"/>
                </a:ln>
                <a:solidFill>
                  <a:srgbClr val="FFFF00"/>
                </a:solidFill>
              </a:rPr>
              <a:t>TAV  vs   NAV</a:t>
            </a:r>
            <a:endParaRPr lang="es-PE" sz="4800" b="1" dirty="0">
              <a:ln w="10541" cmpd="sng">
                <a:solidFill>
                  <a:schemeClr val="accent1">
                    <a:shade val="88000"/>
                    <a:satMod val="110000"/>
                  </a:schemeClr>
                </a:solidFill>
                <a:prstDash val="solid"/>
              </a:ln>
              <a:solidFill>
                <a:srgbClr val="FFFF00"/>
              </a:solidFill>
            </a:endParaRPr>
          </a:p>
        </p:txBody>
      </p:sp>
      <p:sp>
        <p:nvSpPr>
          <p:cNvPr id="6" name="5 Marcador de contenido"/>
          <p:cNvSpPr>
            <a:spLocks noGrp="1"/>
          </p:cNvSpPr>
          <p:nvPr>
            <p:ph sz="half" idx="1"/>
          </p:nvPr>
        </p:nvSpPr>
        <p:spPr>
          <a:xfrm>
            <a:off x="214282" y="1600200"/>
            <a:ext cx="4500594" cy="4900634"/>
          </a:xfrm>
          <a:ln>
            <a:solidFill>
              <a:schemeClr val="accent2">
                <a:lumMod val="60000"/>
                <a:lumOff val="40000"/>
              </a:schemeClr>
            </a:solidFill>
          </a:ln>
        </p:spPr>
        <p:txBody>
          <a:bodyPr>
            <a:normAutofit/>
          </a:bodyPr>
          <a:lstStyle/>
          <a:p>
            <a:r>
              <a:rPr lang="es-PE" u="sng" dirty="0" smtClean="0"/>
              <a:t>Confirmación microbiológica</a:t>
            </a:r>
          </a:p>
          <a:p>
            <a:pPr lvl="1"/>
            <a:r>
              <a:rPr lang="es-PE" dirty="0" err="1" smtClean="0"/>
              <a:t>Gramm</a:t>
            </a:r>
            <a:r>
              <a:rPr lang="es-PE" dirty="0" smtClean="0"/>
              <a:t>: presencia de inflamación en base al número de PMN</a:t>
            </a:r>
          </a:p>
          <a:p>
            <a:pPr lvl="1"/>
            <a:r>
              <a:rPr lang="es-PE" dirty="0" smtClean="0"/>
              <a:t>Cultivo  cuantitativo del Aspirado traqueal</a:t>
            </a:r>
          </a:p>
          <a:p>
            <a:pPr lvl="1"/>
            <a:r>
              <a:rPr lang="es-PE" dirty="0" smtClean="0"/>
              <a:t>Punto de corte diferenciar colonización de vía respiratoria inferior de infección:</a:t>
            </a:r>
          </a:p>
          <a:p>
            <a:pPr lvl="2"/>
            <a:r>
              <a:rPr lang="es-PE" dirty="0" smtClean="0"/>
              <a:t>10</a:t>
            </a:r>
            <a:r>
              <a:rPr lang="es-PE" baseline="30000" dirty="0" smtClean="0"/>
              <a:t>5–6</a:t>
            </a:r>
            <a:r>
              <a:rPr lang="es-PE" dirty="0" smtClean="0"/>
              <a:t> </a:t>
            </a:r>
            <a:r>
              <a:rPr lang="es-PE" dirty="0" err="1" smtClean="0"/>
              <a:t>cfu</a:t>
            </a:r>
            <a:r>
              <a:rPr lang="es-PE" dirty="0" smtClean="0"/>
              <a:t>/</a:t>
            </a:r>
            <a:r>
              <a:rPr lang="es-PE" dirty="0" err="1" smtClean="0"/>
              <a:t>mL</a:t>
            </a:r>
            <a:endParaRPr lang="es-PE" dirty="0"/>
          </a:p>
        </p:txBody>
      </p:sp>
      <p:sp>
        <p:nvSpPr>
          <p:cNvPr id="7" name="6 Marcador de contenido"/>
          <p:cNvSpPr>
            <a:spLocks noGrp="1"/>
          </p:cNvSpPr>
          <p:nvPr>
            <p:ph sz="half" idx="2"/>
          </p:nvPr>
        </p:nvSpPr>
        <p:spPr>
          <a:xfrm>
            <a:off x="4929190" y="1600201"/>
            <a:ext cx="3857652" cy="2114552"/>
          </a:xfrm>
          <a:ln>
            <a:solidFill>
              <a:schemeClr val="accent2">
                <a:lumMod val="60000"/>
                <a:lumOff val="40000"/>
              </a:schemeClr>
            </a:solidFill>
          </a:ln>
        </p:spPr>
        <p:txBody>
          <a:bodyPr>
            <a:normAutofit/>
          </a:bodyPr>
          <a:lstStyle/>
          <a:p>
            <a:r>
              <a:rPr lang="es-PE" dirty="0" smtClean="0">
                <a:solidFill>
                  <a:srgbClr val="0070C0"/>
                </a:solidFill>
              </a:rPr>
              <a:t>¿Juego de números?</a:t>
            </a:r>
          </a:p>
          <a:p>
            <a:pPr lvl="1"/>
            <a:r>
              <a:rPr lang="es-PE" dirty="0" smtClean="0"/>
              <a:t>Aspirado </a:t>
            </a:r>
            <a:r>
              <a:rPr lang="es-PE" dirty="0" err="1" smtClean="0"/>
              <a:t>endotraqueal</a:t>
            </a:r>
            <a:r>
              <a:rPr lang="es-PE" dirty="0" smtClean="0"/>
              <a:t> simple no puede diferenciar VAT de VAP</a:t>
            </a:r>
          </a:p>
          <a:p>
            <a:pPr lvl="1"/>
            <a:endParaRPr lang="es-PE" dirty="0"/>
          </a:p>
        </p:txBody>
      </p:sp>
      <p:grpSp>
        <p:nvGrpSpPr>
          <p:cNvPr id="3" name="14 Grupo"/>
          <p:cNvGrpSpPr/>
          <p:nvPr/>
        </p:nvGrpSpPr>
        <p:grpSpPr>
          <a:xfrm>
            <a:off x="5214942" y="285728"/>
            <a:ext cx="3786246" cy="1000132"/>
            <a:chOff x="862013" y="2209800"/>
            <a:chExt cx="7419975" cy="2438400"/>
          </a:xfrm>
        </p:grpSpPr>
        <p:pic>
          <p:nvPicPr>
            <p:cNvPr id="16" name="Picture 2"/>
            <p:cNvPicPr>
              <a:picLocks noChangeAspect="1" noChangeArrowheads="1"/>
            </p:cNvPicPr>
            <p:nvPr/>
          </p:nvPicPr>
          <p:blipFill>
            <a:blip r:embed="rId2" cstate="print"/>
            <a:srcRect/>
            <a:stretch>
              <a:fillRect/>
            </a:stretch>
          </p:blipFill>
          <p:spPr bwMode="auto">
            <a:xfrm>
              <a:off x="862013" y="2209800"/>
              <a:ext cx="7419975" cy="2438400"/>
            </a:xfrm>
            <a:prstGeom prst="rect">
              <a:avLst/>
            </a:prstGeom>
            <a:noFill/>
            <a:ln w="38100">
              <a:solidFill>
                <a:schemeClr val="accent3">
                  <a:lumMod val="75000"/>
                </a:schemeClr>
              </a:solidFill>
              <a:miter lim="800000"/>
              <a:headEnd/>
              <a:tailEnd/>
            </a:ln>
            <a:effectLst/>
          </p:spPr>
        </p:pic>
        <p:pic>
          <p:nvPicPr>
            <p:cNvPr id="17" name="Picture 3"/>
            <p:cNvPicPr>
              <a:picLocks noChangeAspect="1" noChangeArrowheads="1"/>
            </p:cNvPicPr>
            <p:nvPr/>
          </p:nvPicPr>
          <p:blipFill>
            <a:blip r:embed="rId3" cstate="print"/>
            <a:srcRect/>
            <a:stretch>
              <a:fillRect/>
            </a:stretch>
          </p:blipFill>
          <p:spPr bwMode="auto">
            <a:xfrm>
              <a:off x="5786446" y="3929066"/>
              <a:ext cx="2276475" cy="228600"/>
            </a:xfrm>
            <a:prstGeom prst="rect">
              <a:avLst/>
            </a:prstGeom>
            <a:noFill/>
            <a:ln w="38100">
              <a:noFill/>
              <a:miter lim="800000"/>
              <a:headEnd/>
              <a:tailEnd/>
            </a:ln>
            <a:effectLst/>
          </p:spPr>
        </p:pic>
      </p:grpSp>
      <p:pic>
        <p:nvPicPr>
          <p:cNvPr id="8" name="Picture 3"/>
          <p:cNvPicPr>
            <a:picLocks noChangeAspect="1" noChangeArrowheads="1"/>
          </p:cNvPicPr>
          <p:nvPr/>
        </p:nvPicPr>
        <p:blipFill>
          <a:blip r:embed="rId4" cstate="print"/>
          <a:srcRect/>
          <a:stretch>
            <a:fillRect/>
          </a:stretch>
        </p:blipFill>
        <p:spPr bwMode="auto">
          <a:xfrm>
            <a:off x="4929190" y="3929066"/>
            <a:ext cx="3857653" cy="2600728"/>
          </a:xfrm>
          <a:prstGeom prst="rect">
            <a:avLst/>
          </a:prstGeom>
          <a:noFill/>
          <a:ln w="9525">
            <a:solidFill>
              <a:srgbClr val="00B050"/>
            </a:solid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idx="4294967295"/>
          </p:nvPr>
        </p:nvSpPr>
        <p:spPr>
          <a:xfrm>
            <a:off x="611560" y="188640"/>
            <a:ext cx="4968552" cy="1143000"/>
          </a:xfrm>
          <a:solidFill>
            <a:srgbClr val="0070C0"/>
          </a:solidFill>
        </p:spPr>
        <p:txBody>
          <a:bodyPr>
            <a:noAutofit/>
          </a:bodyPr>
          <a:lstStyle/>
          <a:p>
            <a:r>
              <a:rPr lang="es-PE" sz="4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Juego de números?</a:t>
            </a:r>
            <a:endParaRPr lang="es-PE" sz="4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9 CuadroTexto"/>
          <p:cNvSpPr txBox="1"/>
          <p:nvPr/>
        </p:nvSpPr>
        <p:spPr>
          <a:xfrm>
            <a:off x="899592" y="2348880"/>
            <a:ext cx="1013867" cy="646331"/>
          </a:xfrm>
          <a:prstGeom prst="rect">
            <a:avLst/>
          </a:prstGeom>
          <a:solidFill>
            <a:srgbClr val="FFC000"/>
          </a:solidFill>
          <a:ln>
            <a:solidFill>
              <a:srgbClr val="FFFF00"/>
            </a:solidFill>
          </a:ln>
        </p:spPr>
        <p:txBody>
          <a:bodyPr wrap="none" rtlCol="0">
            <a:spAutoFit/>
          </a:bodyPr>
          <a:lstStyle/>
          <a:p>
            <a:r>
              <a:rPr lang="es-PE" sz="3600" dirty="0" smtClean="0">
                <a:solidFill>
                  <a:schemeClr val="bg1"/>
                </a:solidFill>
                <a:effectLst>
                  <a:outerShdw blurRad="38100" dist="38100" dir="2700000" algn="tl">
                    <a:srgbClr val="000000">
                      <a:alpha val="43137"/>
                    </a:srgbClr>
                  </a:outerShdw>
                </a:effectLst>
              </a:rPr>
              <a:t>TAV</a:t>
            </a:r>
            <a:endParaRPr lang="es-PE" sz="3600" dirty="0">
              <a:solidFill>
                <a:schemeClr val="bg1"/>
              </a:solidFill>
              <a:effectLst>
                <a:outerShdw blurRad="38100" dist="38100" dir="2700000" algn="tl">
                  <a:srgbClr val="000000">
                    <a:alpha val="43137"/>
                  </a:srgbClr>
                </a:outerShdw>
              </a:effectLst>
            </a:endParaRPr>
          </a:p>
        </p:txBody>
      </p:sp>
      <p:sp>
        <p:nvSpPr>
          <p:cNvPr id="11" name="10 CuadroTexto"/>
          <p:cNvSpPr txBox="1"/>
          <p:nvPr/>
        </p:nvSpPr>
        <p:spPr>
          <a:xfrm>
            <a:off x="4211960" y="4941168"/>
            <a:ext cx="1099404" cy="646331"/>
          </a:xfrm>
          <a:prstGeom prst="rect">
            <a:avLst/>
          </a:prstGeom>
          <a:solidFill>
            <a:srgbClr val="0070C0"/>
          </a:solidFill>
          <a:ln>
            <a:solidFill>
              <a:srgbClr val="FFFF00"/>
            </a:solidFill>
          </a:ln>
        </p:spPr>
        <p:txBody>
          <a:bodyPr wrap="none" rtlCol="0">
            <a:spAutoFit/>
          </a:bodyPr>
          <a:lstStyle/>
          <a:p>
            <a:r>
              <a:rPr lang="es-PE" sz="3600" dirty="0" smtClean="0">
                <a:effectLst>
                  <a:outerShdw blurRad="38100" dist="38100" dir="2700000" algn="tl">
                    <a:srgbClr val="000000">
                      <a:alpha val="43137"/>
                    </a:srgbClr>
                  </a:outerShdw>
                </a:effectLst>
              </a:rPr>
              <a:t>NAV</a:t>
            </a:r>
            <a:endParaRPr lang="es-PE" sz="3600" dirty="0">
              <a:effectLst>
                <a:outerShdw blurRad="38100" dist="38100" dir="2700000" algn="tl">
                  <a:srgbClr val="000000">
                    <a:alpha val="43137"/>
                  </a:srgbClr>
                </a:outerShdw>
              </a:effectLst>
            </a:endParaRPr>
          </a:p>
        </p:txBody>
      </p:sp>
      <p:pic>
        <p:nvPicPr>
          <p:cNvPr id="3077" name="Picture 5"/>
          <p:cNvPicPr>
            <a:picLocks noChangeAspect="1" noChangeArrowheads="1"/>
          </p:cNvPicPr>
          <p:nvPr/>
        </p:nvPicPr>
        <p:blipFill>
          <a:blip r:embed="rId2" cstate="print"/>
          <a:srcRect/>
          <a:stretch>
            <a:fillRect/>
          </a:stretch>
        </p:blipFill>
        <p:spPr bwMode="auto">
          <a:xfrm>
            <a:off x="2483768" y="1700808"/>
            <a:ext cx="2984545" cy="517321"/>
          </a:xfrm>
          <a:prstGeom prst="rect">
            <a:avLst/>
          </a:prstGeom>
          <a:noFill/>
          <a:ln w="38100">
            <a:solidFill>
              <a:srgbClr val="FFC000"/>
            </a:solidFill>
            <a:miter lim="800000"/>
            <a:headEnd/>
            <a:tailEnd/>
          </a:ln>
        </p:spPr>
      </p:pic>
      <p:pic>
        <p:nvPicPr>
          <p:cNvPr id="3078" name="Picture 6"/>
          <p:cNvPicPr>
            <a:picLocks noChangeAspect="1" noChangeArrowheads="1"/>
          </p:cNvPicPr>
          <p:nvPr/>
        </p:nvPicPr>
        <p:blipFill>
          <a:blip r:embed="rId3" cstate="print"/>
          <a:srcRect/>
          <a:stretch>
            <a:fillRect/>
          </a:stretch>
        </p:blipFill>
        <p:spPr bwMode="auto">
          <a:xfrm>
            <a:off x="2483768" y="2420888"/>
            <a:ext cx="3008378" cy="477527"/>
          </a:xfrm>
          <a:prstGeom prst="rect">
            <a:avLst/>
          </a:prstGeom>
          <a:noFill/>
          <a:ln w="38100">
            <a:solidFill>
              <a:srgbClr val="FFC000"/>
            </a:solid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2483768" y="3068960"/>
            <a:ext cx="3008377" cy="504056"/>
          </a:xfrm>
          <a:prstGeom prst="rect">
            <a:avLst/>
          </a:prstGeom>
          <a:noFill/>
          <a:ln w="38100">
            <a:solidFill>
              <a:srgbClr val="FFC000"/>
            </a:solid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5652120" y="4221089"/>
            <a:ext cx="3320841" cy="576064"/>
          </a:xfrm>
          <a:prstGeom prst="rect">
            <a:avLst/>
          </a:prstGeom>
          <a:solidFill>
            <a:srgbClr val="0070C0"/>
          </a:solidFill>
          <a:ln w="38100">
            <a:solidFill>
              <a:srgbClr val="0070C0"/>
            </a:solidFill>
            <a:miter lim="800000"/>
            <a:headEnd/>
            <a:tailEnd/>
          </a:ln>
        </p:spPr>
      </p:pic>
      <p:pic>
        <p:nvPicPr>
          <p:cNvPr id="3081" name="Picture 9"/>
          <p:cNvPicPr>
            <a:picLocks noChangeAspect="1" noChangeArrowheads="1"/>
          </p:cNvPicPr>
          <p:nvPr/>
        </p:nvPicPr>
        <p:blipFill>
          <a:blip r:embed="rId6" cstate="print"/>
          <a:srcRect/>
          <a:stretch>
            <a:fillRect/>
          </a:stretch>
        </p:blipFill>
        <p:spPr bwMode="auto">
          <a:xfrm>
            <a:off x="5652120" y="4941168"/>
            <a:ext cx="3362304" cy="560384"/>
          </a:xfrm>
          <a:prstGeom prst="rect">
            <a:avLst/>
          </a:prstGeom>
          <a:solidFill>
            <a:srgbClr val="0070C0"/>
          </a:solidFill>
          <a:ln w="38100">
            <a:solidFill>
              <a:srgbClr val="0070C0"/>
            </a:solidFill>
            <a:miter lim="800000"/>
            <a:headEnd/>
            <a:tailEnd/>
          </a:ln>
        </p:spPr>
      </p:pic>
      <p:pic>
        <p:nvPicPr>
          <p:cNvPr id="3082" name="Picture 10"/>
          <p:cNvPicPr>
            <a:picLocks noChangeAspect="1" noChangeArrowheads="1"/>
          </p:cNvPicPr>
          <p:nvPr/>
        </p:nvPicPr>
        <p:blipFill>
          <a:blip r:embed="rId7" cstate="print"/>
          <a:srcRect/>
          <a:stretch>
            <a:fillRect/>
          </a:stretch>
        </p:blipFill>
        <p:spPr bwMode="auto">
          <a:xfrm>
            <a:off x="5652119" y="5661248"/>
            <a:ext cx="3362303" cy="576064"/>
          </a:xfrm>
          <a:prstGeom prst="rect">
            <a:avLst/>
          </a:prstGeom>
          <a:solidFill>
            <a:srgbClr val="0070C0"/>
          </a:solidFill>
          <a:ln w="38100">
            <a:solidFill>
              <a:srgbClr val="0070C0"/>
            </a:solidFill>
            <a:miter lim="800000"/>
            <a:headEnd/>
            <a:tailEnd/>
          </a:ln>
        </p:spPr>
      </p:pic>
      <p:sp>
        <p:nvSpPr>
          <p:cNvPr id="31" name="30 Rectángulo"/>
          <p:cNvSpPr/>
          <p:nvPr/>
        </p:nvSpPr>
        <p:spPr>
          <a:xfrm>
            <a:off x="179512" y="5805264"/>
            <a:ext cx="3185487" cy="830997"/>
          </a:xfrm>
          <a:prstGeom prst="rect">
            <a:avLst/>
          </a:prstGeom>
          <a:solidFill>
            <a:schemeClr val="tx1"/>
          </a:solidFill>
          <a:ln>
            <a:noFill/>
          </a:ln>
        </p:spPr>
        <p:txBody>
          <a:bodyPr wrap="none">
            <a:spAutoFit/>
          </a:bodyPr>
          <a:lstStyle/>
          <a:p>
            <a:r>
              <a:rPr lang="es-PE" sz="1600" dirty="0" smtClean="0">
                <a:solidFill>
                  <a:schemeClr val="bg1"/>
                </a:solidFill>
              </a:rPr>
              <a:t>ETA  : </a:t>
            </a:r>
            <a:r>
              <a:rPr lang="es-PE" sz="1600" dirty="0" err="1" smtClean="0">
                <a:solidFill>
                  <a:schemeClr val="bg1"/>
                </a:solidFill>
              </a:rPr>
              <a:t>endotracheal</a:t>
            </a:r>
            <a:r>
              <a:rPr lang="es-PE" sz="1600" dirty="0" smtClean="0">
                <a:solidFill>
                  <a:schemeClr val="bg1"/>
                </a:solidFill>
              </a:rPr>
              <a:t> </a:t>
            </a:r>
            <a:r>
              <a:rPr lang="es-PE" sz="1600" dirty="0" err="1" smtClean="0">
                <a:solidFill>
                  <a:schemeClr val="bg1"/>
                </a:solidFill>
              </a:rPr>
              <a:t>aspirate</a:t>
            </a:r>
            <a:endParaRPr lang="es-PE" sz="1600" dirty="0" smtClean="0">
              <a:solidFill>
                <a:schemeClr val="bg1"/>
              </a:solidFill>
            </a:endParaRPr>
          </a:p>
          <a:p>
            <a:r>
              <a:rPr lang="es-PE" sz="1600" dirty="0" smtClean="0">
                <a:solidFill>
                  <a:schemeClr val="bg1"/>
                </a:solidFill>
              </a:rPr>
              <a:t>BAL  : </a:t>
            </a:r>
            <a:r>
              <a:rPr lang="es-PE" sz="1600" dirty="0" err="1" smtClean="0">
                <a:solidFill>
                  <a:schemeClr val="bg1"/>
                </a:solidFill>
              </a:rPr>
              <a:t>bronchoalveolar</a:t>
            </a:r>
            <a:r>
              <a:rPr lang="es-PE" sz="1600" dirty="0" smtClean="0">
                <a:solidFill>
                  <a:schemeClr val="bg1"/>
                </a:solidFill>
              </a:rPr>
              <a:t> </a:t>
            </a:r>
            <a:r>
              <a:rPr lang="es-PE" sz="1600" dirty="0" err="1" smtClean="0">
                <a:solidFill>
                  <a:schemeClr val="bg1"/>
                </a:solidFill>
              </a:rPr>
              <a:t>lavage</a:t>
            </a:r>
            <a:endParaRPr lang="es-PE" sz="1600" dirty="0" smtClean="0">
              <a:solidFill>
                <a:schemeClr val="bg1"/>
              </a:solidFill>
            </a:endParaRPr>
          </a:p>
          <a:p>
            <a:r>
              <a:rPr lang="es-PE" sz="1600" dirty="0" smtClean="0">
                <a:solidFill>
                  <a:schemeClr val="bg1"/>
                </a:solidFill>
              </a:rPr>
              <a:t>PSB  : </a:t>
            </a:r>
            <a:r>
              <a:rPr lang="es-PE" sz="1600" dirty="0" err="1" smtClean="0">
                <a:solidFill>
                  <a:schemeClr val="bg1"/>
                </a:solidFill>
              </a:rPr>
              <a:t>protected</a:t>
            </a:r>
            <a:r>
              <a:rPr lang="es-PE" sz="1600" dirty="0" smtClean="0">
                <a:solidFill>
                  <a:schemeClr val="bg1"/>
                </a:solidFill>
              </a:rPr>
              <a:t> </a:t>
            </a:r>
            <a:r>
              <a:rPr lang="es-PE" sz="1600" dirty="0" err="1" smtClean="0">
                <a:solidFill>
                  <a:schemeClr val="bg1"/>
                </a:solidFill>
              </a:rPr>
              <a:t>specimen</a:t>
            </a:r>
            <a:r>
              <a:rPr lang="es-PE" sz="1600" dirty="0" smtClean="0">
                <a:solidFill>
                  <a:schemeClr val="bg1"/>
                </a:solidFill>
              </a:rPr>
              <a:t> </a:t>
            </a:r>
            <a:r>
              <a:rPr lang="es-PE" sz="1600" dirty="0" err="1" smtClean="0">
                <a:solidFill>
                  <a:schemeClr val="bg1"/>
                </a:solidFill>
              </a:rPr>
              <a:t>brush</a:t>
            </a:r>
            <a:endParaRPr lang="es-PE" sz="1600" dirty="0">
              <a:solidFill>
                <a:schemeClr val="bg1"/>
              </a:solidFill>
            </a:endParaRPr>
          </a:p>
        </p:txBody>
      </p:sp>
      <p:sp>
        <p:nvSpPr>
          <p:cNvPr id="32" name="31 Flecha abajo"/>
          <p:cNvSpPr/>
          <p:nvPr/>
        </p:nvSpPr>
        <p:spPr>
          <a:xfrm>
            <a:off x="5724128" y="2492896"/>
            <a:ext cx="50405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32 Flecha abajo"/>
          <p:cNvSpPr/>
          <p:nvPr/>
        </p:nvSpPr>
        <p:spPr>
          <a:xfrm rot="10800000">
            <a:off x="5652120" y="1700808"/>
            <a:ext cx="576064" cy="432048"/>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13 Elipse"/>
          <p:cNvSpPr/>
          <p:nvPr/>
        </p:nvSpPr>
        <p:spPr>
          <a:xfrm>
            <a:off x="2195736" y="2276872"/>
            <a:ext cx="352839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14 Elipse"/>
          <p:cNvSpPr/>
          <p:nvPr/>
        </p:nvSpPr>
        <p:spPr>
          <a:xfrm>
            <a:off x="5615608" y="4869160"/>
            <a:ext cx="352839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7 Marcador de contenido"/>
          <p:cNvSpPr>
            <a:spLocks noGrp="1"/>
          </p:cNvSpPr>
          <p:nvPr>
            <p:ph sz="half" idx="1"/>
          </p:nvPr>
        </p:nvSpPr>
        <p:spPr>
          <a:xfrm>
            <a:off x="1043608" y="1484784"/>
            <a:ext cx="7115175" cy="4525963"/>
          </a:xfrm>
        </p:spPr>
        <p:txBody>
          <a:bodyPr/>
          <a:lstStyle/>
          <a:p>
            <a:r>
              <a:rPr lang="es-PE" dirty="0" smtClean="0"/>
              <a:t>Selección del área a tomar la muestra</a:t>
            </a:r>
          </a:p>
          <a:p>
            <a:r>
              <a:rPr lang="es-PE" dirty="0" smtClean="0"/>
              <a:t>Técnica limpia</a:t>
            </a:r>
          </a:p>
          <a:p>
            <a:r>
              <a:rPr lang="es-PE" dirty="0" smtClean="0"/>
              <a:t>Combinar técnicas de muestreo</a:t>
            </a:r>
          </a:p>
        </p:txBody>
      </p:sp>
      <p:pic>
        <p:nvPicPr>
          <p:cNvPr id="34820" name="Picture 3"/>
          <p:cNvPicPr>
            <a:picLocks noGrp="1" noChangeAspect="1" noChangeArrowheads="1"/>
          </p:cNvPicPr>
          <p:nvPr>
            <p:ph sz="half" idx="2"/>
          </p:nvPr>
        </p:nvPicPr>
        <p:blipFill>
          <a:blip r:embed="rId2" cstate="print"/>
          <a:srcRect/>
          <a:stretch>
            <a:fillRect/>
          </a:stretch>
        </p:blipFill>
        <p:spPr>
          <a:xfrm>
            <a:off x="1098376" y="3456384"/>
            <a:ext cx="3401616" cy="3401616"/>
          </a:xfrm>
        </p:spPr>
      </p:pic>
      <p:pic>
        <p:nvPicPr>
          <p:cNvPr id="34821" name="Picture 4"/>
          <p:cNvPicPr>
            <a:picLocks noChangeAspect="1" noChangeArrowheads="1"/>
          </p:cNvPicPr>
          <p:nvPr/>
        </p:nvPicPr>
        <p:blipFill>
          <a:blip r:embed="rId3" cstate="print"/>
          <a:srcRect/>
          <a:stretch>
            <a:fillRect/>
          </a:stretch>
        </p:blipFill>
        <p:spPr bwMode="auto">
          <a:xfrm>
            <a:off x="4716016" y="3429000"/>
            <a:ext cx="3428999" cy="3429000"/>
          </a:xfrm>
          <a:prstGeom prst="rect">
            <a:avLst/>
          </a:prstGeom>
          <a:noFill/>
          <a:ln w="9525">
            <a:noFill/>
            <a:miter lim="800000"/>
            <a:headEnd/>
            <a:tailEnd/>
          </a:ln>
        </p:spPr>
      </p:pic>
      <p:sp>
        <p:nvSpPr>
          <p:cNvPr id="7" name="1 Título"/>
          <p:cNvSpPr>
            <a:spLocks noGrp="1"/>
          </p:cNvSpPr>
          <p:nvPr>
            <p:ph type="title" idx="4294967295"/>
          </p:nvPr>
        </p:nvSpPr>
        <p:spPr>
          <a:xfrm>
            <a:off x="755576" y="188640"/>
            <a:ext cx="7772400" cy="1166813"/>
          </a:xfrm>
        </p:spPr>
        <p:txBody>
          <a:bodyPr/>
          <a:lstStyle/>
          <a:p>
            <a:pPr algn="ctr" fontAlgn="auto">
              <a:spcAft>
                <a:spcPts val="0"/>
              </a:spcAft>
              <a:defRPr/>
            </a:pPr>
            <a:r>
              <a:rPr lang="es-PE" dirty="0" smtClean="0">
                <a:solidFill>
                  <a:srgbClr val="FFFF00"/>
                </a:solidFill>
                <a:latin typeface="Arial Unicode MS" pitchFamily="34" charset="-128"/>
                <a:ea typeface="Arial Unicode MS" pitchFamily="34" charset="-128"/>
                <a:cs typeface="Arial Unicode MS" pitchFamily="34" charset="-128"/>
              </a:rPr>
              <a:t>Diagnostico infección pulmonar</a:t>
            </a:r>
            <a:endParaRPr lang="es-PE" dirty="0">
              <a:solidFill>
                <a:srgbClr val="FFFF00"/>
              </a:solidFill>
              <a:latin typeface="Arial Unicode MS" pitchFamily="34" charset="-128"/>
              <a:ea typeface="Arial Unicode MS" pitchFamily="34" charset="-128"/>
              <a:cs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solidFill>
                  <a:srgbClr val="FFFF00"/>
                </a:solidFill>
              </a:rPr>
              <a:t>TAV vs. NAV</a:t>
            </a:r>
            <a:endParaRPr lang="es-PE" dirty="0">
              <a:solidFill>
                <a:srgbClr val="FFFF00"/>
              </a:solidFill>
            </a:endParaRPr>
          </a:p>
        </p:txBody>
      </p:sp>
      <p:pic>
        <p:nvPicPr>
          <p:cNvPr id="22530" name="Picture 2"/>
          <p:cNvPicPr>
            <a:picLocks noChangeAspect="1" noChangeArrowheads="1"/>
          </p:cNvPicPr>
          <p:nvPr/>
        </p:nvPicPr>
        <p:blipFill>
          <a:blip r:embed="rId2" cstate="print"/>
          <a:srcRect/>
          <a:stretch>
            <a:fillRect/>
          </a:stretch>
        </p:blipFill>
        <p:spPr bwMode="auto">
          <a:xfrm>
            <a:off x="4500562" y="1071546"/>
            <a:ext cx="4362463" cy="5500726"/>
          </a:xfrm>
          <a:prstGeom prst="rect">
            <a:avLst/>
          </a:prstGeom>
          <a:noFill/>
          <a:ln w="38100">
            <a:solidFill>
              <a:schemeClr val="accent2">
                <a:lumMod val="60000"/>
                <a:lumOff val="40000"/>
              </a:schemeClr>
            </a:solidFill>
            <a:miter lim="800000"/>
            <a:headEnd/>
            <a:tailEnd/>
          </a:ln>
          <a:effectLst/>
        </p:spPr>
      </p:pic>
      <p:sp>
        <p:nvSpPr>
          <p:cNvPr id="10" name="9 CuadroTexto"/>
          <p:cNvSpPr txBox="1"/>
          <p:nvPr/>
        </p:nvSpPr>
        <p:spPr>
          <a:xfrm>
            <a:off x="179512" y="2420888"/>
            <a:ext cx="4035297" cy="1446550"/>
          </a:xfrm>
          <a:prstGeom prst="rect">
            <a:avLst/>
          </a:prstGeom>
          <a:solidFill>
            <a:schemeClr val="accent2">
              <a:lumMod val="75000"/>
            </a:schemeClr>
          </a:solidFill>
          <a:ln>
            <a:solidFill>
              <a:schemeClr val="accent2">
                <a:lumMod val="60000"/>
                <a:lumOff val="40000"/>
              </a:schemeClr>
            </a:solidFill>
          </a:ln>
        </p:spPr>
        <p:txBody>
          <a:bodyPr wrap="square" rtlCol="0">
            <a:spAutoFit/>
          </a:bodyPr>
          <a:lstStyle/>
          <a:p>
            <a:pPr algn="ctr"/>
            <a:r>
              <a:rPr lang="es-PE" sz="4000" dirty="0" err="1" smtClean="0">
                <a:effectLst>
                  <a:outerShdw blurRad="38100" dist="38100" dir="2700000" algn="tl">
                    <a:srgbClr val="000000">
                      <a:alpha val="43137"/>
                    </a:srgbClr>
                  </a:outerShdw>
                </a:effectLst>
                <a:latin typeface="Arial Narrow" pitchFamily="34" charset="0"/>
              </a:rPr>
              <a:t>Mucosal</a:t>
            </a:r>
            <a:r>
              <a:rPr lang="es-PE" sz="4000" dirty="0" smtClean="0">
                <a:effectLst>
                  <a:outerShdw blurRad="38100" dist="38100" dir="2700000" algn="tl">
                    <a:srgbClr val="000000">
                      <a:alpha val="43137"/>
                    </a:srgbClr>
                  </a:outerShdw>
                </a:effectLst>
                <a:latin typeface="Arial Narrow" pitchFamily="34" charset="0"/>
              </a:rPr>
              <a:t> </a:t>
            </a:r>
            <a:r>
              <a:rPr lang="es-PE" sz="4000" dirty="0" err="1" smtClean="0">
                <a:effectLst>
                  <a:outerShdw blurRad="38100" dist="38100" dir="2700000" algn="tl">
                    <a:srgbClr val="000000">
                      <a:alpha val="43137"/>
                    </a:srgbClr>
                  </a:outerShdw>
                </a:effectLst>
                <a:latin typeface="Arial Narrow" pitchFamily="34" charset="0"/>
              </a:rPr>
              <a:t>Changes</a:t>
            </a:r>
            <a:endParaRPr lang="es-PE" sz="4000" dirty="0" smtClean="0">
              <a:effectLst>
                <a:outerShdw blurRad="38100" dist="38100" dir="2700000" algn="tl">
                  <a:srgbClr val="000000">
                    <a:alpha val="43137"/>
                  </a:srgbClr>
                </a:outerShdw>
              </a:effectLst>
              <a:latin typeface="Arial Narrow" pitchFamily="34" charset="0"/>
            </a:endParaRPr>
          </a:p>
          <a:p>
            <a:pPr algn="ctr"/>
            <a:r>
              <a:rPr lang="en-US" sz="2400" dirty="0" smtClean="0">
                <a:effectLst>
                  <a:outerShdw blurRad="38100" dist="38100" dir="2700000" algn="tl">
                    <a:srgbClr val="000000">
                      <a:alpha val="43137"/>
                    </a:srgbClr>
                  </a:outerShdw>
                </a:effectLst>
                <a:latin typeface="Arial Narrow" pitchFamily="34" charset="0"/>
              </a:rPr>
              <a:t>Tracheal injury Clinical Scoring System</a:t>
            </a:r>
            <a:endParaRPr lang="es-PE" sz="4400" dirty="0" smtClean="0">
              <a:effectLst>
                <a:outerShdw blurRad="38100" dist="38100" dir="2700000" algn="tl">
                  <a:srgbClr val="000000">
                    <a:alpha val="43137"/>
                  </a:srgbClr>
                </a:outerShdw>
              </a:effectLst>
              <a:latin typeface="Arial Narrow" pitchFamily="34" charset="0"/>
            </a:endParaRPr>
          </a:p>
        </p:txBody>
      </p:sp>
      <p:pic>
        <p:nvPicPr>
          <p:cNvPr id="22531" name="Picture 3"/>
          <p:cNvPicPr>
            <a:picLocks noChangeAspect="1" noChangeArrowheads="1"/>
          </p:cNvPicPr>
          <p:nvPr/>
        </p:nvPicPr>
        <p:blipFill>
          <a:blip r:embed="rId3" cstate="print"/>
          <a:srcRect/>
          <a:stretch>
            <a:fillRect/>
          </a:stretch>
        </p:blipFill>
        <p:spPr bwMode="auto">
          <a:xfrm>
            <a:off x="4499992" y="188640"/>
            <a:ext cx="4392488" cy="752475"/>
          </a:xfrm>
          <a:prstGeom prst="rect">
            <a:avLst/>
          </a:prstGeom>
          <a:noFill/>
          <a:ln w="9525">
            <a:noFill/>
            <a:miter lim="800000"/>
            <a:headEnd/>
            <a:tailEnd/>
          </a:ln>
          <a:effectLst/>
        </p:spPr>
      </p:pic>
      <p:pic>
        <p:nvPicPr>
          <p:cNvPr id="12" name="Picture 4"/>
          <p:cNvPicPr>
            <a:picLocks noChangeAspect="1" noChangeArrowheads="1"/>
          </p:cNvPicPr>
          <p:nvPr/>
        </p:nvPicPr>
        <p:blipFill>
          <a:blip r:embed="rId4" cstate="print"/>
          <a:srcRect/>
          <a:stretch>
            <a:fillRect/>
          </a:stretch>
        </p:blipFill>
        <p:spPr bwMode="auto">
          <a:xfrm>
            <a:off x="899592" y="3933056"/>
            <a:ext cx="2680204" cy="1637902"/>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2"/>
          </p:nvPr>
        </p:nvSpPr>
        <p:spPr>
          <a:xfrm>
            <a:off x="395536" y="1484784"/>
            <a:ext cx="4680520" cy="1944216"/>
          </a:xfrm>
          <a:ln>
            <a:solidFill>
              <a:schemeClr val="accent2">
                <a:lumMod val="60000"/>
                <a:lumOff val="40000"/>
              </a:schemeClr>
            </a:solidFill>
          </a:ln>
        </p:spPr>
        <p:txBody>
          <a:bodyPr>
            <a:noAutofit/>
          </a:bodyPr>
          <a:lstStyle/>
          <a:p>
            <a:r>
              <a:rPr lang="es-PE" sz="2800" dirty="0" smtClean="0"/>
              <a:t>Cambios inflamatorios mucosa </a:t>
            </a:r>
            <a:r>
              <a:rPr lang="es-PE" sz="2800" dirty="0" err="1" smtClean="0"/>
              <a:t>endobronquial</a:t>
            </a:r>
            <a:endParaRPr lang="es-PE" sz="2800" dirty="0" smtClean="0"/>
          </a:p>
          <a:p>
            <a:r>
              <a:rPr lang="es-PE" sz="2800" dirty="0" smtClean="0"/>
              <a:t>Inespecíficos </a:t>
            </a:r>
          </a:p>
          <a:p>
            <a:r>
              <a:rPr lang="es-PE" sz="2800" dirty="0" smtClean="0"/>
              <a:t>Pueden coexistir </a:t>
            </a:r>
            <a:endParaRPr lang="es-PE" sz="2800" dirty="0"/>
          </a:p>
        </p:txBody>
      </p:sp>
      <p:pic>
        <p:nvPicPr>
          <p:cNvPr id="16386" name="Picture 2"/>
          <p:cNvPicPr>
            <a:picLocks noGrp="1" noChangeAspect="1" noChangeArrowheads="1"/>
          </p:cNvPicPr>
          <p:nvPr>
            <p:ph sz="quarter" idx="4"/>
          </p:nvPr>
        </p:nvPicPr>
        <p:blipFill>
          <a:blip r:embed="rId2" cstate="print"/>
          <a:srcRect/>
          <a:stretch>
            <a:fillRect/>
          </a:stretch>
        </p:blipFill>
        <p:spPr bwMode="auto">
          <a:xfrm>
            <a:off x="428596" y="3786190"/>
            <a:ext cx="4643470" cy="2640120"/>
          </a:xfrm>
          <a:prstGeom prst="rect">
            <a:avLst/>
          </a:prstGeom>
          <a:noFill/>
          <a:ln w="38100">
            <a:solidFill>
              <a:schemeClr val="accent2">
                <a:lumMod val="60000"/>
                <a:lumOff val="40000"/>
              </a:schemeClr>
            </a:solidFill>
            <a:miter lim="800000"/>
            <a:headEnd/>
            <a:tailEnd/>
          </a:ln>
          <a:effectLst/>
        </p:spPr>
      </p:pic>
      <p:pic>
        <p:nvPicPr>
          <p:cNvPr id="16388" name="Picture 4"/>
          <p:cNvPicPr>
            <a:picLocks noChangeAspect="1" noChangeArrowheads="1"/>
          </p:cNvPicPr>
          <p:nvPr/>
        </p:nvPicPr>
        <p:blipFill>
          <a:blip r:embed="rId3" cstate="print"/>
          <a:srcRect/>
          <a:stretch>
            <a:fillRect/>
          </a:stretch>
        </p:blipFill>
        <p:spPr bwMode="auto">
          <a:xfrm>
            <a:off x="5572132" y="1714488"/>
            <a:ext cx="3071834" cy="4710119"/>
          </a:xfrm>
          <a:prstGeom prst="rect">
            <a:avLst/>
          </a:prstGeom>
          <a:noFill/>
          <a:ln w="38100">
            <a:solidFill>
              <a:schemeClr val="accent2">
                <a:lumMod val="60000"/>
                <a:lumOff val="40000"/>
              </a:schemeClr>
            </a:solidFill>
            <a:miter lim="800000"/>
            <a:headEnd/>
            <a:tailEnd/>
          </a:ln>
          <a:effectLst/>
        </p:spPr>
      </p:pic>
      <p:sp>
        <p:nvSpPr>
          <p:cNvPr id="9" name="1 Título"/>
          <p:cNvSpPr>
            <a:spLocks noGrp="1"/>
          </p:cNvSpPr>
          <p:nvPr>
            <p:ph type="title"/>
          </p:nvPr>
        </p:nvSpPr>
        <p:spPr>
          <a:xfrm>
            <a:off x="504824" y="512064"/>
            <a:ext cx="7772400" cy="914400"/>
          </a:xfrm>
        </p:spPr>
        <p:txBody>
          <a:bodyPr/>
          <a:lstStyle/>
          <a:p>
            <a:r>
              <a:rPr lang="es-PE" dirty="0" smtClean="0">
                <a:solidFill>
                  <a:srgbClr val="FFFF00"/>
                </a:solidFill>
              </a:rPr>
              <a:t>TAV vs. NAV</a:t>
            </a:r>
            <a:endParaRPr lang="es-PE" dirty="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2"/>
          </p:nvPr>
        </p:nvSpPr>
        <p:spPr>
          <a:xfrm>
            <a:off x="457200" y="1516913"/>
            <a:ext cx="4040188" cy="1412022"/>
          </a:xfrm>
          <a:ln>
            <a:solidFill>
              <a:schemeClr val="accent2">
                <a:lumMod val="60000"/>
                <a:lumOff val="40000"/>
              </a:schemeClr>
            </a:solidFill>
          </a:ln>
        </p:spPr>
        <p:txBody>
          <a:bodyPr>
            <a:noAutofit/>
          </a:bodyPr>
          <a:lstStyle/>
          <a:p>
            <a:r>
              <a:rPr lang="es-PE" sz="2800" dirty="0" smtClean="0"/>
              <a:t>Secreción purulenta</a:t>
            </a:r>
          </a:p>
          <a:p>
            <a:r>
              <a:rPr lang="es-PE" sz="2800" dirty="0" smtClean="0"/>
              <a:t>Patrón inflamatorio </a:t>
            </a:r>
            <a:r>
              <a:rPr lang="es-PE" sz="2800" dirty="0" err="1" smtClean="0"/>
              <a:t>endobronquial</a:t>
            </a:r>
            <a:endParaRPr lang="es-PE" sz="2800" dirty="0"/>
          </a:p>
        </p:txBody>
      </p:sp>
      <p:sp>
        <p:nvSpPr>
          <p:cNvPr id="6" name="5 Marcador de contenido"/>
          <p:cNvSpPr>
            <a:spLocks noGrp="1"/>
          </p:cNvSpPr>
          <p:nvPr>
            <p:ph sz="quarter" idx="4"/>
          </p:nvPr>
        </p:nvSpPr>
        <p:spPr>
          <a:xfrm>
            <a:off x="4645025" y="1516913"/>
            <a:ext cx="4041775" cy="1412022"/>
          </a:xfrm>
          <a:ln>
            <a:solidFill>
              <a:schemeClr val="accent2">
                <a:lumMod val="60000"/>
                <a:lumOff val="40000"/>
              </a:schemeClr>
            </a:solidFill>
          </a:ln>
        </p:spPr>
        <p:txBody>
          <a:bodyPr>
            <a:noAutofit/>
          </a:bodyPr>
          <a:lstStyle/>
          <a:p>
            <a:r>
              <a:rPr lang="es-PE" sz="2800" dirty="0" smtClean="0"/>
              <a:t>Secreción purulenta</a:t>
            </a:r>
          </a:p>
          <a:p>
            <a:r>
              <a:rPr lang="es-PE" sz="2800" dirty="0" smtClean="0"/>
              <a:t>Mucosa bronquial normal</a:t>
            </a:r>
            <a:endParaRPr lang="es-PE" sz="2800" dirty="0"/>
          </a:p>
        </p:txBody>
      </p:sp>
      <p:pic>
        <p:nvPicPr>
          <p:cNvPr id="8" name="Picture 3"/>
          <p:cNvPicPr>
            <a:picLocks noChangeAspect="1" noChangeArrowheads="1"/>
          </p:cNvPicPr>
          <p:nvPr/>
        </p:nvPicPr>
        <p:blipFill>
          <a:blip r:embed="rId2" cstate="print"/>
          <a:srcRect/>
          <a:stretch>
            <a:fillRect/>
          </a:stretch>
        </p:blipFill>
        <p:spPr bwMode="auto">
          <a:xfrm>
            <a:off x="6286512" y="4143380"/>
            <a:ext cx="2643206" cy="2571768"/>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323528" y="4149080"/>
            <a:ext cx="2465398" cy="2465398"/>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3275856" y="3068960"/>
            <a:ext cx="2643206" cy="2608700"/>
          </a:xfrm>
          <a:prstGeom prst="rect">
            <a:avLst/>
          </a:prstGeom>
          <a:noFill/>
          <a:ln w="9525">
            <a:noFill/>
            <a:miter lim="800000"/>
            <a:headEnd/>
            <a:tailEnd/>
          </a:ln>
          <a:effectLst/>
        </p:spPr>
      </p:pic>
      <p:sp>
        <p:nvSpPr>
          <p:cNvPr id="12" name="11 Flecha izquierda y derecha"/>
          <p:cNvSpPr/>
          <p:nvPr/>
        </p:nvSpPr>
        <p:spPr>
          <a:xfrm>
            <a:off x="3286116" y="5715016"/>
            <a:ext cx="2714644" cy="5000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9 Flecha arriba"/>
          <p:cNvSpPr/>
          <p:nvPr/>
        </p:nvSpPr>
        <p:spPr>
          <a:xfrm>
            <a:off x="1979712" y="2996952"/>
            <a:ext cx="432048" cy="9361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12 Flecha arriba"/>
          <p:cNvSpPr/>
          <p:nvPr/>
        </p:nvSpPr>
        <p:spPr>
          <a:xfrm>
            <a:off x="7236296" y="2996952"/>
            <a:ext cx="360040" cy="936104"/>
          </a:xfrm>
          <a:prstGeom prst="up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1 Título"/>
          <p:cNvSpPr>
            <a:spLocks noGrp="1"/>
          </p:cNvSpPr>
          <p:nvPr>
            <p:ph type="title"/>
          </p:nvPr>
        </p:nvSpPr>
        <p:spPr>
          <a:xfrm>
            <a:off x="504824" y="512064"/>
            <a:ext cx="7772400" cy="914400"/>
          </a:xfrm>
        </p:spPr>
        <p:txBody>
          <a:bodyPr/>
          <a:lstStyle/>
          <a:p>
            <a:r>
              <a:rPr lang="es-PE" dirty="0" smtClean="0">
                <a:solidFill>
                  <a:srgbClr val="FFFF00"/>
                </a:solidFill>
              </a:rPr>
              <a:t>TAV vs. NAV</a:t>
            </a:r>
            <a:endParaRPr lang="es-PE" dirty="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6930" name="Picture 2"/>
          <p:cNvPicPr>
            <a:picLocks noChangeArrowheads="1"/>
          </p:cNvPicPr>
          <p:nvPr/>
        </p:nvPicPr>
        <p:blipFill>
          <a:blip r:embed="rId3" cstate="print"/>
          <a:srcRect/>
          <a:stretch>
            <a:fillRect/>
          </a:stretch>
        </p:blipFill>
        <p:spPr bwMode="auto">
          <a:xfrm>
            <a:off x="0" y="0"/>
            <a:ext cx="9296400" cy="6858000"/>
          </a:xfrm>
          <a:prstGeom prst="rect">
            <a:avLst/>
          </a:prstGeom>
          <a:noFill/>
          <a:ln w="9525">
            <a:noFill/>
            <a:miter lim="800000"/>
            <a:headEnd/>
            <a:tailEnd/>
          </a:ln>
          <a:effectLst/>
        </p:spPr>
      </p:pic>
      <p:sp>
        <p:nvSpPr>
          <p:cNvPr id="1276931" name="Rectangle 3"/>
          <p:cNvSpPr>
            <a:spLocks noGrp="1" noChangeArrowheads="1"/>
          </p:cNvSpPr>
          <p:nvPr>
            <p:ph type="title" idx="4294967295"/>
          </p:nvPr>
        </p:nvSpPr>
        <p:spPr>
          <a:xfrm>
            <a:off x="251520" y="5733256"/>
            <a:ext cx="5256584" cy="864096"/>
          </a:xfrm>
          <a:solidFill>
            <a:schemeClr val="tx1">
              <a:lumMod val="85000"/>
            </a:schemeClr>
          </a:solidFill>
          <a:ln/>
        </p:spPr>
        <p:txBody>
          <a:bodyPr lIns="92075" tIns="46038" rIns="92075" bIns="46038"/>
          <a:lstStyle/>
          <a:p>
            <a:pPr algn="ctr" defTabSz="762000" eaLnBrk="0" hangingPunct="0"/>
            <a:r>
              <a:rPr lang="en-US" sz="2500" b="1" dirty="0">
                <a:solidFill>
                  <a:schemeClr val="bg1"/>
                </a:solidFill>
                <a:latin typeface="Arial Unicode MS" pitchFamily="34" charset="-128"/>
              </a:rPr>
              <a:t>ENDOSCOPIO</a:t>
            </a:r>
            <a:br>
              <a:rPr lang="en-US" sz="2500" b="1" dirty="0">
                <a:solidFill>
                  <a:schemeClr val="bg1"/>
                </a:solidFill>
                <a:latin typeface="Arial Unicode MS" pitchFamily="34" charset="-128"/>
              </a:rPr>
            </a:br>
            <a:r>
              <a:rPr lang="en-US" sz="2500" b="1" dirty="0">
                <a:solidFill>
                  <a:schemeClr val="bg1"/>
                </a:solidFill>
                <a:latin typeface="Arial Unicode MS" pitchFamily="34" charset="-128"/>
              </a:rPr>
              <a:t>  FLEXIBLE</a:t>
            </a:r>
          </a:p>
        </p:txBody>
      </p:sp>
      <p:sp>
        <p:nvSpPr>
          <p:cNvPr id="1276932" name="Rectangle 4"/>
          <p:cNvSpPr>
            <a:spLocks noChangeArrowheads="1"/>
          </p:cNvSpPr>
          <p:nvPr/>
        </p:nvSpPr>
        <p:spPr bwMode="auto">
          <a:xfrm>
            <a:off x="5148064" y="2708920"/>
            <a:ext cx="1457130" cy="369974"/>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b="1" dirty="0">
                <a:solidFill>
                  <a:srgbClr val="002060"/>
                </a:solidFill>
                <a:effectLst>
                  <a:outerShdw blurRad="38100" dist="38100" dir="2700000" algn="tl">
                    <a:srgbClr val="C0C0C0"/>
                  </a:outerShdw>
                </a:effectLst>
                <a:latin typeface="Arial Narrow" pitchFamily="34" charset="0"/>
              </a:rPr>
              <a:t>TUBO DE LUZ</a:t>
            </a:r>
          </a:p>
        </p:txBody>
      </p:sp>
      <p:sp>
        <p:nvSpPr>
          <p:cNvPr id="1276933" name="Rectangle 5"/>
          <p:cNvSpPr>
            <a:spLocks noChangeArrowheads="1"/>
          </p:cNvSpPr>
          <p:nvPr/>
        </p:nvSpPr>
        <p:spPr bwMode="auto">
          <a:xfrm>
            <a:off x="3108325" y="4525963"/>
            <a:ext cx="2194512" cy="369974"/>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sz="1800" b="1">
                <a:solidFill>
                  <a:srgbClr val="002060"/>
                </a:solidFill>
                <a:effectLst>
                  <a:outerShdw blurRad="38100" dist="38100" dir="2700000" algn="tl">
                    <a:srgbClr val="C0C0C0"/>
                  </a:outerShdw>
                </a:effectLst>
                <a:latin typeface="Arial Narrow" pitchFamily="34" charset="0"/>
              </a:rPr>
              <a:t> </a:t>
            </a:r>
            <a:r>
              <a:rPr lang="en-US" b="1">
                <a:solidFill>
                  <a:srgbClr val="002060"/>
                </a:solidFill>
                <a:effectLst>
                  <a:outerShdw blurRad="38100" dist="38100" dir="2700000" algn="tl">
                    <a:srgbClr val="C0C0C0"/>
                  </a:outerShdw>
                </a:effectLst>
                <a:latin typeface="Arial Narrow" pitchFamily="34" charset="0"/>
              </a:rPr>
              <a:t>TUBO DE INSERCION</a:t>
            </a:r>
          </a:p>
        </p:txBody>
      </p:sp>
      <p:sp>
        <p:nvSpPr>
          <p:cNvPr id="1276934" name="Rectangle 6"/>
          <p:cNvSpPr>
            <a:spLocks noChangeArrowheads="1"/>
          </p:cNvSpPr>
          <p:nvPr/>
        </p:nvSpPr>
        <p:spPr bwMode="auto">
          <a:xfrm>
            <a:off x="1736725" y="2392363"/>
            <a:ext cx="1675074" cy="369974"/>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b="1">
                <a:solidFill>
                  <a:srgbClr val="002060"/>
                </a:solidFill>
                <a:effectLst>
                  <a:outerShdw blurRad="38100" dist="38100" dir="2700000" algn="tl">
                    <a:srgbClr val="C0C0C0"/>
                  </a:outerShdw>
                </a:effectLst>
                <a:latin typeface="Arial Narrow" pitchFamily="34" charset="0"/>
              </a:rPr>
              <a:t>CANAL BIOPSIA</a:t>
            </a:r>
          </a:p>
        </p:txBody>
      </p:sp>
      <p:sp>
        <p:nvSpPr>
          <p:cNvPr id="1276935" name="Rectangle 7"/>
          <p:cNvSpPr>
            <a:spLocks noChangeArrowheads="1"/>
          </p:cNvSpPr>
          <p:nvPr/>
        </p:nvSpPr>
        <p:spPr bwMode="auto">
          <a:xfrm>
            <a:off x="899592" y="620688"/>
            <a:ext cx="993862" cy="369974"/>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b="1" dirty="0">
                <a:solidFill>
                  <a:srgbClr val="002060"/>
                </a:solidFill>
                <a:effectLst>
                  <a:outerShdw blurRad="38100" dist="38100" dir="2700000" algn="tl">
                    <a:srgbClr val="C0C0C0"/>
                  </a:outerShdw>
                </a:effectLst>
                <a:latin typeface="Arial Narrow" pitchFamily="34" charset="0"/>
              </a:rPr>
              <a:t>OCULAR</a:t>
            </a:r>
          </a:p>
        </p:txBody>
      </p:sp>
      <p:sp>
        <p:nvSpPr>
          <p:cNvPr id="1276936" name="Rectangle 8"/>
          <p:cNvSpPr>
            <a:spLocks noChangeArrowheads="1"/>
          </p:cNvSpPr>
          <p:nvPr/>
        </p:nvSpPr>
        <p:spPr bwMode="auto">
          <a:xfrm>
            <a:off x="0" y="2514600"/>
            <a:ext cx="1371600" cy="641350"/>
          </a:xfrm>
          <a:prstGeom prst="rect">
            <a:avLst/>
          </a:prstGeom>
          <a:noFill/>
          <a:ln w="9525">
            <a:noFill/>
            <a:miter lim="800000"/>
            <a:headEnd/>
            <a:tailEnd/>
          </a:ln>
          <a:effectLst/>
        </p:spPr>
        <p:txBody>
          <a:bodyPr lIns="92075" tIns="46038" rIns="92075" bIns="46038">
            <a:spAutoFit/>
          </a:bodyPr>
          <a:lstStyle/>
          <a:p>
            <a:pPr defTabSz="762000" eaLnBrk="0" hangingPunct="0"/>
            <a:r>
              <a:rPr lang="en-US" sz="1800" b="1" dirty="0" smtClean="0">
                <a:solidFill>
                  <a:srgbClr val="002060"/>
                </a:solidFill>
                <a:effectLst>
                  <a:outerShdw blurRad="38100" dist="38100" dir="2700000" algn="tl">
                    <a:srgbClr val="C0C0C0"/>
                  </a:outerShdw>
                </a:effectLst>
                <a:latin typeface="Arial Narrow" pitchFamily="34" charset="0"/>
              </a:rPr>
              <a:t>VALVULA</a:t>
            </a:r>
            <a:endParaRPr lang="en-US" sz="1800" b="1" dirty="0">
              <a:solidFill>
                <a:srgbClr val="002060"/>
              </a:solidFill>
              <a:effectLst>
                <a:outerShdw blurRad="38100" dist="38100" dir="2700000" algn="tl">
                  <a:srgbClr val="C0C0C0"/>
                </a:outerShdw>
              </a:effectLst>
              <a:latin typeface="Arial Narrow" pitchFamily="34" charset="0"/>
            </a:endParaRPr>
          </a:p>
          <a:p>
            <a:pPr defTabSz="762000" eaLnBrk="0" hangingPunct="0"/>
            <a:r>
              <a:rPr lang="en-US" sz="1800" b="1" dirty="0">
                <a:solidFill>
                  <a:srgbClr val="002060"/>
                </a:solidFill>
                <a:effectLst>
                  <a:outerShdw blurRad="38100" dist="38100" dir="2700000" algn="tl">
                    <a:srgbClr val="C0C0C0"/>
                  </a:outerShdw>
                </a:effectLst>
                <a:latin typeface="Arial Narrow" pitchFamily="34" charset="0"/>
              </a:rPr>
              <a:t>SUCCION</a:t>
            </a:r>
          </a:p>
        </p:txBody>
      </p:sp>
      <p:sp>
        <p:nvSpPr>
          <p:cNvPr id="1276937" name="Rectangle 9"/>
          <p:cNvSpPr>
            <a:spLocks noChangeArrowheads="1"/>
          </p:cNvSpPr>
          <p:nvPr/>
        </p:nvSpPr>
        <p:spPr bwMode="auto">
          <a:xfrm>
            <a:off x="6843713" y="4983163"/>
            <a:ext cx="1194238" cy="646973"/>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b="1">
                <a:solidFill>
                  <a:srgbClr val="002060"/>
                </a:solidFill>
                <a:effectLst>
                  <a:outerShdw blurRad="38100" dist="38100" dir="2700000" algn="tl">
                    <a:srgbClr val="C0C0C0"/>
                  </a:outerShdw>
                </a:effectLst>
                <a:latin typeface="Arial Narrow" pitchFamily="34" charset="0"/>
              </a:rPr>
              <a:t>SECCION</a:t>
            </a:r>
          </a:p>
          <a:p>
            <a:pPr defTabSz="762000" eaLnBrk="0" hangingPunct="0"/>
            <a:r>
              <a:rPr lang="en-US" b="1">
                <a:solidFill>
                  <a:srgbClr val="002060"/>
                </a:solidFill>
                <a:effectLst>
                  <a:outerShdw blurRad="38100" dist="38100" dir="2700000" algn="tl">
                    <a:srgbClr val="C0C0C0"/>
                  </a:outerShdw>
                </a:effectLst>
                <a:latin typeface="Arial Narrow" pitchFamily="34" charset="0"/>
              </a:rPr>
              <a:t> DOBLADO</a:t>
            </a:r>
          </a:p>
        </p:txBody>
      </p:sp>
      <p:sp>
        <p:nvSpPr>
          <p:cNvPr id="10" name="Rectangle 4"/>
          <p:cNvSpPr>
            <a:spLocks noChangeArrowheads="1"/>
          </p:cNvSpPr>
          <p:nvPr/>
        </p:nvSpPr>
        <p:spPr bwMode="auto">
          <a:xfrm>
            <a:off x="7092279" y="1484784"/>
            <a:ext cx="2051721" cy="646973"/>
          </a:xfrm>
          <a:prstGeom prst="rect">
            <a:avLst/>
          </a:prstGeom>
          <a:noFill/>
          <a:ln w="9525">
            <a:noFill/>
            <a:miter lim="800000"/>
            <a:headEnd/>
            <a:tailEnd/>
          </a:ln>
          <a:effectLst/>
        </p:spPr>
        <p:txBody>
          <a:bodyPr wrap="square" lIns="92075" tIns="46038" rIns="92075" bIns="46038">
            <a:spAutoFit/>
          </a:bodyPr>
          <a:lstStyle/>
          <a:p>
            <a:pPr algn="ctr" defTabSz="762000" eaLnBrk="0" hangingPunct="0"/>
            <a:r>
              <a:rPr lang="en-US" b="1" dirty="0" smtClean="0">
                <a:solidFill>
                  <a:srgbClr val="002060"/>
                </a:solidFill>
                <a:effectLst>
                  <a:outerShdw blurRad="38100" dist="38100" dir="2700000" algn="tl">
                    <a:srgbClr val="C0C0C0"/>
                  </a:outerShdw>
                </a:effectLst>
                <a:latin typeface="Arial Narrow" pitchFamily="34" charset="0"/>
              </a:rPr>
              <a:t>CONECTOR A FUENTE DE LUZ</a:t>
            </a:r>
            <a:endParaRPr lang="en-US" b="1" dirty="0">
              <a:solidFill>
                <a:srgbClr val="002060"/>
              </a:solidFill>
              <a:effectLst>
                <a:outerShdw blurRad="38100" dist="38100" dir="2700000" algn="tl">
                  <a:srgbClr val="C0C0C0"/>
                </a:outerShdw>
              </a:effectLst>
              <a:latin typeface="Arial Narrow" pitchFamily="34" charset="0"/>
            </a:endParaRPr>
          </a:p>
        </p:txBody>
      </p:sp>
    </p:spTree>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9512" y="188640"/>
            <a:ext cx="8676456" cy="1094507"/>
          </a:xfrm>
        </p:spPr>
        <p:txBody>
          <a:bodyPr>
            <a:normAutofit fontScale="90000"/>
          </a:bodyPr>
          <a:lstStyle/>
          <a:p>
            <a:pPr fontAlgn="auto">
              <a:spcAft>
                <a:spcPts val="0"/>
              </a:spcAft>
              <a:defRPr/>
            </a:pPr>
            <a:r>
              <a:rPr lang="es-PE" dirty="0" smtClean="0">
                <a:solidFill>
                  <a:srgbClr val="FFFF00"/>
                </a:solidFill>
                <a:latin typeface="Arial Rounded MT Bold" pitchFamily="34" charset="0"/>
              </a:rPr>
              <a:t>Diagnostico </a:t>
            </a:r>
            <a:br>
              <a:rPr lang="es-PE" dirty="0" smtClean="0">
                <a:solidFill>
                  <a:srgbClr val="FFFF00"/>
                </a:solidFill>
                <a:latin typeface="Arial Rounded MT Bold" pitchFamily="34" charset="0"/>
              </a:rPr>
            </a:br>
            <a:r>
              <a:rPr lang="es-PE" dirty="0" smtClean="0">
                <a:solidFill>
                  <a:srgbClr val="FFFF00"/>
                </a:solidFill>
                <a:latin typeface="Arial Rounded MT Bold" pitchFamily="34" charset="0"/>
              </a:rPr>
              <a:t>fistula bronco pleural</a:t>
            </a:r>
            <a:endParaRPr lang="es-PE" dirty="0">
              <a:solidFill>
                <a:srgbClr val="FFFF00"/>
              </a:solidFill>
              <a:latin typeface="Arial Rounded MT Bold" pitchFamily="34" charset="0"/>
            </a:endParaRPr>
          </a:p>
        </p:txBody>
      </p:sp>
      <p:sp>
        <p:nvSpPr>
          <p:cNvPr id="35846" name="5 CuadroTexto"/>
          <p:cNvSpPr txBox="1">
            <a:spLocks noChangeArrowheads="1"/>
          </p:cNvSpPr>
          <p:nvPr/>
        </p:nvSpPr>
        <p:spPr bwMode="auto">
          <a:xfrm>
            <a:off x="611560" y="1556792"/>
            <a:ext cx="7998192" cy="1938992"/>
          </a:xfrm>
          <a:prstGeom prst="rect">
            <a:avLst/>
          </a:prstGeom>
          <a:solidFill>
            <a:schemeClr val="bg1"/>
          </a:solidFill>
          <a:ln w="38100">
            <a:solidFill>
              <a:srgbClr val="FFCC99"/>
            </a:solidFill>
            <a:miter lim="800000"/>
            <a:headEnd/>
            <a:tailEnd/>
          </a:ln>
        </p:spPr>
        <p:txBody>
          <a:bodyPr wrap="square">
            <a:spAutoFit/>
          </a:bodyPr>
          <a:lstStyle/>
          <a:p>
            <a:r>
              <a:rPr lang="es-PE" sz="2400" dirty="0" smtClean="0"/>
              <a:t>Distensión </a:t>
            </a:r>
            <a:r>
              <a:rPr lang="es-PE" sz="2400" dirty="0"/>
              <a:t>gástrica</a:t>
            </a:r>
          </a:p>
          <a:p>
            <a:r>
              <a:rPr lang="es-PE" sz="2400" dirty="0"/>
              <a:t>Fuga volumen</a:t>
            </a:r>
          </a:p>
          <a:p>
            <a:r>
              <a:rPr lang="es-PE" sz="2400" dirty="0"/>
              <a:t>Salida secreción digestiva o dieta por vía aérea</a:t>
            </a:r>
          </a:p>
          <a:p>
            <a:r>
              <a:rPr lang="es-PE" sz="2400" dirty="0"/>
              <a:t>Aire en esófago</a:t>
            </a:r>
          </a:p>
          <a:p>
            <a:r>
              <a:rPr lang="es-PE" sz="2400" dirty="0" err="1" smtClean="0"/>
              <a:t>Neumomediastino</a:t>
            </a:r>
            <a:r>
              <a:rPr lang="es-PE" sz="2400" dirty="0" smtClean="0"/>
              <a:t> – neumotórax – enfisema subcutáneo</a:t>
            </a:r>
            <a:endParaRPr lang="es-PE" sz="2400" dirty="0"/>
          </a:p>
        </p:txBody>
      </p:sp>
      <p:pic>
        <p:nvPicPr>
          <p:cNvPr id="7" name="Picture 2" descr="C:\Users\ALBERTO\Pictures\ADS - CELL\P120309_22.12.JPG"/>
          <p:cNvPicPr>
            <a:picLocks noChangeAspect="1" noChangeArrowheads="1"/>
          </p:cNvPicPr>
          <p:nvPr/>
        </p:nvPicPr>
        <p:blipFill>
          <a:blip r:embed="rId2" cstate="print"/>
          <a:srcRect/>
          <a:stretch>
            <a:fillRect/>
          </a:stretch>
        </p:blipFill>
        <p:spPr bwMode="auto">
          <a:xfrm>
            <a:off x="5868144" y="3645025"/>
            <a:ext cx="2450551" cy="2931051"/>
          </a:xfrm>
          <a:prstGeom prst="rect">
            <a:avLst/>
          </a:prstGeom>
          <a:ln>
            <a:noFill/>
          </a:ln>
          <a:effectLst>
            <a:outerShdw blurRad="292100" dist="139700" dir="2700000" algn="tl" rotWithShape="0">
              <a:srgbClr val="333333">
                <a:alpha val="65000"/>
              </a:srgbClr>
            </a:outerShdw>
          </a:effectLst>
        </p:spPr>
      </p:pic>
      <p:pic>
        <p:nvPicPr>
          <p:cNvPr id="8" name="Picture 3" descr="C:\Users\ALBERTO\Pictures\ADS - CELL\P120309_22.11[02].JPG"/>
          <p:cNvPicPr>
            <a:picLocks noChangeAspect="1" noChangeArrowheads="1"/>
          </p:cNvPicPr>
          <p:nvPr/>
        </p:nvPicPr>
        <p:blipFill>
          <a:blip r:embed="rId3" cstate="print"/>
          <a:srcRect/>
          <a:stretch>
            <a:fillRect/>
          </a:stretch>
        </p:blipFill>
        <p:spPr bwMode="auto">
          <a:xfrm>
            <a:off x="3347864" y="3645025"/>
            <a:ext cx="2305396" cy="2929757"/>
          </a:xfrm>
          <a:prstGeom prst="rect">
            <a:avLst/>
          </a:prstGeom>
          <a:ln>
            <a:noFill/>
          </a:ln>
          <a:effectLst>
            <a:outerShdw blurRad="292100" dist="139700" dir="2700000" algn="tl" rotWithShape="0">
              <a:srgbClr val="333333">
                <a:alpha val="65000"/>
              </a:srgbClr>
            </a:outerShdw>
          </a:effectLst>
        </p:spPr>
      </p:pic>
      <p:cxnSp>
        <p:nvCxnSpPr>
          <p:cNvPr id="9" name="8 Conector recto de flecha"/>
          <p:cNvCxnSpPr>
            <a:stCxn id="11" idx="0"/>
          </p:cNvCxnSpPr>
          <p:nvPr/>
        </p:nvCxnSpPr>
        <p:spPr>
          <a:xfrm flipV="1">
            <a:off x="6624663" y="5661249"/>
            <a:ext cx="539625"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9 Elipse"/>
          <p:cNvSpPr/>
          <p:nvPr/>
        </p:nvSpPr>
        <p:spPr>
          <a:xfrm>
            <a:off x="3563888" y="4437113"/>
            <a:ext cx="1632814" cy="5697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10 CuadroTexto"/>
          <p:cNvSpPr txBox="1"/>
          <p:nvPr/>
        </p:nvSpPr>
        <p:spPr>
          <a:xfrm>
            <a:off x="5724128" y="6165305"/>
            <a:ext cx="1801070" cy="369332"/>
          </a:xfrm>
          <a:prstGeom prst="rect">
            <a:avLst/>
          </a:prstGeom>
          <a:solidFill>
            <a:schemeClr val="bg1"/>
          </a:solidFill>
          <a:ln>
            <a:noFill/>
          </a:ln>
        </p:spPr>
        <p:txBody>
          <a:bodyPr wrap="none" rtlCol="0">
            <a:spAutoFit/>
          </a:bodyPr>
          <a:lstStyle/>
          <a:p>
            <a:r>
              <a:rPr lang="es-PE" dirty="0" smtClean="0"/>
              <a:t>Volumen de fuga</a:t>
            </a:r>
            <a:endParaRPr lang="es-PE" dirty="0"/>
          </a:p>
        </p:txBody>
      </p:sp>
      <p:cxnSp>
        <p:nvCxnSpPr>
          <p:cNvPr id="12" name="11 Conector recto de flecha"/>
          <p:cNvCxnSpPr>
            <a:stCxn id="11" idx="1"/>
          </p:cNvCxnSpPr>
          <p:nvPr/>
        </p:nvCxnSpPr>
        <p:spPr>
          <a:xfrm flipH="1" flipV="1">
            <a:off x="4644008" y="5013177"/>
            <a:ext cx="1080120" cy="13367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descr="C:\Users\ALBERTO\Pictures\ADS - CELL\P120309_21.52[01].JPG"/>
          <p:cNvPicPr>
            <a:picLocks noChangeAspect="1" noChangeArrowheads="1"/>
          </p:cNvPicPr>
          <p:nvPr/>
        </p:nvPicPr>
        <p:blipFill>
          <a:blip r:embed="rId4" cstate="print"/>
          <a:srcRect/>
          <a:stretch>
            <a:fillRect/>
          </a:stretch>
        </p:blipFill>
        <p:spPr bwMode="auto">
          <a:xfrm>
            <a:off x="971600" y="3645024"/>
            <a:ext cx="2214063" cy="292901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5476875" y="3095625"/>
            <a:ext cx="3667125" cy="3762375"/>
          </a:xfrm>
          <a:prstGeom prst="rect">
            <a:avLst/>
          </a:prstGeom>
          <a:noFill/>
          <a:ln w="9525">
            <a:noFill/>
            <a:miter lim="800000"/>
            <a:headEnd/>
            <a:tailEnd/>
          </a:ln>
          <a:effectLst/>
        </p:spPr>
      </p:pic>
      <p:grpSp>
        <p:nvGrpSpPr>
          <p:cNvPr id="3" name="5 Grupo"/>
          <p:cNvGrpSpPr/>
          <p:nvPr/>
        </p:nvGrpSpPr>
        <p:grpSpPr>
          <a:xfrm>
            <a:off x="251520" y="332656"/>
            <a:ext cx="8578699" cy="1643074"/>
            <a:chOff x="289302" y="2857496"/>
            <a:chExt cx="8578699" cy="1643074"/>
          </a:xfrm>
        </p:grpSpPr>
        <p:pic>
          <p:nvPicPr>
            <p:cNvPr id="4099" name="Picture 3"/>
            <p:cNvPicPr>
              <a:picLocks noChangeAspect="1" noChangeArrowheads="1"/>
            </p:cNvPicPr>
            <p:nvPr/>
          </p:nvPicPr>
          <p:blipFill>
            <a:blip r:embed="rId3" cstate="print"/>
            <a:srcRect/>
            <a:stretch>
              <a:fillRect/>
            </a:stretch>
          </p:blipFill>
          <p:spPr bwMode="auto">
            <a:xfrm>
              <a:off x="289302" y="2857496"/>
              <a:ext cx="8578699" cy="1643074"/>
            </a:xfrm>
            <a:prstGeom prst="rect">
              <a:avLst/>
            </a:prstGeom>
            <a:noFill/>
            <a:ln w="9525">
              <a:solidFill>
                <a:schemeClr val="accent1"/>
              </a:solid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6000760" y="3643314"/>
              <a:ext cx="2609850" cy="257175"/>
            </a:xfrm>
            <a:prstGeom prst="rect">
              <a:avLst/>
            </a:prstGeom>
            <a:noFill/>
            <a:ln w="9525">
              <a:noFill/>
              <a:miter lim="800000"/>
              <a:headEnd/>
              <a:tailEnd/>
            </a:ln>
            <a:effectLst/>
          </p:spPr>
        </p:pic>
      </p:grpSp>
      <p:sp>
        <p:nvSpPr>
          <p:cNvPr id="7" name="6 CuadroTexto"/>
          <p:cNvSpPr txBox="1"/>
          <p:nvPr/>
        </p:nvSpPr>
        <p:spPr>
          <a:xfrm>
            <a:off x="5364088" y="2060848"/>
            <a:ext cx="3512278" cy="1477328"/>
          </a:xfrm>
          <a:prstGeom prst="rect">
            <a:avLst/>
          </a:prstGeom>
          <a:noFill/>
        </p:spPr>
        <p:txBody>
          <a:bodyPr wrap="square" rtlCol="0">
            <a:spAutoFit/>
          </a:bodyPr>
          <a:lstStyle/>
          <a:p>
            <a:r>
              <a:rPr lang="es-PE" dirty="0" smtClean="0"/>
              <a:t>AIR LEAK</a:t>
            </a:r>
          </a:p>
          <a:p>
            <a:pPr>
              <a:buFontTx/>
              <a:buChar char="-"/>
            </a:pPr>
            <a:r>
              <a:rPr lang="es-PE" dirty="0" smtClean="0"/>
              <a:t>FISTULA BRONCO PLEURAL</a:t>
            </a:r>
          </a:p>
          <a:p>
            <a:pPr>
              <a:buFontTx/>
              <a:buChar char="-"/>
            </a:pPr>
            <a:r>
              <a:rPr lang="es-PE" dirty="0" smtClean="0"/>
              <a:t>FISTULA ALVEOLO PLEURAL</a:t>
            </a:r>
          </a:p>
          <a:p>
            <a:pPr>
              <a:buFontTx/>
              <a:buChar char="-"/>
            </a:pPr>
            <a:endParaRPr lang="es-PE" dirty="0" smtClean="0"/>
          </a:p>
          <a:p>
            <a:endParaRPr lang="es-PE" dirty="0"/>
          </a:p>
        </p:txBody>
      </p:sp>
      <p:pic>
        <p:nvPicPr>
          <p:cNvPr id="1026" name="Picture 2" descr="C:\Users\ALBERTO\Pictures\ADS - CELL\P130309_00.55.JPG"/>
          <p:cNvPicPr>
            <a:picLocks noChangeAspect="1" noChangeArrowheads="1"/>
          </p:cNvPicPr>
          <p:nvPr/>
        </p:nvPicPr>
        <p:blipFill>
          <a:blip r:embed="rId5" cstate="print"/>
          <a:srcRect/>
          <a:stretch>
            <a:fillRect/>
          </a:stretch>
        </p:blipFill>
        <p:spPr bwMode="auto">
          <a:xfrm>
            <a:off x="0" y="3107527"/>
            <a:ext cx="5000628" cy="3750473"/>
          </a:xfrm>
          <a:prstGeom prst="rect">
            <a:avLst/>
          </a:prstGeom>
          <a:noFill/>
        </p:spPr>
      </p:pic>
      <p:sp>
        <p:nvSpPr>
          <p:cNvPr id="9" name="8 CuadroTexto"/>
          <p:cNvSpPr txBox="1"/>
          <p:nvPr/>
        </p:nvSpPr>
        <p:spPr>
          <a:xfrm>
            <a:off x="1907704" y="6381328"/>
            <a:ext cx="1387624" cy="276999"/>
          </a:xfrm>
          <a:prstGeom prst="rect">
            <a:avLst/>
          </a:prstGeom>
          <a:noFill/>
          <a:ln>
            <a:solidFill>
              <a:srgbClr val="FFFF00"/>
            </a:solidFill>
          </a:ln>
        </p:spPr>
        <p:txBody>
          <a:bodyPr wrap="none" rtlCol="0">
            <a:spAutoFit/>
          </a:bodyPr>
          <a:lstStyle/>
          <a:p>
            <a:r>
              <a:rPr lang="es-PE" sz="1200" dirty="0" err="1" smtClean="0">
                <a:solidFill>
                  <a:srgbClr val="FFFF00"/>
                </a:solidFill>
              </a:rPr>
              <a:t>Traqueobronquio</a:t>
            </a:r>
            <a:r>
              <a:rPr lang="es-PE" sz="1200" dirty="0" smtClean="0">
                <a:solidFill>
                  <a:srgbClr val="FFFF00"/>
                </a:solidFill>
              </a:rPr>
              <a:t> </a:t>
            </a:r>
            <a:endParaRPr lang="es-PE" sz="1200" dirty="0">
              <a:solidFill>
                <a:srgbClr val="FFFF00"/>
              </a:solidFill>
            </a:endParaRPr>
          </a:p>
        </p:txBody>
      </p:sp>
      <p:sp>
        <p:nvSpPr>
          <p:cNvPr id="10" name="9 CuadroTexto"/>
          <p:cNvSpPr txBox="1"/>
          <p:nvPr/>
        </p:nvSpPr>
        <p:spPr>
          <a:xfrm>
            <a:off x="2627784" y="2852936"/>
            <a:ext cx="1214446" cy="285752"/>
          </a:xfrm>
          <a:prstGeom prst="rect">
            <a:avLst/>
          </a:prstGeom>
          <a:noFill/>
          <a:ln>
            <a:solidFill>
              <a:srgbClr val="FFFF00"/>
            </a:solidFill>
          </a:ln>
        </p:spPr>
        <p:txBody>
          <a:bodyPr wrap="square" rtlCol="0">
            <a:spAutoFit/>
          </a:bodyPr>
          <a:lstStyle/>
          <a:p>
            <a:r>
              <a:rPr lang="es-PE" sz="1200" dirty="0" smtClean="0">
                <a:solidFill>
                  <a:srgbClr val="FFFF00"/>
                </a:solidFill>
              </a:rPr>
              <a:t>Bronquio  lobar</a:t>
            </a:r>
            <a:endParaRPr lang="es-PE" sz="1200" dirty="0">
              <a:solidFill>
                <a:srgbClr val="FFFF00"/>
              </a:solidFill>
            </a:endParaRPr>
          </a:p>
        </p:txBody>
      </p:sp>
      <p:sp>
        <p:nvSpPr>
          <p:cNvPr id="11" name="10 CuadroTexto"/>
          <p:cNvSpPr txBox="1"/>
          <p:nvPr/>
        </p:nvSpPr>
        <p:spPr>
          <a:xfrm>
            <a:off x="500034" y="2996951"/>
            <a:ext cx="1683474" cy="276999"/>
          </a:xfrm>
          <a:prstGeom prst="rect">
            <a:avLst/>
          </a:prstGeom>
          <a:noFill/>
          <a:ln>
            <a:solidFill>
              <a:srgbClr val="FFFF00"/>
            </a:solidFill>
          </a:ln>
        </p:spPr>
        <p:txBody>
          <a:bodyPr wrap="square" rtlCol="0">
            <a:spAutoFit/>
          </a:bodyPr>
          <a:lstStyle/>
          <a:p>
            <a:r>
              <a:rPr lang="es-PE" sz="1200" dirty="0" smtClean="0">
                <a:solidFill>
                  <a:srgbClr val="FFFF00"/>
                </a:solidFill>
              </a:rPr>
              <a:t>Bronquio segmentario</a:t>
            </a:r>
            <a:endParaRPr lang="es-PE" sz="1200" dirty="0">
              <a:solidFill>
                <a:srgbClr val="FFFF00"/>
              </a:solidFill>
            </a:endParaRPr>
          </a:p>
        </p:txBody>
      </p:sp>
      <p:cxnSp>
        <p:nvCxnSpPr>
          <p:cNvPr id="13" name="12 Conector recto de flecha"/>
          <p:cNvCxnSpPr>
            <a:stCxn id="9" idx="0"/>
          </p:cNvCxnSpPr>
          <p:nvPr/>
        </p:nvCxnSpPr>
        <p:spPr>
          <a:xfrm flipH="1" flipV="1">
            <a:off x="2123728" y="5229200"/>
            <a:ext cx="477788" cy="115212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stCxn id="10" idx="2"/>
          </p:cNvCxnSpPr>
          <p:nvPr/>
        </p:nvCxnSpPr>
        <p:spPr>
          <a:xfrm flipH="1">
            <a:off x="1475656" y="3138688"/>
            <a:ext cx="1759351" cy="194649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rot="5400000">
            <a:off x="1602951" y="3733753"/>
            <a:ext cx="1571638" cy="125016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11" idx="2"/>
          </p:cNvCxnSpPr>
          <p:nvPr/>
        </p:nvCxnSpPr>
        <p:spPr>
          <a:xfrm>
            <a:off x="1341771" y="3273950"/>
            <a:ext cx="301272" cy="108374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11" idx="2"/>
          </p:cNvCxnSpPr>
          <p:nvPr/>
        </p:nvCxnSpPr>
        <p:spPr>
          <a:xfrm>
            <a:off x="1341771" y="3273950"/>
            <a:ext cx="86958" cy="108374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836712"/>
          </a:xfrm>
        </p:spPr>
        <p:txBody>
          <a:bodyPr/>
          <a:lstStyle/>
          <a:p>
            <a:r>
              <a:rPr lang="es-PE" sz="3200" dirty="0" smtClean="0"/>
              <a:t>Definiciones </a:t>
            </a:r>
            <a:endParaRPr lang="es-PE" sz="3200" dirty="0"/>
          </a:p>
        </p:txBody>
      </p:sp>
      <p:sp>
        <p:nvSpPr>
          <p:cNvPr id="3" name="2 Marcador de contenido"/>
          <p:cNvSpPr>
            <a:spLocks noGrp="1"/>
          </p:cNvSpPr>
          <p:nvPr>
            <p:ph sz="half" idx="1"/>
          </p:nvPr>
        </p:nvSpPr>
        <p:spPr>
          <a:xfrm>
            <a:off x="214282" y="1920085"/>
            <a:ext cx="5072098" cy="2723361"/>
          </a:xfrm>
          <a:ln>
            <a:solidFill>
              <a:schemeClr val="accent1"/>
            </a:solidFill>
          </a:ln>
        </p:spPr>
        <p:txBody>
          <a:bodyPr>
            <a:normAutofit lnSpcReduction="10000"/>
          </a:bodyPr>
          <a:lstStyle/>
          <a:p>
            <a:r>
              <a:rPr lang="es-PE" dirty="0" smtClean="0">
                <a:solidFill>
                  <a:srgbClr val="FFFF00"/>
                </a:solidFill>
                <a:effectLst>
                  <a:outerShdw blurRad="38100" dist="38100" dir="2700000" algn="tl">
                    <a:srgbClr val="000000">
                      <a:alpha val="43137"/>
                    </a:srgbClr>
                  </a:outerShdw>
                </a:effectLst>
              </a:rPr>
              <a:t>FISTULA BRONCO PLEURAL</a:t>
            </a:r>
          </a:p>
          <a:p>
            <a:pPr lvl="1"/>
            <a:r>
              <a:rPr lang="es-PE" dirty="0" smtClean="0"/>
              <a:t>Comunicación entre el espacio pleural  y:</a:t>
            </a:r>
          </a:p>
          <a:p>
            <a:pPr lvl="2"/>
            <a:r>
              <a:rPr lang="es-PE" dirty="0" smtClean="0"/>
              <a:t>Un bronquio principal (</a:t>
            </a:r>
            <a:r>
              <a:rPr lang="es-PE" dirty="0" err="1" smtClean="0"/>
              <a:t>traqueobronquio</a:t>
            </a:r>
            <a:r>
              <a:rPr lang="es-PE" dirty="0" smtClean="0"/>
              <a:t>)</a:t>
            </a:r>
          </a:p>
          <a:p>
            <a:pPr lvl="2"/>
            <a:r>
              <a:rPr lang="es-PE" dirty="0" smtClean="0"/>
              <a:t>Un bronquio lobar o </a:t>
            </a:r>
          </a:p>
          <a:p>
            <a:pPr lvl="2"/>
            <a:r>
              <a:rPr lang="es-PE" dirty="0" smtClean="0"/>
              <a:t>Un bronquio segmentario </a:t>
            </a:r>
            <a:endParaRPr lang="es-PE" dirty="0"/>
          </a:p>
        </p:txBody>
      </p:sp>
      <p:pic>
        <p:nvPicPr>
          <p:cNvPr id="5" name="Picture 3"/>
          <p:cNvPicPr>
            <a:picLocks noGrp="1" noChangeAspect="1" noChangeArrowheads="1"/>
          </p:cNvPicPr>
          <p:nvPr>
            <p:ph sz="half" idx="2"/>
          </p:nvPr>
        </p:nvPicPr>
        <p:blipFill>
          <a:blip r:embed="rId2" cstate="print"/>
          <a:srcRect/>
          <a:stretch>
            <a:fillRect/>
          </a:stretch>
        </p:blipFill>
        <p:spPr bwMode="auto">
          <a:xfrm>
            <a:off x="5429256" y="3477930"/>
            <a:ext cx="3143272" cy="3380070"/>
          </a:xfrm>
          <a:prstGeom prst="rect">
            <a:avLst/>
          </a:prstGeom>
          <a:noFill/>
          <a:ln w="9525">
            <a:solidFill>
              <a:schemeClr val="accent1"/>
            </a:solid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5429256" y="0"/>
            <a:ext cx="3140258" cy="3300404"/>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39552" y="836712"/>
            <a:ext cx="4296001" cy="714380"/>
          </a:xfrm>
          <a:prstGeom prst="rect">
            <a:avLst/>
          </a:prstGeom>
          <a:noFill/>
          <a:ln w="9525">
            <a:solidFill>
              <a:schemeClr val="accent1"/>
            </a:solidFill>
            <a:miter lim="800000"/>
            <a:headEnd/>
            <a:tailEnd/>
          </a:ln>
          <a:effectLst/>
        </p:spPr>
      </p:pic>
      <p:pic>
        <p:nvPicPr>
          <p:cNvPr id="8" name="Picture 5"/>
          <p:cNvPicPr>
            <a:picLocks noChangeAspect="1" noChangeArrowheads="1"/>
          </p:cNvPicPr>
          <p:nvPr/>
        </p:nvPicPr>
        <p:blipFill>
          <a:blip r:embed="rId5" cstate="print"/>
          <a:srcRect/>
          <a:stretch>
            <a:fillRect/>
          </a:stretch>
        </p:blipFill>
        <p:spPr bwMode="auto">
          <a:xfrm>
            <a:off x="251520" y="4797152"/>
            <a:ext cx="1809737" cy="1856743"/>
          </a:xfrm>
          <a:prstGeom prst="rect">
            <a:avLst/>
          </a:prstGeom>
          <a:noFill/>
          <a:ln w="9525">
            <a:noFill/>
            <a:miter lim="800000"/>
            <a:headEnd/>
            <a:tailEnd/>
          </a:ln>
          <a:effectLst/>
        </p:spPr>
      </p:pic>
      <p:sp>
        <p:nvSpPr>
          <p:cNvPr id="9" name="8 CuadroTexto"/>
          <p:cNvSpPr txBox="1"/>
          <p:nvPr/>
        </p:nvSpPr>
        <p:spPr>
          <a:xfrm>
            <a:off x="2627784" y="5445224"/>
            <a:ext cx="2600392" cy="523220"/>
          </a:xfrm>
          <a:prstGeom prst="rect">
            <a:avLst/>
          </a:prstGeom>
          <a:solidFill>
            <a:srgbClr val="0070C0"/>
          </a:solidFill>
        </p:spPr>
        <p:txBody>
          <a:bodyPr wrap="none" rtlCol="0">
            <a:spAutoFit/>
          </a:bodyPr>
          <a:lstStyle/>
          <a:p>
            <a:r>
              <a:rPr lang="es-PE" sz="2800" dirty="0" smtClean="0">
                <a:effectLst>
                  <a:outerShdw blurRad="38100" dist="38100" dir="2700000" algn="tl">
                    <a:srgbClr val="000000">
                      <a:alpha val="43137"/>
                    </a:srgbClr>
                  </a:outerShdw>
                </a:effectLst>
              </a:rPr>
              <a:t>Se ve con FBC</a:t>
            </a:r>
            <a:endParaRPr lang="es-PE" sz="2800" dirty="0">
              <a:effectLst>
                <a:outerShdw blurRad="38100" dist="38100" dir="2700000" algn="tl">
                  <a:srgbClr val="000000">
                    <a:alpha val="43137"/>
                  </a:srgbClr>
                </a:outerShdw>
              </a:effectLst>
            </a:endParaRPr>
          </a:p>
        </p:txBody>
      </p:sp>
      <p:sp>
        <p:nvSpPr>
          <p:cNvPr id="10" name="9 Flecha abajo"/>
          <p:cNvSpPr/>
          <p:nvPr/>
        </p:nvSpPr>
        <p:spPr>
          <a:xfrm>
            <a:off x="2483768" y="4725144"/>
            <a:ext cx="50405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1143000"/>
          </a:xfrm>
        </p:spPr>
        <p:txBody>
          <a:bodyPr/>
          <a:lstStyle/>
          <a:p>
            <a:r>
              <a:rPr lang="es-PE" sz="3200" dirty="0" smtClean="0"/>
              <a:t>Definiciones </a:t>
            </a:r>
            <a:endParaRPr lang="es-PE" sz="3200" dirty="0"/>
          </a:p>
        </p:txBody>
      </p:sp>
      <p:sp>
        <p:nvSpPr>
          <p:cNvPr id="4" name="3 Marcador de contenido"/>
          <p:cNvSpPr>
            <a:spLocks noGrp="1"/>
          </p:cNvSpPr>
          <p:nvPr>
            <p:ph sz="half" idx="1"/>
          </p:nvPr>
        </p:nvSpPr>
        <p:spPr>
          <a:xfrm>
            <a:off x="179512" y="1268760"/>
            <a:ext cx="5544616" cy="2946059"/>
          </a:xfrm>
          <a:ln>
            <a:solidFill>
              <a:schemeClr val="accent1"/>
            </a:solidFill>
          </a:ln>
        </p:spPr>
        <p:txBody>
          <a:bodyPr>
            <a:normAutofit fontScale="92500"/>
          </a:bodyPr>
          <a:lstStyle/>
          <a:p>
            <a:r>
              <a:rPr lang="es-PE" sz="3200" dirty="0" smtClean="0">
                <a:solidFill>
                  <a:srgbClr val="FFFF00"/>
                </a:solidFill>
                <a:effectLst>
                  <a:outerShdw blurRad="38100" dist="38100" dir="2700000" algn="tl">
                    <a:srgbClr val="000000">
                      <a:alpha val="43137"/>
                    </a:srgbClr>
                  </a:outerShdw>
                </a:effectLst>
              </a:rPr>
              <a:t>FISTULA ALVEOLO PLEURAL</a:t>
            </a:r>
          </a:p>
          <a:p>
            <a:pPr>
              <a:buNone/>
            </a:pPr>
            <a:r>
              <a:rPr lang="es-PE" sz="3200" dirty="0" smtClean="0">
                <a:solidFill>
                  <a:srgbClr val="FFFF00"/>
                </a:solidFill>
                <a:effectLst>
                  <a:outerShdw blurRad="38100" dist="38100" dir="2700000" algn="tl">
                    <a:srgbClr val="000000">
                      <a:alpha val="43137"/>
                    </a:srgbClr>
                  </a:outerShdw>
                </a:effectLst>
              </a:rPr>
              <a:t>	</a:t>
            </a:r>
            <a:r>
              <a:rPr lang="es-PE" dirty="0" smtClean="0"/>
              <a:t>Comunicación  entre  el espacio  pleural  y  el parénquima pulmonar  distal a un bronquio segmentario – bronquiolos </a:t>
            </a:r>
            <a:r>
              <a:rPr lang="es-PE" dirty="0" err="1" smtClean="0"/>
              <a:t>centrolobulillares</a:t>
            </a:r>
            <a:endParaRPr lang="es-PE" dirty="0"/>
          </a:p>
        </p:txBody>
      </p:sp>
      <p:pic>
        <p:nvPicPr>
          <p:cNvPr id="2052" name="Picture 4"/>
          <p:cNvPicPr>
            <a:picLocks noChangeAspect="1" noChangeArrowheads="1"/>
          </p:cNvPicPr>
          <p:nvPr/>
        </p:nvPicPr>
        <p:blipFill>
          <a:blip r:embed="rId2" cstate="print"/>
          <a:srcRect/>
          <a:stretch>
            <a:fillRect/>
          </a:stretch>
        </p:blipFill>
        <p:spPr bwMode="auto">
          <a:xfrm>
            <a:off x="251520" y="4293096"/>
            <a:ext cx="2411760" cy="1438111"/>
          </a:xfrm>
          <a:prstGeom prst="rect">
            <a:avLst/>
          </a:prstGeom>
          <a:noFill/>
          <a:ln w="9525">
            <a:solidFill>
              <a:schemeClr val="accent1"/>
            </a:solidFill>
            <a:miter lim="800000"/>
            <a:headEnd/>
            <a:tailEnd/>
          </a:ln>
          <a:effectLst/>
        </p:spPr>
      </p:pic>
      <p:grpSp>
        <p:nvGrpSpPr>
          <p:cNvPr id="3" name="9 Grupo"/>
          <p:cNvGrpSpPr/>
          <p:nvPr/>
        </p:nvGrpSpPr>
        <p:grpSpPr>
          <a:xfrm>
            <a:off x="4572000" y="285728"/>
            <a:ext cx="4296001" cy="714380"/>
            <a:chOff x="289302" y="2857496"/>
            <a:chExt cx="8578699" cy="1643074"/>
          </a:xfrm>
        </p:grpSpPr>
        <p:pic>
          <p:nvPicPr>
            <p:cNvPr id="11" name="Picture 3"/>
            <p:cNvPicPr>
              <a:picLocks noChangeAspect="1" noChangeArrowheads="1"/>
            </p:cNvPicPr>
            <p:nvPr/>
          </p:nvPicPr>
          <p:blipFill>
            <a:blip r:embed="rId3" cstate="print"/>
            <a:srcRect/>
            <a:stretch>
              <a:fillRect/>
            </a:stretch>
          </p:blipFill>
          <p:spPr bwMode="auto">
            <a:xfrm>
              <a:off x="289302" y="2857496"/>
              <a:ext cx="8578699" cy="1643074"/>
            </a:xfrm>
            <a:prstGeom prst="rect">
              <a:avLst/>
            </a:prstGeom>
            <a:noFill/>
            <a:ln w="9525">
              <a:solidFill>
                <a:schemeClr val="accent1"/>
              </a:solidFill>
              <a:miter lim="800000"/>
              <a:headEnd/>
              <a:tailEnd/>
            </a:ln>
            <a:effectLst/>
          </p:spPr>
        </p:pic>
        <p:pic>
          <p:nvPicPr>
            <p:cNvPr id="12" name="Picture 4"/>
            <p:cNvPicPr>
              <a:picLocks noChangeAspect="1" noChangeArrowheads="1"/>
            </p:cNvPicPr>
            <p:nvPr/>
          </p:nvPicPr>
          <p:blipFill>
            <a:blip r:embed="rId4" cstate="print"/>
            <a:srcRect/>
            <a:stretch>
              <a:fillRect/>
            </a:stretch>
          </p:blipFill>
          <p:spPr bwMode="auto">
            <a:xfrm>
              <a:off x="6000760" y="3643314"/>
              <a:ext cx="2609850" cy="257175"/>
            </a:xfrm>
            <a:prstGeom prst="rect">
              <a:avLst/>
            </a:prstGeom>
            <a:noFill/>
            <a:ln w="9525">
              <a:noFill/>
              <a:miter lim="800000"/>
              <a:headEnd/>
              <a:tailEnd/>
            </a:ln>
            <a:effectLst/>
          </p:spPr>
        </p:pic>
      </p:grpSp>
      <p:pic>
        <p:nvPicPr>
          <p:cNvPr id="2053" name="Picture 5"/>
          <p:cNvPicPr>
            <a:picLocks noChangeAspect="1" noChangeArrowheads="1"/>
          </p:cNvPicPr>
          <p:nvPr/>
        </p:nvPicPr>
        <p:blipFill>
          <a:blip r:embed="rId5" cstate="print"/>
          <a:srcRect/>
          <a:stretch>
            <a:fillRect/>
          </a:stretch>
        </p:blipFill>
        <p:spPr bwMode="auto">
          <a:xfrm>
            <a:off x="5868144" y="1268760"/>
            <a:ext cx="3038475" cy="4320480"/>
          </a:xfrm>
          <a:prstGeom prst="rect">
            <a:avLst/>
          </a:prstGeom>
          <a:noFill/>
          <a:ln w="9525">
            <a:noFill/>
            <a:miter lim="800000"/>
            <a:headEnd/>
            <a:tailEnd/>
          </a:ln>
          <a:effectLst/>
        </p:spPr>
      </p:pic>
      <p:sp>
        <p:nvSpPr>
          <p:cNvPr id="9" name="8 Flecha abajo"/>
          <p:cNvSpPr/>
          <p:nvPr/>
        </p:nvSpPr>
        <p:spPr>
          <a:xfrm>
            <a:off x="3059832" y="4293096"/>
            <a:ext cx="72008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9 CuadroTexto"/>
          <p:cNvSpPr txBox="1"/>
          <p:nvPr/>
        </p:nvSpPr>
        <p:spPr>
          <a:xfrm>
            <a:off x="2915816" y="5661248"/>
            <a:ext cx="5743880" cy="954107"/>
          </a:xfrm>
          <a:prstGeom prst="rect">
            <a:avLst/>
          </a:prstGeom>
          <a:solidFill>
            <a:srgbClr val="0070C0"/>
          </a:solidFill>
        </p:spPr>
        <p:txBody>
          <a:bodyPr wrap="none" rtlCol="0">
            <a:spAutoFit/>
          </a:bodyPr>
          <a:lstStyle/>
          <a:p>
            <a:r>
              <a:rPr lang="es-PE" sz="2800" dirty="0" smtClean="0">
                <a:effectLst>
                  <a:outerShdw blurRad="38100" dist="38100" dir="2700000" algn="tl">
                    <a:srgbClr val="000000">
                      <a:alpha val="43137"/>
                    </a:srgbClr>
                  </a:outerShdw>
                </a:effectLst>
              </a:rPr>
              <a:t>NO se ven directamente con FBC</a:t>
            </a:r>
          </a:p>
          <a:p>
            <a:r>
              <a:rPr lang="es-PE" sz="2800" dirty="0" smtClean="0">
                <a:effectLst>
                  <a:outerShdw blurRad="38100" dist="38100" dir="2700000" algn="tl">
                    <a:srgbClr val="000000">
                      <a:alpha val="43137"/>
                    </a:srgbClr>
                  </a:outerShdw>
                </a:effectLst>
              </a:rPr>
              <a:t>- Signos </a:t>
            </a:r>
            <a:r>
              <a:rPr lang="es-PE" sz="2800" dirty="0" err="1" smtClean="0">
                <a:effectLst>
                  <a:outerShdw blurRad="38100" dist="38100" dir="2700000" algn="tl">
                    <a:srgbClr val="000000">
                      <a:alpha val="43137"/>
                    </a:srgbClr>
                  </a:outerShdw>
                </a:effectLst>
              </a:rPr>
              <a:t>broncoscopicos</a:t>
            </a:r>
            <a:r>
              <a:rPr lang="es-PE" sz="2800" dirty="0" smtClean="0">
                <a:effectLst>
                  <a:outerShdw blurRad="38100" dist="38100" dir="2700000" algn="tl">
                    <a:srgbClr val="000000">
                      <a:alpha val="43137"/>
                    </a:srgbClr>
                  </a:outerShdw>
                </a:effectLst>
              </a:rPr>
              <a:t> indirectos</a:t>
            </a:r>
            <a:endParaRPr lang="es-PE" sz="28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23528" y="260648"/>
            <a:ext cx="6477864" cy="584775"/>
          </a:xfrm>
          <a:prstGeom prst="rect">
            <a:avLst/>
          </a:prstGeom>
        </p:spPr>
        <p:txBody>
          <a:bodyPr wrap="none">
            <a:spAutoFit/>
          </a:bodyPr>
          <a:lstStyle/>
          <a:p>
            <a:r>
              <a:rPr lang="es-PE" sz="3200" dirty="0" err="1" smtClean="0">
                <a:solidFill>
                  <a:srgbClr val="FFFF00"/>
                </a:solidFill>
                <a:effectLst>
                  <a:outerShdw blurRad="38100" dist="38100" dir="2700000" algn="tl">
                    <a:srgbClr val="000000">
                      <a:alpha val="43137"/>
                    </a:srgbClr>
                  </a:outerShdw>
                </a:effectLst>
              </a:rPr>
              <a:t>Dx.</a:t>
            </a:r>
            <a:r>
              <a:rPr lang="es-PE" sz="3200" dirty="0" smtClean="0">
                <a:solidFill>
                  <a:srgbClr val="FFFF00"/>
                </a:solidFill>
                <a:effectLst>
                  <a:outerShdw blurRad="38100" dist="38100" dir="2700000" algn="tl">
                    <a:srgbClr val="000000">
                      <a:alpha val="43137"/>
                    </a:srgbClr>
                  </a:outerShdw>
                </a:effectLst>
              </a:rPr>
              <a:t> FISTULA BRONCO PLEURAL</a:t>
            </a:r>
          </a:p>
        </p:txBody>
      </p:sp>
      <p:sp>
        <p:nvSpPr>
          <p:cNvPr id="9" name="5 Marcador de contenido"/>
          <p:cNvSpPr txBox="1">
            <a:spLocks/>
          </p:cNvSpPr>
          <p:nvPr/>
        </p:nvSpPr>
        <p:spPr>
          <a:xfrm>
            <a:off x="395536" y="980728"/>
            <a:ext cx="5040560" cy="5590973"/>
          </a:xfrm>
          <a:prstGeom prst="rect">
            <a:avLst/>
          </a:prstGeom>
        </p:spPr>
        <p:txBody>
          <a:bodyPr>
            <a:normAutofit lnSpcReduction="100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s-PE" sz="3000" b="0" i="0" u="none" strike="noStrike" kern="1200" cap="none" spc="0" normalizeH="0" baseline="0" noProof="0" dirty="0" smtClean="0">
                <a:ln>
                  <a:noFill/>
                </a:ln>
                <a:solidFill>
                  <a:schemeClr val="tx1"/>
                </a:solidFill>
                <a:effectLst/>
                <a:uLnTx/>
                <a:uFillTx/>
                <a:latin typeface="+mn-lt"/>
                <a:ea typeface="+mn-ea"/>
                <a:cs typeface="+mn-cs"/>
              </a:rPr>
              <a:t>Visualización directa en fistulas de vía aérea central</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lang="es-PE" sz="3000" dirty="0" smtClean="0">
              <a:latin typeface="+mn-lt"/>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s-PE" sz="3000" b="0"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lang="es-PE" sz="3000" dirty="0" smtClean="0">
              <a:latin typeface="+mn-lt"/>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s-PE" sz="3000" b="0"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s-PE" sz="3000" b="0" i="0" u="none" strike="noStrike" kern="1200" cap="none" spc="0" normalizeH="0" baseline="0" noProof="0" dirty="0" smtClean="0">
                <a:ln>
                  <a:noFill/>
                </a:ln>
                <a:solidFill>
                  <a:schemeClr val="tx1"/>
                </a:solidFill>
                <a:effectLst/>
                <a:uLnTx/>
                <a:uFillTx/>
                <a:latin typeface="+mn-lt"/>
                <a:ea typeface="+mn-ea"/>
                <a:cs typeface="+mn-cs"/>
              </a:rPr>
              <a:t>Se pueden emplear sustancias que ayuden al diagnóstico:</a:t>
            </a:r>
          </a:p>
          <a:p>
            <a:pPr marL="868680" lvl="1" indent="-342900" fontAlgn="auto">
              <a:spcBef>
                <a:spcPts val="700"/>
              </a:spcBef>
              <a:spcAft>
                <a:spcPts val="0"/>
              </a:spcAft>
              <a:buClr>
                <a:schemeClr val="tx2"/>
              </a:buClr>
              <a:buSzPct val="95000"/>
              <a:buFont typeface="Wingdings"/>
              <a:buChar char=""/>
            </a:pPr>
            <a:r>
              <a:rPr kumimoji="0" lang="es-PE" sz="3000" b="0" i="0" u="none" strike="noStrike" kern="1200" cap="none" spc="0" normalizeH="0" baseline="0" noProof="0" dirty="0" smtClean="0">
                <a:ln>
                  <a:noFill/>
                </a:ln>
                <a:solidFill>
                  <a:schemeClr val="tx1"/>
                </a:solidFill>
                <a:effectLst/>
                <a:uLnTx/>
                <a:uFillTx/>
                <a:latin typeface="+mn-lt"/>
                <a:ea typeface="+mn-ea"/>
                <a:cs typeface="+mn-cs"/>
              </a:rPr>
              <a:t>tintes, contraste hidrosoluble</a:t>
            </a:r>
          </a:p>
        </p:txBody>
      </p:sp>
      <p:pic>
        <p:nvPicPr>
          <p:cNvPr id="10" name="Picture 2"/>
          <p:cNvPicPr>
            <a:picLocks noChangeAspect="1" noChangeArrowheads="1"/>
          </p:cNvPicPr>
          <p:nvPr/>
        </p:nvPicPr>
        <p:blipFill>
          <a:blip r:embed="rId2" cstate="print"/>
          <a:srcRect/>
          <a:stretch>
            <a:fillRect/>
          </a:stretch>
        </p:blipFill>
        <p:spPr bwMode="auto">
          <a:xfrm>
            <a:off x="5436096" y="980728"/>
            <a:ext cx="2922688" cy="2679091"/>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5940152" y="3776431"/>
            <a:ext cx="2016224" cy="3081569"/>
          </a:xfrm>
          <a:prstGeom prst="rect">
            <a:avLst/>
          </a:prstGeom>
          <a:noFill/>
          <a:ln w="9525">
            <a:noFill/>
            <a:miter lim="800000"/>
            <a:headEnd/>
            <a:tailEnd/>
          </a:ln>
          <a:effectLst/>
        </p:spPr>
      </p:pic>
      <p:cxnSp>
        <p:nvCxnSpPr>
          <p:cNvPr id="14" name="13 Conector recto de flecha"/>
          <p:cNvCxnSpPr/>
          <p:nvPr/>
        </p:nvCxnSpPr>
        <p:spPr>
          <a:xfrm>
            <a:off x="5148064" y="1556792"/>
            <a:ext cx="172819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3995936" y="5517232"/>
            <a:ext cx="3024336"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3225527" y="3356992"/>
            <a:ext cx="2768848" cy="2768848"/>
          </a:xfrm>
          <a:prstGeom prst="rect">
            <a:avLst/>
          </a:prstGeom>
          <a:noFill/>
          <a:ln w="38100">
            <a:solidFill>
              <a:srgbClr val="FFCC99"/>
            </a:solid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273199" y="3335313"/>
            <a:ext cx="2790527" cy="2790527"/>
          </a:xfrm>
          <a:prstGeom prst="rect">
            <a:avLst/>
          </a:prstGeom>
          <a:noFill/>
          <a:ln w="38100">
            <a:solidFill>
              <a:srgbClr val="FFCC99"/>
            </a:solid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6156176" y="3356992"/>
            <a:ext cx="2768848" cy="2768848"/>
          </a:xfrm>
          <a:prstGeom prst="rect">
            <a:avLst/>
          </a:prstGeom>
          <a:noFill/>
          <a:ln w="38100">
            <a:solidFill>
              <a:srgbClr val="FFCC99"/>
            </a:solidFill>
            <a:miter lim="800000"/>
            <a:headEnd/>
            <a:tailEnd/>
          </a:ln>
        </p:spPr>
      </p:pic>
      <p:sp>
        <p:nvSpPr>
          <p:cNvPr id="8" name="7 Rectángulo"/>
          <p:cNvSpPr/>
          <p:nvPr/>
        </p:nvSpPr>
        <p:spPr>
          <a:xfrm>
            <a:off x="323528" y="332656"/>
            <a:ext cx="6477864" cy="584775"/>
          </a:xfrm>
          <a:prstGeom prst="rect">
            <a:avLst/>
          </a:prstGeom>
        </p:spPr>
        <p:txBody>
          <a:bodyPr wrap="none">
            <a:spAutoFit/>
          </a:bodyPr>
          <a:lstStyle/>
          <a:p>
            <a:r>
              <a:rPr lang="es-PE" sz="3200" dirty="0" err="1" smtClean="0">
                <a:solidFill>
                  <a:srgbClr val="FFFF00"/>
                </a:solidFill>
                <a:effectLst>
                  <a:outerShdw blurRad="38100" dist="38100" dir="2700000" algn="tl">
                    <a:srgbClr val="000000">
                      <a:alpha val="43137"/>
                    </a:srgbClr>
                  </a:outerShdw>
                </a:effectLst>
              </a:rPr>
              <a:t>Dx.</a:t>
            </a:r>
            <a:r>
              <a:rPr lang="es-PE" sz="3200" dirty="0" smtClean="0">
                <a:solidFill>
                  <a:srgbClr val="FFFF00"/>
                </a:solidFill>
                <a:effectLst>
                  <a:outerShdw blurRad="38100" dist="38100" dir="2700000" algn="tl">
                    <a:srgbClr val="000000">
                      <a:alpha val="43137"/>
                    </a:srgbClr>
                  </a:outerShdw>
                </a:effectLst>
              </a:rPr>
              <a:t> FISTULA BRONCO PLEURAL</a:t>
            </a:r>
          </a:p>
        </p:txBody>
      </p:sp>
      <p:sp>
        <p:nvSpPr>
          <p:cNvPr id="9" name="8 Rectángulo"/>
          <p:cNvSpPr/>
          <p:nvPr/>
        </p:nvSpPr>
        <p:spPr>
          <a:xfrm>
            <a:off x="323528" y="1556792"/>
            <a:ext cx="8568952" cy="1034129"/>
          </a:xfrm>
          <a:prstGeom prst="rect">
            <a:avLst/>
          </a:prstGeom>
          <a:ln>
            <a:solidFill>
              <a:srgbClr val="FFCCFF"/>
            </a:solidFill>
          </a:ln>
        </p:spPr>
        <p:txBody>
          <a:bodyPr wrap="square">
            <a:spAutoFit/>
          </a:bodyPr>
          <a:lstStyle/>
          <a:p>
            <a:pPr marL="411480" lvl="0" indent="-342900" fontAlgn="auto">
              <a:spcBef>
                <a:spcPts val="700"/>
              </a:spcBef>
              <a:spcAft>
                <a:spcPts val="0"/>
              </a:spcAft>
              <a:buClr>
                <a:schemeClr val="tx2"/>
              </a:buClr>
              <a:buSzPct val="95000"/>
              <a:buFont typeface="Wingdings"/>
              <a:buChar char=""/>
              <a:defRPr/>
            </a:pPr>
            <a:r>
              <a:rPr lang="es-PE" sz="3000" dirty="0" smtClean="0"/>
              <a:t>Signos indirectos en fistulas periféricas</a:t>
            </a:r>
          </a:p>
          <a:p>
            <a:pPr marL="740664" lvl="1" indent="-285750" fontAlgn="auto">
              <a:spcBef>
                <a:spcPct val="20000"/>
              </a:spcBef>
              <a:spcAft>
                <a:spcPts val="0"/>
              </a:spcAft>
              <a:buClr>
                <a:schemeClr val="accent2"/>
              </a:buClr>
              <a:buSzPct val="90000"/>
              <a:buFont typeface="Wingdings"/>
              <a:buChar char=""/>
              <a:defRPr/>
            </a:pPr>
            <a:r>
              <a:rPr lang="es-PE" sz="2600" dirty="0" smtClean="0"/>
              <a:t>Test de enclavamiento /oclusión : burbujeo </a:t>
            </a:r>
          </a:p>
        </p:txBody>
      </p:sp>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51520" y="188640"/>
            <a:ext cx="7772400" cy="914400"/>
          </a:xfrm>
        </p:spPr>
        <p:txBody>
          <a:bodyPr>
            <a:normAutofit/>
          </a:bodyPr>
          <a:lstStyle/>
          <a:p>
            <a:pPr fontAlgn="auto">
              <a:spcAft>
                <a:spcPts val="0"/>
              </a:spcAft>
              <a:defRPr/>
            </a:pPr>
            <a:r>
              <a:rPr lang="es-PE" dirty="0" smtClean="0">
                <a:solidFill>
                  <a:srgbClr val="FFFF00"/>
                </a:solidFill>
                <a:latin typeface="Arial" pitchFamily="34" charset="0"/>
                <a:cs typeface="Arial" pitchFamily="34" charset="0"/>
              </a:rPr>
              <a:t>Tratamiento fístula bronco pleural</a:t>
            </a:r>
            <a:endParaRPr lang="es-PE" dirty="0">
              <a:solidFill>
                <a:srgbClr val="FFFF00"/>
              </a:solidFill>
              <a:latin typeface="Arial" pitchFamily="34" charset="0"/>
              <a:cs typeface="Arial" pitchFamily="34" charset="0"/>
            </a:endParaRPr>
          </a:p>
        </p:txBody>
      </p:sp>
      <p:pic>
        <p:nvPicPr>
          <p:cNvPr id="6" name="Picture 2" descr="http://www.anestesianet.com/imagenes/INCfistula2.jpg"/>
          <p:cNvPicPr>
            <a:picLocks noChangeAspect="1" noChangeArrowheads="1"/>
          </p:cNvPicPr>
          <p:nvPr/>
        </p:nvPicPr>
        <p:blipFill>
          <a:blip r:embed="rId2" cstate="print"/>
          <a:srcRect/>
          <a:stretch>
            <a:fillRect/>
          </a:stretch>
        </p:blipFill>
        <p:spPr bwMode="auto">
          <a:xfrm>
            <a:off x="285750" y="1500188"/>
            <a:ext cx="4303713" cy="4500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8" name="6 CuadroTexto"/>
          <p:cNvSpPr txBox="1">
            <a:spLocks noChangeArrowheads="1"/>
          </p:cNvSpPr>
          <p:nvPr/>
        </p:nvSpPr>
        <p:spPr bwMode="auto">
          <a:xfrm>
            <a:off x="4786313" y="1143000"/>
            <a:ext cx="4214812" cy="2032000"/>
          </a:xfrm>
          <a:prstGeom prst="rect">
            <a:avLst/>
          </a:prstGeom>
          <a:noFill/>
          <a:ln w="9525">
            <a:solidFill>
              <a:schemeClr val="accent1"/>
            </a:solidFill>
            <a:miter lim="800000"/>
            <a:headEnd/>
            <a:tailEnd/>
          </a:ln>
        </p:spPr>
        <p:txBody>
          <a:bodyPr>
            <a:spAutoFit/>
          </a:bodyPr>
          <a:lstStyle/>
          <a:p>
            <a:r>
              <a:rPr lang="es-PE" b="1" dirty="0"/>
              <a:t>Opciones para cierre </a:t>
            </a:r>
            <a:r>
              <a:rPr lang="es-PE" b="1" dirty="0" err="1"/>
              <a:t>Broncoscopico</a:t>
            </a:r>
            <a:endParaRPr lang="es-PE" b="1" dirty="0"/>
          </a:p>
          <a:p>
            <a:endParaRPr lang="es-PE" b="1" dirty="0"/>
          </a:p>
          <a:p>
            <a:r>
              <a:rPr lang="es-PE" dirty="0"/>
              <a:t>Atelectasia </a:t>
            </a:r>
            <a:r>
              <a:rPr lang="es-PE" dirty="0" err="1"/>
              <a:t>yatrogenica</a:t>
            </a:r>
            <a:endParaRPr lang="es-PE" dirty="0"/>
          </a:p>
          <a:p>
            <a:r>
              <a:rPr lang="es-PE" dirty="0" err="1"/>
              <a:t>Acuñamiento</a:t>
            </a:r>
            <a:r>
              <a:rPr lang="es-PE" dirty="0"/>
              <a:t> con FBC</a:t>
            </a:r>
          </a:p>
          <a:p>
            <a:r>
              <a:rPr lang="es-PE" dirty="0"/>
              <a:t>Sonda con balón: </a:t>
            </a:r>
            <a:r>
              <a:rPr lang="es-PE" dirty="0" err="1">
                <a:solidFill>
                  <a:srgbClr val="FFFF00"/>
                </a:solidFill>
              </a:rPr>
              <a:t>Swan</a:t>
            </a:r>
            <a:r>
              <a:rPr lang="es-PE" dirty="0">
                <a:solidFill>
                  <a:srgbClr val="FFFF00"/>
                </a:solidFill>
              </a:rPr>
              <a:t> </a:t>
            </a:r>
            <a:r>
              <a:rPr lang="es-PE" dirty="0" err="1">
                <a:solidFill>
                  <a:srgbClr val="FFFF00"/>
                </a:solidFill>
              </a:rPr>
              <a:t>Ganz</a:t>
            </a:r>
            <a:r>
              <a:rPr lang="es-PE" dirty="0"/>
              <a:t>, </a:t>
            </a:r>
            <a:r>
              <a:rPr lang="es-PE" dirty="0" err="1"/>
              <a:t>Fogarty</a:t>
            </a:r>
            <a:endParaRPr lang="es-PE" dirty="0"/>
          </a:p>
          <a:p>
            <a:r>
              <a:rPr lang="es-PE" dirty="0"/>
              <a:t>Sangre, acido </a:t>
            </a:r>
            <a:r>
              <a:rPr lang="es-PE" dirty="0" err="1"/>
              <a:t>tricloroacetico</a:t>
            </a:r>
            <a:endParaRPr lang="es-PE" dirty="0"/>
          </a:p>
          <a:p>
            <a:r>
              <a:rPr lang="es-PE" dirty="0" err="1"/>
              <a:t>Protesis</a:t>
            </a:r>
            <a:r>
              <a:rPr lang="es-PE" dirty="0"/>
              <a:t> de silicona o metal</a:t>
            </a:r>
          </a:p>
        </p:txBody>
      </p:sp>
      <p:sp>
        <p:nvSpPr>
          <p:cNvPr id="36869" name="4 CuadroTexto"/>
          <p:cNvSpPr txBox="1">
            <a:spLocks noChangeArrowheads="1"/>
          </p:cNvSpPr>
          <p:nvPr/>
        </p:nvSpPr>
        <p:spPr bwMode="auto">
          <a:xfrm>
            <a:off x="4786313" y="3357563"/>
            <a:ext cx="4214812" cy="3200400"/>
          </a:xfrm>
          <a:prstGeom prst="rect">
            <a:avLst/>
          </a:prstGeom>
          <a:noFill/>
          <a:ln w="9525">
            <a:solidFill>
              <a:schemeClr val="accent1"/>
            </a:solidFill>
            <a:miter lim="800000"/>
            <a:headEnd/>
            <a:tailEnd/>
          </a:ln>
        </p:spPr>
        <p:txBody>
          <a:bodyPr>
            <a:spAutoFit/>
          </a:bodyPr>
          <a:lstStyle/>
          <a:p>
            <a:r>
              <a:rPr lang="es-PE" sz="2000" b="1" dirty="0"/>
              <a:t>Sustancia </a:t>
            </a:r>
            <a:r>
              <a:rPr lang="es-PE" sz="2000" b="1" dirty="0" err="1"/>
              <a:t>sellantes</a:t>
            </a:r>
            <a:r>
              <a:rPr lang="es-PE" sz="2000" b="1" dirty="0"/>
              <a:t>: </a:t>
            </a:r>
          </a:p>
          <a:p>
            <a:endParaRPr lang="es-PE" sz="2000" b="1" dirty="0"/>
          </a:p>
          <a:p>
            <a:r>
              <a:rPr lang="es-PE" dirty="0"/>
              <a:t>metil-2-cianoacrilate: </a:t>
            </a:r>
            <a:r>
              <a:rPr lang="es-PE" dirty="0" err="1"/>
              <a:t>Histoacryl</a:t>
            </a:r>
            <a:r>
              <a:rPr lang="es-PE" dirty="0"/>
              <a:t>® </a:t>
            </a:r>
          </a:p>
          <a:p>
            <a:r>
              <a:rPr lang="es-PE" dirty="0"/>
              <a:t>Cola de fibrina: </a:t>
            </a:r>
            <a:r>
              <a:rPr lang="es-PE" dirty="0" err="1"/>
              <a:t>Tissucol</a:t>
            </a:r>
            <a:r>
              <a:rPr lang="es-PE" dirty="0"/>
              <a:t>®</a:t>
            </a:r>
          </a:p>
          <a:p>
            <a:r>
              <a:rPr lang="es-PE" dirty="0"/>
              <a:t>Solución de fibrinógeno</a:t>
            </a:r>
          </a:p>
          <a:p>
            <a:r>
              <a:rPr lang="es-PE" dirty="0"/>
              <a:t>Trombina</a:t>
            </a:r>
          </a:p>
          <a:p>
            <a:r>
              <a:rPr lang="es-PE" dirty="0" err="1"/>
              <a:t>Plasmafibronectina</a:t>
            </a:r>
            <a:endParaRPr lang="es-PE" dirty="0"/>
          </a:p>
          <a:p>
            <a:r>
              <a:rPr lang="es-PE" dirty="0"/>
              <a:t>factor XIII</a:t>
            </a:r>
          </a:p>
          <a:p>
            <a:r>
              <a:rPr lang="es-PE" dirty="0" err="1"/>
              <a:t>Plasminógeno</a:t>
            </a:r>
            <a:endParaRPr lang="es-PE" dirty="0"/>
          </a:p>
          <a:p>
            <a:r>
              <a:rPr lang="es-PE" dirty="0" err="1"/>
              <a:t>Aprotinina</a:t>
            </a:r>
            <a:endParaRPr lang="es-PE" dirty="0"/>
          </a:p>
          <a:p>
            <a:r>
              <a:rPr lang="es-PE" dirty="0" err="1">
                <a:solidFill>
                  <a:srgbClr val="FFFF00"/>
                </a:solidFill>
              </a:rPr>
              <a:t>Hemocolágeno</a:t>
            </a:r>
            <a:endParaRPr lang="es-PE" dirty="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solidFill>
                  <a:srgbClr val="FFFF00"/>
                </a:solidFill>
              </a:rPr>
              <a:t>Terapia endoscópica </a:t>
            </a:r>
            <a:endParaRPr lang="es-PE" dirty="0">
              <a:solidFill>
                <a:srgbClr val="FFFF00"/>
              </a:solidFill>
            </a:endParaRPr>
          </a:p>
        </p:txBody>
      </p:sp>
      <p:sp>
        <p:nvSpPr>
          <p:cNvPr id="3" name="2 Marcador de contenido"/>
          <p:cNvSpPr>
            <a:spLocks noGrp="1"/>
          </p:cNvSpPr>
          <p:nvPr>
            <p:ph sz="half" idx="1"/>
          </p:nvPr>
        </p:nvSpPr>
        <p:spPr>
          <a:ln>
            <a:solidFill>
              <a:srgbClr val="CC66FF"/>
            </a:solidFill>
          </a:ln>
        </p:spPr>
        <p:txBody>
          <a:bodyPr>
            <a:normAutofit fontScale="92500"/>
          </a:bodyPr>
          <a:lstStyle/>
          <a:p>
            <a:r>
              <a:rPr lang="es-PE" dirty="0" smtClean="0"/>
              <a:t>Mayor eficacia:</a:t>
            </a:r>
          </a:p>
          <a:p>
            <a:pPr lvl="1"/>
            <a:r>
              <a:rPr lang="es-PE" dirty="0" smtClean="0"/>
              <a:t>Cuando se puede visualizar la fístula</a:t>
            </a:r>
          </a:p>
          <a:p>
            <a:r>
              <a:rPr lang="es-PE" dirty="0" smtClean="0"/>
              <a:t>Utilidad adicional:</a:t>
            </a:r>
          </a:p>
          <a:p>
            <a:pPr lvl="1"/>
            <a:r>
              <a:rPr lang="es-PE" dirty="0" smtClean="0"/>
              <a:t>Visualización del muñón y exclusión de TBC o neoplasias</a:t>
            </a:r>
          </a:p>
          <a:p>
            <a:pPr lvl="1"/>
            <a:r>
              <a:rPr lang="es-PE" dirty="0" smtClean="0"/>
              <a:t>Fistulas </a:t>
            </a:r>
            <a:r>
              <a:rPr lang="es-PE" dirty="0" err="1" smtClean="0"/>
              <a:t>broncopleurocutáneas</a:t>
            </a:r>
            <a:endParaRPr lang="es-PE" dirty="0" smtClean="0"/>
          </a:p>
          <a:p>
            <a:pPr lvl="1"/>
            <a:r>
              <a:rPr lang="es-PE" dirty="0" err="1" smtClean="0"/>
              <a:t>Neumonectomía</a:t>
            </a:r>
            <a:r>
              <a:rPr lang="es-PE" dirty="0" smtClean="0"/>
              <a:t> o post lobectomía</a:t>
            </a:r>
          </a:p>
          <a:p>
            <a:endParaRPr lang="es-PE" dirty="0"/>
          </a:p>
        </p:txBody>
      </p:sp>
      <p:sp>
        <p:nvSpPr>
          <p:cNvPr id="4" name="3 Marcador de contenido"/>
          <p:cNvSpPr>
            <a:spLocks noGrp="1"/>
          </p:cNvSpPr>
          <p:nvPr>
            <p:ph sz="half" idx="2"/>
          </p:nvPr>
        </p:nvSpPr>
        <p:spPr>
          <a:xfrm>
            <a:off x="4655344" y="1770501"/>
            <a:ext cx="4237136" cy="4525963"/>
          </a:xfrm>
          <a:ln>
            <a:solidFill>
              <a:srgbClr val="CC66FF"/>
            </a:solidFill>
          </a:ln>
        </p:spPr>
        <p:txBody>
          <a:bodyPr>
            <a:normAutofit fontScale="92500"/>
          </a:bodyPr>
          <a:lstStyle/>
          <a:p>
            <a:r>
              <a:rPr lang="es-PE" b="1" u="sng" dirty="0" smtClean="0">
                <a:solidFill>
                  <a:srgbClr val="FFFF00"/>
                </a:solidFill>
              </a:rPr>
              <a:t>Aplicación de selladores:</a:t>
            </a:r>
          </a:p>
          <a:p>
            <a:pPr lvl="1"/>
            <a:r>
              <a:rPr lang="es-PE" dirty="0" smtClean="0"/>
              <a:t>Etanol</a:t>
            </a:r>
          </a:p>
          <a:p>
            <a:pPr lvl="1"/>
            <a:r>
              <a:rPr lang="es-PE" dirty="0" smtClean="0"/>
              <a:t>Nitrato de plata</a:t>
            </a:r>
          </a:p>
          <a:p>
            <a:pPr lvl="1"/>
            <a:r>
              <a:rPr lang="es-PE" dirty="0" err="1" smtClean="0"/>
              <a:t>Cianoacrilato</a:t>
            </a:r>
            <a:endParaRPr lang="es-PE" dirty="0" smtClean="0"/>
          </a:p>
          <a:p>
            <a:pPr lvl="1"/>
            <a:r>
              <a:rPr lang="es-PE" dirty="0" smtClean="0"/>
              <a:t>Coloides</a:t>
            </a:r>
          </a:p>
          <a:p>
            <a:pPr lvl="1"/>
            <a:r>
              <a:rPr lang="es-PE" dirty="0" smtClean="0"/>
              <a:t>Fibrina</a:t>
            </a:r>
          </a:p>
          <a:p>
            <a:pPr lvl="1"/>
            <a:r>
              <a:rPr lang="es-PE" dirty="0" smtClean="0"/>
              <a:t>Goma</a:t>
            </a:r>
          </a:p>
          <a:p>
            <a:pPr lvl="1"/>
            <a:r>
              <a:rPr lang="es-PE" dirty="0" smtClean="0"/>
              <a:t>Gel –espuma (</a:t>
            </a:r>
            <a:r>
              <a:rPr lang="es-PE" dirty="0" err="1" smtClean="0"/>
              <a:t>hemocolageno</a:t>
            </a:r>
            <a:r>
              <a:rPr lang="es-PE" dirty="0" smtClean="0"/>
              <a:t>)</a:t>
            </a:r>
          </a:p>
          <a:p>
            <a:pPr lvl="1"/>
            <a:r>
              <a:rPr lang="es-PE" dirty="0" smtClean="0"/>
              <a:t>Antibióticos</a:t>
            </a:r>
          </a:p>
          <a:p>
            <a:pPr lvl="1"/>
            <a:r>
              <a:rPr lang="es-PE" dirty="0" smtClean="0"/>
              <a:t>Parche de sangre </a:t>
            </a:r>
            <a:r>
              <a:rPr lang="es-PE" dirty="0" err="1" smtClean="0"/>
              <a:t>autóloga</a:t>
            </a:r>
            <a:endParaRPr lang="es-PE" dirty="0"/>
          </a:p>
        </p:txBody>
      </p:sp>
      <p:grpSp>
        <p:nvGrpSpPr>
          <p:cNvPr id="5" name="4 Grupo"/>
          <p:cNvGrpSpPr/>
          <p:nvPr/>
        </p:nvGrpSpPr>
        <p:grpSpPr>
          <a:xfrm>
            <a:off x="5786433" y="0"/>
            <a:ext cx="3357567" cy="928694"/>
            <a:chOff x="2928926" y="214290"/>
            <a:chExt cx="5715021" cy="1652589"/>
          </a:xfrm>
        </p:grpSpPr>
        <p:pic>
          <p:nvPicPr>
            <p:cNvPr id="6" name="Picture 2"/>
            <p:cNvPicPr>
              <a:picLocks noChangeAspect="1" noChangeArrowheads="1"/>
            </p:cNvPicPr>
            <p:nvPr/>
          </p:nvPicPr>
          <p:blipFill>
            <a:blip r:embed="rId2" cstate="print"/>
            <a:srcRect/>
            <a:stretch>
              <a:fillRect/>
            </a:stretch>
          </p:blipFill>
          <p:spPr bwMode="auto">
            <a:xfrm>
              <a:off x="2928926" y="214290"/>
              <a:ext cx="5715008" cy="1652589"/>
            </a:xfrm>
            <a:prstGeom prst="rect">
              <a:avLst/>
            </a:prstGeom>
            <a:noFill/>
            <a:ln w="9525">
              <a:solidFill>
                <a:schemeClr val="accent1"/>
              </a:solid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929322" y="428604"/>
              <a:ext cx="2714625" cy="238125"/>
            </a:xfrm>
            <a:prstGeom prst="rect">
              <a:avLst/>
            </a:prstGeom>
            <a:noFill/>
            <a:ln w="9525">
              <a:noFill/>
              <a:miter lim="800000"/>
              <a:headEnd/>
              <a:tailEnd/>
            </a:ln>
            <a:effectLst/>
          </p:spPr>
        </p:pic>
      </p:grpSp>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solidFill>
                  <a:srgbClr val="FFFF00"/>
                </a:solidFill>
              </a:rPr>
              <a:t>Terapia endoscópica </a:t>
            </a:r>
            <a:endParaRPr lang="es-PE" dirty="0">
              <a:solidFill>
                <a:srgbClr val="FFFF00"/>
              </a:solidFill>
            </a:endParaRPr>
          </a:p>
        </p:txBody>
      </p:sp>
      <p:sp>
        <p:nvSpPr>
          <p:cNvPr id="3" name="2 Marcador de contenido"/>
          <p:cNvSpPr>
            <a:spLocks noGrp="1"/>
          </p:cNvSpPr>
          <p:nvPr>
            <p:ph sz="half" idx="1"/>
          </p:nvPr>
        </p:nvSpPr>
        <p:spPr>
          <a:xfrm>
            <a:off x="395536" y="1770501"/>
            <a:ext cx="4107408" cy="4754843"/>
          </a:xfrm>
          <a:ln>
            <a:solidFill>
              <a:srgbClr val="CC66FF"/>
            </a:solidFill>
          </a:ln>
        </p:spPr>
        <p:txBody>
          <a:bodyPr>
            <a:normAutofit/>
          </a:bodyPr>
          <a:lstStyle/>
          <a:p>
            <a:r>
              <a:rPr lang="es-PE" dirty="0" smtClean="0"/>
              <a:t>Uso de </a:t>
            </a:r>
            <a:r>
              <a:rPr lang="es-PE" dirty="0" err="1" smtClean="0"/>
              <a:t>sellantes</a:t>
            </a:r>
            <a:r>
              <a:rPr lang="es-PE" dirty="0" smtClean="0"/>
              <a:t> esta altamente extendido</a:t>
            </a:r>
          </a:p>
          <a:p>
            <a:r>
              <a:rPr lang="es-PE" dirty="0" smtClean="0"/>
              <a:t>Gran eficacia aun en fístulas no visibles</a:t>
            </a:r>
          </a:p>
          <a:p>
            <a:r>
              <a:rPr lang="es-PE" dirty="0" smtClean="0"/>
              <a:t>Primera opción terapéutica actual</a:t>
            </a:r>
          </a:p>
          <a:p>
            <a:r>
              <a:rPr lang="es-PE" dirty="0" smtClean="0"/>
              <a:t>Generalmente requiere múltiples intentos</a:t>
            </a:r>
          </a:p>
          <a:p>
            <a:r>
              <a:rPr lang="es-PE" dirty="0" smtClean="0"/>
              <a:t>Escasos efectos adversos</a:t>
            </a:r>
          </a:p>
          <a:p>
            <a:endParaRPr lang="es-PE" dirty="0"/>
          </a:p>
        </p:txBody>
      </p:sp>
      <p:pic>
        <p:nvPicPr>
          <p:cNvPr id="6" name="Picture 2"/>
          <p:cNvPicPr>
            <a:picLocks noChangeAspect="1" noChangeArrowheads="1"/>
          </p:cNvPicPr>
          <p:nvPr/>
        </p:nvPicPr>
        <p:blipFill>
          <a:blip r:embed="rId2" cstate="print"/>
          <a:srcRect/>
          <a:stretch>
            <a:fillRect/>
          </a:stretch>
        </p:blipFill>
        <p:spPr bwMode="auto">
          <a:xfrm>
            <a:off x="4733925" y="1627636"/>
            <a:ext cx="4158555" cy="2472861"/>
          </a:xfrm>
          <a:prstGeom prst="rect">
            <a:avLst/>
          </a:prstGeom>
          <a:noFill/>
          <a:ln w="9525">
            <a:noFill/>
            <a:miter lim="800000"/>
            <a:headEnd/>
            <a:tailEnd/>
          </a:ln>
          <a:effectLst/>
        </p:spPr>
      </p:pic>
      <p:pic>
        <p:nvPicPr>
          <p:cNvPr id="7" name="Picture 4"/>
          <p:cNvPicPr>
            <a:picLocks noChangeAspect="1" noChangeArrowheads="1"/>
          </p:cNvPicPr>
          <p:nvPr/>
        </p:nvPicPr>
        <p:blipFill>
          <a:blip r:embed="rId3" cstate="print"/>
          <a:srcRect/>
          <a:stretch>
            <a:fillRect/>
          </a:stretch>
        </p:blipFill>
        <p:spPr bwMode="auto">
          <a:xfrm>
            <a:off x="4714876" y="4214818"/>
            <a:ext cx="4105596" cy="2537980"/>
          </a:xfrm>
          <a:prstGeom prst="rect">
            <a:avLst/>
          </a:prstGeom>
          <a:noFill/>
          <a:ln w="9525">
            <a:noFill/>
            <a:miter lim="800000"/>
            <a:headEnd/>
            <a:tailEnd/>
          </a:ln>
          <a:effectLst/>
        </p:spPr>
      </p:pic>
      <p:grpSp>
        <p:nvGrpSpPr>
          <p:cNvPr id="4" name="7 Grupo"/>
          <p:cNvGrpSpPr/>
          <p:nvPr/>
        </p:nvGrpSpPr>
        <p:grpSpPr>
          <a:xfrm>
            <a:off x="5724128" y="1"/>
            <a:ext cx="3419872" cy="980727"/>
            <a:chOff x="2928926" y="214290"/>
            <a:chExt cx="5715021" cy="1652589"/>
          </a:xfrm>
        </p:grpSpPr>
        <p:pic>
          <p:nvPicPr>
            <p:cNvPr id="9" name="Picture 2"/>
            <p:cNvPicPr>
              <a:picLocks noChangeAspect="1" noChangeArrowheads="1"/>
            </p:cNvPicPr>
            <p:nvPr/>
          </p:nvPicPr>
          <p:blipFill>
            <a:blip r:embed="rId4" cstate="print"/>
            <a:srcRect/>
            <a:stretch>
              <a:fillRect/>
            </a:stretch>
          </p:blipFill>
          <p:spPr bwMode="auto">
            <a:xfrm>
              <a:off x="2928926" y="214290"/>
              <a:ext cx="5715008" cy="1652589"/>
            </a:xfrm>
            <a:prstGeom prst="rect">
              <a:avLst/>
            </a:prstGeom>
            <a:noFill/>
            <a:ln w="9525">
              <a:solidFill>
                <a:schemeClr val="accent1"/>
              </a:solid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5929322" y="428604"/>
              <a:ext cx="2714625" cy="238125"/>
            </a:xfrm>
            <a:prstGeom prst="rect">
              <a:avLst/>
            </a:prstGeom>
            <a:noFill/>
            <a:ln w="9525">
              <a:noFill/>
              <a:miter lim="800000"/>
              <a:headEnd/>
              <a:tailEnd/>
            </a:ln>
            <a:effectLst/>
          </p:spPr>
        </p:pic>
      </p:grpSp>
      <p:sp>
        <p:nvSpPr>
          <p:cNvPr id="11" name="10 CuadroTexto"/>
          <p:cNvSpPr txBox="1"/>
          <p:nvPr/>
        </p:nvSpPr>
        <p:spPr>
          <a:xfrm>
            <a:off x="7524328" y="1844824"/>
            <a:ext cx="1024639" cy="400110"/>
          </a:xfrm>
          <a:prstGeom prst="rect">
            <a:avLst/>
          </a:prstGeom>
          <a:noFill/>
        </p:spPr>
        <p:txBody>
          <a:bodyPr wrap="none" rtlCol="0">
            <a:spAutoFit/>
          </a:bodyPr>
          <a:lstStyle/>
          <a:p>
            <a:r>
              <a:rPr lang="es-PE" sz="2000" dirty="0" smtClean="0">
                <a:solidFill>
                  <a:srgbClr val="FFFF00"/>
                </a:solidFill>
                <a:effectLst>
                  <a:outerShdw blurRad="38100" dist="38100" dir="2700000" algn="tl">
                    <a:srgbClr val="000000">
                      <a:alpha val="43137"/>
                    </a:srgbClr>
                  </a:outerShdw>
                </a:effectLst>
              </a:rPr>
              <a:t>Fístula </a:t>
            </a:r>
            <a:endParaRPr lang="es-PE" sz="2000" dirty="0">
              <a:solidFill>
                <a:srgbClr val="FFFF00"/>
              </a:solidFill>
              <a:effectLst>
                <a:outerShdw blurRad="38100" dist="38100" dir="2700000" algn="tl">
                  <a:srgbClr val="000000">
                    <a:alpha val="43137"/>
                  </a:srgbClr>
                </a:outerShdw>
              </a:effectLst>
            </a:endParaRPr>
          </a:p>
        </p:txBody>
      </p:sp>
      <p:sp>
        <p:nvSpPr>
          <p:cNvPr id="12" name="11 CuadroTexto"/>
          <p:cNvSpPr txBox="1"/>
          <p:nvPr/>
        </p:nvSpPr>
        <p:spPr>
          <a:xfrm>
            <a:off x="7572396" y="4429132"/>
            <a:ext cx="1176068" cy="1015663"/>
          </a:xfrm>
          <a:prstGeom prst="rect">
            <a:avLst/>
          </a:prstGeom>
          <a:noFill/>
        </p:spPr>
        <p:txBody>
          <a:bodyPr wrap="square" rtlCol="0">
            <a:spAutoFit/>
          </a:bodyPr>
          <a:lstStyle/>
          <a:p>
            <a:r>
              <a:rPr lang="es-PE" sz="2000" dirty="0" smtClean="0">
                <a:solidFill>
                  <a:srgbClr val="FFFF00"/>
                </a:solidFill>
                <a:effectLst>
                  <a:outerShdw blurRad="38100" dist="38100" dir="2700000" algn="tl">
                    <a:srgbClr val="000000">
                      <a:alpha val="43137"/>
                    </a:srgbClr>
                  </a:outerShdw>
                </a:effectLst>
              </a:rPr>
              <a:t>Fístula con </a:t>
            </a:r>
            <a:r>
              <a:rPr lang="es-PE" sz="2000" dirty="0" err="1" smtClean="0">
                <a:solidFill>
                  <a:srgbClr val="FFFF00"/>
                </a:solidFill>
                <a:effectLst>
                  <a:outerShdw blurRad="38100" dist="38100" dir="2700000" algn="tl">
                    <a:srgbClr val="000000">
                      <a:alpha val="43137"/>
                    </a:srgbClr>
                  </a:outerShdw>
                </a:effectLst>
              </a:rPr>
              <a:t>sellante</a:t>
            </a:r>
            <a:endParaRPr lang="es-PE" sz="2000" dirty="0">
              <a:solidFill>
                <a:srgbClr val="FFFF00"/>
              </a:solidFill>
              <a:effectLst>
                <a:outerShdw blurRad="38100" dist="38100" dir="2700000" algn="tl">
                  <a:srgbClr val="000000">
                    <a:alpha val="43137"/>
                  </a:srgbClr>
                </a:outerShdw>
              </a:effectLst>
            </a:endParaRPr>
          </a:p>
        </p:txBody>
      </p:sp>
      <p:cxnSp>
        <p:nvCxnSpPr>
          <p:cNvPr id="14" name="13 Conector recto de flecha"/>
          <p:cNvCxnSpPr/>
          <p:nvPr/>
        </p:nvCxnSpPr>
        <p:spPr>
          <a:xfrm rot="10800000" flipV="1">
            <a:off x="6929454" y="2214554"/>
            <a:ext cx="571504" cy="500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12" idx="1"/>
          </p:cNvCxnSpPr>
          <p:nvPr/>
        </p:nvCxnSpPr>
        <p:spPr>
          <a:xfrm flipH="1">
            <a:off x="6929456" y="4936964"/>
            <a:ext cx="642940" cy="3494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88640"/>
            <a:ext cx="8229600" cy="914400"/>
          </a:xfrm>
        </p:spPr>
        <p:txBody>
          <a:bodyPr/>
          <a:lstStyle/>
          <a:p>
            <a:r>
              <a:rPr lang="es-PE" dirty="0" smtClean="0">
                <a:solidFill>
                  <a:srgbClr val="FFFF00"/>
                </a:solidFill>
              </a:rPr>
              <a:t>Terapia endoscópica</a:t>
            </a:r>
            <a:endParaRPr lang="es-PE" dirty="0">
              <a:solidFill>
                <a:srgbClr val="FFFF00"/>
              </a:solidFill>
            </a:endParaRPr>
          </a:p>
        </p:txBody>
      </p:sp>
      <p:sp>
        <p:nvSpPr>
          <p:cNvPr id="4" name="3 Marcador de contenido"/>
          <p:cNvSpPr>
            <a:spLocks noGrp="1"/>
          </p:cNvSpPr>
          <p:nvPr>
            <p:ph sz="half" idx="1"/>
          </p:nvPr>
        </p:nvSpPr>
        <p:spPr>
          <a:xfrm>
            <a:off x="457200" y="1920084"/>
            <a:ext cx="4038600" cy="4652187"/>
          </a:xfrm>
        </p:spPr>
        <p:txBody>
          <a:bodyPr>
            <a:noAutofit/>
          </a:bodyPr>
          <a:lstStyle/>
          <a:p>
            <a:endParaRPr lang="es-PE" sz="1600" dirty="0" smtClean="0"/>
          </a:p>
          <a:p>
            <a:endParaRPr lang="es-PE" sz="1600" dirty="0" smtClean="0"/>
          </a:p>
          <a:p>
            <a:endParaRPr lang="es-PE" sz="1600" dirty="0" smtClean="0"/>
          </a:p>
          <a:p>
            <a:endParaRPr lang="es-PE" sz="1600" dirty="0" smtClean="0"/>
          </a:p>
          <a:p>
            <a:r>
              <a:rPr lang="es-PE" sz="1600" dirty="0" smtClean="0"/>
              <a:t>Hospital Puerta de hierro - Madrid</a:t>
            </a:r>
          </a:p>
          <a:p>
            <a:r>
              <a:rPr lang="es-PE" sz="1600" dirty="0" smtClean="0"/>
              <a:t>Entre 1997 y 2004</a:t>
            </a:r>
          </a:p>
          <a:p>
            <a:r>
              <a:rPr lang="es-PE" sz="1600" dirty="0" smtClean="0"/>
              <a:t>Se diagnosticaron 18 FB a través de </a:t>
            </a:r>
            <a:r>
              <a:rPr lang="es-PE" sz="1600" dirty="0" err="1" smtClean="0"/>
              <a:t>fibrobroncoscopia</a:t>
            </a:r>
            <a:r>
              <a:rPr lang="es-PE" sz="1600" dirty="0" smtClean="0"/>
              <a:t> </a:t>
            </a:r>
          </a:p>
          <a:p>
            <a:r>
              <a:rPr lang="es-PE" sz="1600" dirty="0" smtClean="0"/>
              <a:t>Técnica endoscópica:</a:t>
            </a:r>
          </a:p>
          <a:p>
            <a:pPr lvl="1"/>
            <a:r>
              <a:rPr lang="es-PE" sz="1600" dirty="0" smtClean="0"/>
              <a:t>Instilación mediante catéter a través del </a:t>
            </a:r>
            <a:r>
              <a:rPr lang="es-PE" sz="1600" dirty="0" err="1" smtClean="0"/>
              <a:t>fibrobroncoscopio</a:t>
            </a:r>
            <a:r>
              <a:rPr lang="es-PE" sz="1600" dirty="0" smtClean="0"/>
              <a:t> de sustancias </a:t>
            </a:r>
            <a:r>
              <a:rPr lang="es-PE" sz="1600" dirty="0" err="1" smtClean="0"/>
              <a:t>sellantes</a:t>
            </a:r>
            <a:endParaRPr lang="es-PE" sz="1600" dirty="0" smtClean="0"/>
          </a:p>
          <a:p>
            <a:r>
              <a:rPr lang="es-PE" sz="1600" dirty="0" smtClean="0"/>
              <a:t>Las SS utilizadas fueron : </a:t>
            </a:r>
          </a:p>
          <a:p>
            <a:pPr lvl="1"/>
            <a:r>
              <a:rPr lang="es-PE" sz="1600" dirty="0" err="1" smtClean="0"/>
              <a:t>Histoacryl</a:t>
            </a:r>
            <a:r>
              <a:rPr lang="es-PE" sz="1600" dirty="0" smtClean="0"/>
              <a:t>® en 12 pacientes</a:t>
            </a:r>
          </a:p>
          <a:p>
            <a:pPr lvl="1"/>
            <a:r>
              <a:rPr lang="es-PE" sz="1600" dirty="0" err="1" smtClean="0"/>
              <a:t>Tissucol</a:t>
            </a:r>
            <a:r>
              <a:rPr lang="es-PE" sz="1600" dirty="0" smtClean="0"/>
              <a:t>® en otros 2.</a:t>
            </a:r>
          </a:p>
          <a:p>
            <a:endParaRPr lang="es-PE" sz="1600" dirty="0"/>
          </a:p>
        </p:txBody>
      </p:sp>
      <p:sp>
        <p:nvSpPr>
          <p:cNvPr id="5" name="4 Marcador de contenido"/>
          <p:cNvSpPr>
            <a:spLocks noGrp="1"/>
          </p:cNvSpPr>
          <p:nvPr>
            <p:ph sz="half" idx="2"/>
          </p:nvPr>
        </p:nvSpPr>
        <p:spPr>
          <a:xfrm>
            <a:off x="4648200" y="1920084"/>
            <a:ext cx="4210080" cy="4723625"/>
          </a:xfrm>
        </p:spPr>
        <p:txBody>
          <a:bodyPr>
            <a:noAutofit/>
          </a:bodyPr>
          <a:lstStyle/>
          <a:p>
            <a:r>
              <a:rPr lang="es-PE" sz="1600" dirty="0" smtClean="0"/>
              <a:t>El tamaño oscilo entre 1 y 10 mm (media de 3,6 ± 2,7 mm).</a:t>
            </a:r>
          </a:p>
          <a:p>
            <a:r>
              <a:rPr lang="es-PE" sz="1600" dirty="0" smtClean="0"/>
              <a:t>Grupos: </a:t>
            </a:r>
          </a:p>
          <a:p>
            <a:pPr lvl="1"/>
            <a:r>
              <a:rPr lang="es-PE" sz="1400" dirty="0" smtClean="0"/>
              <a:t>SS en 14 pacientes, </a:t>
            </a:r>
          </a:p>
          <a:p>
            <a:pPr lvl="1"/>
            <a:r>
              <a:rPr lang="es-PE" sz="1400" dirty="0" smtClean="0"/>
              <a:t>En 2 se realizó </a:t>
            </a:r>
            <a:r>
              <a:rPr lang="es-PE" sz="1400" dirty="0" err="1" smtClean="0"/>
              <a:t>cirugiá</a:t>
            </a:r>
            <a:r>
              <a:rPr lang="es-PE" sz="1400" dirty="0" smtClean="0"/>
              <a:t> directamente </a:t>
            </a:r>
          </a:p>
          <a:p>
            <a:pPr lvl="1"/>
            <a:r>
              <a:rPr lang="es-PE" sz="1400" dirty="0" smtClean="0"/>
              <a:t>En 2 la FB cerró espontáneamente. </a:t>
            </a:r>
          </a:p>
          <a:p>
            <a:r>
              <a:rPr lang="es-PE" sz="1600" dirty="0" smtClean="0"/>
              <a:t>Simultáneamente se empleó drenaje pleural y antibioterapia sistémica </a:t>
            </a:r>
          </a:p>
          <a:p>
            <a:r>
              <a:rPr lang="es-PE" sz="1600" dirty="0" smtClean="0"/>
              <a:t>En los 4 casos donde la FB estaba asociada a empiema se aplicaron además lavados pleurales. </a:t>
            </a:r>
          </a:p>
          <a:p>
            <a:r>
              <a:rPr lang="es-PE" sz="1600" dirty="0" smtClean="0">
                <a:solidFill>
                  <a:srgbClr val="FFFF00"/>
                </a:solidFill>
              </a:rPr>
              <a:t>La técnica endoscópica cerró la FB en 12 pacientes (85,7%) sin complicaciones asociadas</a:t>
            </a:r>
            <a:r>
              <a:rPr lang="es-PE" sz="1600" dirty="0" smtClean="0"/>
              <a:t>. </a:t>
            </a:r>
          </a:p>
          <a:p>
            <a:r>
              <a:rPr lang="es-PE" sz="1600" dirty="0" smtClean="0"/>
              <a:t>En el 85,7% fueron necesarias </a:t>
            </a:r>
            <a:r>
              <a:rPr lang="es-PE" sz="1600" dirty="0" smtClean="0">
                <a:solidFill>
                  <a:srgbClr val="FFFF00"/>
                </a:solidFill>
              </a:rPr>
              <a:t>al menos 3 aplicaciones de SS.</a:t>
            </a:r>
            <a:endParaRPr lang="es-PE" sz="1600" dirty="0">
              <a:solidFill>
                <a:srgbClr val="FFFF00"/>
              </a:solidFill>
            </a:endParaRPr>
          </a:p>
        </p:txBody>
      </p:sp>
      <p:sp>
        <p:nvSpPr>
          <p:cNvPr id="3" name="2 Rectángulo"/>
          <p:cNvSpPr/>
          <p:nvPr/>
        </p:nvSpPr>
        <p:spPr>
          <a:xfrm>
            <a:off x="357158" y="1857364"/>
            <a:ext cx="4214842" cy="1077218"/>
          </a:xfrm>
          <a:prstGeom prst="rect">
            <a:avLst/>
          </a:prstGeom>
          <a:solidFill>
            <a:schemeClr val="accent2">
              <a:lumMod val="20000"/>
              <a:lumOff val="80000"/>
            </a:schemeClr>
          </a:solidFill>
          <a:ln>
            <a:solidFill>
              <a:schemeClr val="accent1"/>
            </a:solidFill>
          </a:ln>
        </p:spPr>
        <p:txBody>
          <a:bodyPr wrap="square">
            <a:spAutoFit/>
          </a:bodyPr>
          <a:lstStyle/>
          <a:p>
            <a:r>
              <a:rPr lang="en-US" sz="2000" dirty="0" smtClean="0">
                <a:solidFill>
                  <a:schemeClr val="bg1"/>
                </a:solidFill>
              </a:rPr>
              <a:t>Is Endoscopic Treatment of </a:t>
            </a:r>
            <a:r>
              <a:rPr lang="en-US" sz="2000" dirty="0" err="1" smtClean="0">
                <a:solidFill>
                  <a:schemeClr val="bg1"/>
                </a:solidFill>
              </a:rPr>
              <a:t>Bronchopleural</a:t>
            </a:r>
            <a:r>
              <a:rPr lang="en-US" sz="2000" dirty="0" smtClean="0">
                <a:solidFill>
                  <a:schemeClr val="bg1"/>
                </a:solidFill>
              </a:rPr>
              <a:t> Fistula Useful?</a:t>
            </a:r>
          </a:p>
          <a:p>
            <a:r>
              <a:rPr lang="es-PE" sz="1200" dirty="0" smtClean="0">
                <a:solidFill>
                  <a:schemeClr val="bg1"/>
                </a:solidFill>
              </a:rPr>
              <a:t>Archivos de </a:t>
            </a:r>
            <a:r>
              <a:rPr lang="es-PE" sz="1200" dirty="0" err="1" smtClean="0">
                <a:solidFill>
                  <a:schemeClr val="bg1"/>
                </a:solidFill>
              </a:rPr>
              <a:t>Bronconeumologia</a:t>
            </a:r>
            <a:r>
              <a:rPr lang="es-PE" sz="1200" dirty="0" smtClean="0">
                <a:solidFill>
                  <a:schemeClr val="bg1"/>
                </a:solidFill>
              </a:rPr>
              <a:t/>
            </a:r>
            <a:br>
              <a:rPr lang="es-PE" sz="1200" dirty="0" smtClean="0">
                <a:solidFill>
                  <a:schemeClr val="bg1"/>
                </a:solidFill>
              </a:rPr>
            </a:br>
            <a:r>
              <a:rPr lang="es-PE" sz="1200" dirty="0" err="1" smtClean="0">
                <a:solidFill>
                  <a:schemeClr val="bg1"/>
                </a:solidFill>
              </a:rPr>
              <a:t>Volume</a:t>
            </a:r>
            <a:r>
              <a:rPr lang="es-PE" sz="1200" dirty="0" smtClean="0">
                <a:solidFill>
                  <a:schemeClr val="bg1"/>
                </a:solidFill>
              </a:rPr>
              <a:t> 42, </a:t>
            </a:r>
            <a:r>
              <a:rPr lang="es-PE" sz="1200" dirty="0" err="1" smtClean="0">
                <a:solidFill>
                  <a:schemeClr val="bg1"/>
                </a:solidFill>
              </a:rPr>
              <a:t>Issue</a:t>
            </a:r>
            <a:r>
              <a:rPr lang="es-PE" sz="1200" dirty="0" smtClean="0">
                <a:solidFill>
                  <a:schemeClr val="bg1"/>
                </a:solidFill>
              </a:rPr>
              <a:t> 8, </a:t>
            </a:r>
            <a:r>
              <a:rPr lang="es-PE" sz="1200" dirty="0" err="1" smtClean="0">
                <a:solidFill>
                  <a:schemeClr val="bg1"/>
                </a:solidFill>
              </a:rPr>
              <a:t>August</a:t>
            </a:r>
            <a:r>
              <a:rPr lang="es-PE" sz="1200" dirty="0" smtClean="0">
                <a:solidFill>
                  <a:schemeClr val="bg1"/>
                </a:solidFill>
              </a:rPr>
              <a:t> 2006, 394-398</a:t>
            </a:r>
          </a:p>
        </p:txBody>
      </p:sp>
      <p:pic>
        <p:nvPicPr>
          <p:cNvPr id="62466" name="Picture 2" descr="About this Journal">
            <a:hlinkClick r:id="rId2"/>
          </p:cNvPr>
          <p:cNvPicPr>
            <a:picLocks noChangeAspect="1" noChangeArrowheads="1"/>
          </p:cNvPicPr>
          <p:nvPr/>
        </p:nvPicPr>
        <p:blipFill>
          <a:blip r:embed="rId3" cstate="print"/>
          <a:srcRect/>
          <a:stretch>
            <a:fillRect/>
          </a:stretch>
        </p:blipFill>
        <p:spPr bwMode="auto">
          <a:xfrm>
            <a:off x="6572264" y="214290"/>
            <a:ext cx="1303022" cy="1714502"/>
          </a:xfrm>
          <a:prstGeom prst="rect">
            <a:avLst/>
          </a:prstGeom>
          <a:noFill/>
        </p:spPr>
      </p:pic>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5761</TotalTime>
  <Words>3850</Words>
  <Application>Microsoft Office PowerPoint</Application>
  <PresentationFormat>Presentación en pantalla (4:3)</PresentationFormat>
  <Paragraphs>838</Paragraphs>
  <Slides>167</Slides>
  <Notes>9</Notes>
  <HiddenSlides>0</HiddenSlides>
  <MMClips>4</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167</vt:i4>
      </vt:variant>
    </vt:vector>
  </HeadingPairs>
  <TitlesOfParts>
    <vt:vector size="171" baseType="lpstr">
      <vt:lpstr>Metro</vt:lpstr>
      <vt:lpstr>Photo Editor Photo</vt:lpstr>
      <vt:lpstr>點陣圖影像</vt:lpstr>
      <vt:lpstr>Imagen de mapa de bits</vt:lpstr>
      <vt:lpstr>BRONCOSCOPIA FLEXIBLE EN EL PACIENTE CRITICO </vt:lpstr>
      <vt:lpstr>Examen endoscopico del arbol traqueobronquial</vt:lpstr>
      <vt:lpstr>Presentación de PowerPoint</vt:lpstr>
      <vt:lpstr>Presentación de PowerPoint</vt:lpstr>
      <vt:lpstr>Examen endoscopico del arbol traqueobronquial</vt:lpstr>
      <vt:lpstr>Presentación de PowerPoint</vt:lpstr>
      <vt:lpstr>Broncoscopía flexible</vt:lpstr>
      <vt:lpstr>El broncoscopio flexible</vt:lpstr>
      <vt:lpstr>ENDOSCOPIO   FLEXIBLE</vt:lpstr>
      <vt:lpstr>El broncoscopio flexible</vt:lpstr>
      <vt:lpstr>FIBRA OPTICA</vt:lpstr>
      <vt:lpstr>Presentación de PowerPoint</vt:lpstr>
      <vt:lpstr>Presentación de PowerPoint</vt:lpstr>
      <vt:lpstr>Presentación de PowerPoint</vt:lpstr>
      <vt:lpstr>Presentación de PowerPoint</vt:lpstr>
      <vt:lpstr>Presentación de PowerPoint</vt:lpstr>
      <vt:lpstr>Presentación de PowerPoint</vt:lpstr>
      <vt:lpstr>Instrumental accesorio </vt:lpstr>
      <vt:lpstr>Presentación de PowerPoint</vt:lpstr>
      <vt:lpstr>Presentación de PowerPoint</vt:lpstr>
      <vt:lpstr>Presentación de PowerPoint</vt:lpstr>
      <vt:lpstr>Presentación de PowerPoint</vt:lpstr>
      <vt:lpstr>Presentación de PowerPoint</vt:lpstr>
      <vt:lpstr>Movimientos básicos</vt:lpstr>
      <vt:lpstr>Posición de la mano</vt:lpstr>
      <vt:lpstr>Movimientos básicos</vt:lpstr>
      <vt:lpstr>Movimientos básicos</vt:lpstr>
      <vt:lpstr>Movimientos básicos</vt:lpstr>
      <vt:lpstr>Eje de rotación y formación de bucles</vt:lpstr>
      <vt:lpstr>Presentación de PowerPoint</vt:lpstr>
      <vt:lpstr>Presentación de PowerPoint</vt:lpstr>
      <vt:lpstr>Acceso vía aérea natural (oral – nasal)</vt:lpstr>
      <vt:lpstr>Via aerea artificial</vt:lpstr>
      <vt:lpstr>Presentación de PowerPoint</vt:lpstr>
      <vt:lpstr>Presentación de PowerPoint</vt:lpstr>
      <vt:lpstr>Presentación de PowerPoint</vt:lpstr>
      <vt:lpstr>Presentación de PowerPoint</vt:lpstr>
      <vt:lpstr>FBC en críticos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FBC en críticos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Compresión Mecánica de la fosa cardíaca</vt:lpstr>
      <vt:lpstr>Presentación de PowerPoint</vt:lpstr>
      <vt:lpstr>Presentación de PowerPoint</vt:lpstr>
      <vt:lpstr>FBC en paciente en VM</vt:lpstr>
      <vt:lpstr>Presentación de PowerPoint</vt:lpstr>
      <vt:lpstr>Presentación de PowerPoint</vt:lpstr>
      <vt:lpstr>Presentación de PowerPoint</vt:lpstr>
      <vt:lpstr>Indicaciones diagnosticas  FBC en UCI</vt:lpstr>
      <vt:lpstr>Indicaciones terapeuticas FBC en UCI</vt:lpstr>
      <vt:lpstr>Diagnostico infección pulmonar</vt:lpstr>
      <vt:lpstr>Diagnostico infección pulmonar</vt:lpstr>
      <vt:lpstr>Diagnostico infección pulmonar</vt:lpstr>
      <vt:lpstr>Diagnostico infección pulmonar</vt:lpstr>
      <vt:lpstr>Presentación de PowerPoint</vt:lpstr>
      <vt:lpstr>Presentación de PowerPoint</vt:lpstr>
      <vt:lpstr>Presentación de PowerPoint</vt:lpstr>
      <vt:lpstr>BAL: PROCESAMIENTO</vt:lpstr>
      <vt:lpstr>Presentación de PowerPoint</vt:lpstr>
      <vt:lpstr>Presentación de PowerPoint</vt:lpstr>
      <vt:lpstr>Presentación de PowerPoint</vt:lpstr>
      <vt:lpstr>Presentación de PowerPoint</vt:lpstr>
      <vt:lpstr>TAV  vs   NAV</vt:lpstr>
      <vt:lpstr>Juego de números?</vt:lpstr>
      <vt:lpstr>Diagnostico infección pulmonar</vt:lpstr>
      <vt:lpstr>TAV vs. NAV</vt:lpstr>
      <vt:lpstr>TAV vs. NAV</vt:lpstr>
      <vt:lpstr>TAV vs. NAV</vt:lpstr>
      <vt:lpstr>Diagnostico  fistula bronco pleural</vt:lpstr>
      <vt:lpstr>Presentación de PowerPoint</vt:lpstr>
      <vt:lpstr>Definiciones </vt:lpstr>
      <vt:lpstr>Definiciones </vt:lpstr>
      <vt:lpstr>Presentación de PowerPoint</vt:lpstr>
      <vt:lpstr>Presentación de PowerPoint</vt:lpstr>
      <vt:lpstr>Tratamiento fístula bronco pleural</vt:lpstr>
      <vt:lpstr>Terapia endoscópica </vt:lpstr>
      <vt:lpstr>Terapia endoscópica </vt:lpstr>
      <vt:lpstr>Terapia endoscópica</vt:lpstr>
      <vt:lpstr>Terapia endoscópica </vt:lpstr>
      <vt:lpstr>Terapia endoscópica </vt:lpstr>
      <vt:lpstr>Terapia endoscopica </vt:lpstr>
      <vt:lpstr>Obstruccion via  aerea</vt:lpstr>
      <vt:lpstr>Lesiones obstructivas de la vía aérea</vt:lpstr>
      <vt:lpstr>Lesiones obstructivas de la vía aérea </vt:lpstr>
      <vt:lpstr>Lesiones obstructivas de la vía aérea </vt:lpstr>
      <vt:lpstr>Lesiones obstructivas de la vía aérea central : OVAC</vt:lpstr>
      <vt:lpstr>Lesiones obstructivas de la vía aérea central </vt:lpstr>
      <vt:lpstr>Presentación de PowerPoint</vt:lpstr>
      <vt:lpstr>Presentación de PowerPoint</vt:lpstr>
      <vt:lpstr>Presentación de PowerPoint</vt:lpstr>
      <vt:lpstr>Dx de lesiones: endobronquiales compromiso difusos - localizados</vt:lpstr>
      <vt:lpstr>Presentación de PowerPoint</vt:lpstr>
      <vt:lpstr>BIOPSIA POR BRONCOSCOPIA</vt:lpstr>
      <vt:lpstr>Presentación de PowerPoint</vt:lpstr>
      <vt:lpstr>BIOPSIA ENDOBRONQUIAL</vt:lpstr>
      <vt:lpstr>Presentación de PowerPoint</vt:lpstr>
      <vt:lpstr>BIOPSIA TRANSBRONQUIAL</vt:lpstr>
      <vt:lpstr>Presentación de PowerPoint</vt:lpstr>
      <vt:lpstr>Presentación de PowerPoint</vt:lpstr>
      <vt:lpstr>Extracción cuerpos extraños</vt:lpstr>
      <vt:lpstr>Extracción de cuerpos extraños</vt:lpstr>
      <vt:lpstr>Dx. y Tto. HEMOPTISIS</vt:lpstr>
      <vt:lpstr>hemoptisis</vt:lpstr>
      <vt:lpstr>Colocación- revisión protesis traqueales/bronquiales</vt:lpstr>
      <vt:lpstr>TRATAMIENTO DE ATELECTASIAS</vt:lpstr>
      <vt:lpstr>Por su mecanismo basico (fisiopatologica)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Técnica tradicional para resolución de atelectasias por FBC</vt:lpstr>
      <vt:lpstr>FBC :  aspiración +  lavado + insuflación con catéter con balón</vt:lpstr>
      <vt:lpstr>Presentación de PowerPoint</vt:lpstr>
      <vt:lpstr>FBC  + ultrasonografia pulmonar ?</vt:lpstr>
      <vt:lpstr>Presentación de PowerPoint</vt:lpstr>
      <vt:lpstr>Ecografía pulmonar</vt:lpstr>
      <vt:lpstr>DURANTE FBC (1)</vt:lpstr>
      <vt:lpstr>DURANTE FBC (2)</vt:lpstr>
      <vt:lpstr>DURANTE FBC (3) AL FINAL</vt:lpstr>
      <vt:lpstr>3 HORAS POST FBC</vt:lpstr>
      <vt:lpstr>FBC  + ultrasonografia pulmonar ?</vt:lpstr>
      <vt:lpstr>Manejo de vía aérea dificil</vt:lpstr>
      <vt:lpstr>Indicaciones FBC en UCI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presente  proximo</vt:lpstr>
      <vt:lpstr>Videobroncoscopia flexible</vt:lpstr>
      <vt:lpstr>Broncoscopia virtual</vt:lpstr>
      <vt:lpstr>Ultrasonido endobronquial  endobronchial ultrasound (EBUS) </vt:lpstr>
      <vt:lpstr>Ultrasonido endobronquial  endobronchial ultrasound (EBUS) </vt:lpstr>
      <vt:lpstr>Ultrasonido endobronquial  endobronchial ultrasound (EBUS)  - utilidad</vt:lpstr>
    </vt:vector>
  </TitlesOfParts>
  <Company>ESSALUD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CIRCULACION PULMONAR EDEMA PULMONAR LIQUIDO PLEURAL</dc:title>
  <dc:creator>Renzo</dc:creator>
  <cp:lastModifiedBy>HOME</cp:lastModifiedBy>
  <cp:revision>73</cp:revision>
  <dcterms:created xsi:type="dcterms:W3CDTF">2007-07-04T22:47:04Z</dcterms:created>
  <dcterms:modified xsi:type="dcterms:W3CDTF">2016-08-26T14:50:44Z</dcterms:modified>
</cp:coreProperties>
</file>