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79" r:id="rId3"/>
    <p:sldId id="380" r:id="rId4"/>
    <p:sldId id="381" r:id="rId5"/>
    <p:sldId id="366" r:id="rId6"/>
    <p:sldId id="358" r:id="rId7"/>
    <p:sldId id="367" r:id="rId8"/>
    <p:sldId id="368" r:id="rId9"/>
    <p:sldId id="359" r:id="rId10"/>
    <p:sldId id="364" r:id="rId11"/>
    <p:sldId id="369" r:id="rId12"/>
    <p:sldId id="370" r:id="rId13"/>
    <p:sldId id="371" r:id="rId14"/>
    <p:sldId id="372" r:id="rId15"/>
    <p:sldId id="373" r:id="rId16"/>
    <p:sldId id="377" r:id="rId17"/>
    <p:sldId id="375" r:id="rId18"/>
    <p:sldId id="376" r:id="rId19"/>
    <p:sldId id="383" r:id="rId20"/>
    <p:sldId id="386" r:id="rId21"/>
    <p:sldId id="387" r:id="rId22"/>
    <p:sldId id="385" r:id="rId23"/>
    <p:sldId id="393" r:id="rId24"/>
    <p:sldId id="388" r:id="rId25"/>
    <p:sldId id="360" r:id="rId26"/>
    <p:sldId id="389" r:id="rId27"/>
    <p:sldId id="391" r:id="rId28"/>
    <p:sldId id="392" r:id="rId29"/>
    <p:sldId id="390" r:id="rId30"/>
    <p:sldId id="394" r:id="rId31"/>
    <p:sldId id="279" r:id="rId32"/>
    <p:sldId id="395" r:id="rId33"/>
    <p:sldId id="34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D"/>
    <a:srgbClr val="CC9900"/>
    <a:srgbClr val="705532"/>
    <a:srgbClr val="986F38"/>
    <a:srgbClr val="4FD165"/>
    <a:srgbClr val="D68B1C"/>
    <a:srgbClr val="D09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sorterViewPr>
    <p:cViewPr>
      <p:scale>
        <a:sx n="66" d="100"/>
        <a:sy n="66" d="100"/>
      </p:scale>
      <p:origin x="0" y="3120"/>
    </p:cViewPr>
  </p:sorter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rgbClr val="FF0000"/>
                </a:solidFill>
              </a:defRPr>
            </a:pPr>
            <a:r>
              <a:rPr lang="en-US" sz="2400">
                <a:solidFill>
                  <a:srgbClr val="FF0000"/>
                </a:solidFill>
              </a:rPr>
              <a:t>Estadistica de Pacientes Transplantado</a:t>
            </a:r>
            <a:r>
              <a:rPr lang="en-US" sz="2400" baseline="0">
                <a:solidFill>
                  <a:srgbClr val="FF0000"/>
                </a:solidFill>
              </a:rPr>
              <a:t> del 2010 - 2013</a:t>
            </a:r>
            <a:endParaRPr lang="en-US" sz="2400">
              <a:solidFill>
                <a:srgbClr val="FF0000"/>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Hoja1!$E$4</c:f>
              <c:strCache>
                <c:ptCount val="1"/>
                <c:pt idx="0">
                  <c:v>Paciente</c:v>
                </c:pt>
              </c:strCache>
            </c:strRef>
          </c:tx>
          <c:invertIfNegative val="0"/>
          <c:dPt>
            <c:idx val="0"/>
            <c:invertIfNegative val="0"/>
            <c:bubble3D val="0"/>
            <c:spPr>
              <a:solidFill>
                <a:srgbClr val="92D050"/>
              </a:solidFill>
              <a:ln>
                <a:solidFill>
                  <a:srgbClr val="92D050"/>
                </a:solidFill>
              </a:ln>
            </c:spPr>
          </c:dPt>
          <c:dPt>
            <c:idx val="1"/>
            <c:invertIfNegative val="0"/>
            <c:bubble3D val="0"/>
            <c:spPr>
              <a:solidFill>
                <a:srgbClr val="FFC000"/>
              </a:solidFill>
            </c:spPr>
          </c:dPt>
          <c:dPt>
            <c:idx val="2"/>
            <c:invertIfNegative val="0"/>
            <c:bubble3D val="0"/>
            <c:spPr>
              <a:solidFill>
                <a:schemeClr val="accent4">
                  <a:lumMod val="40000"/>
                  <a:lumOff val="60000"/>
                </a:schemeClr>
              </a:solidFill>
            </c:spPr>
          </c:dPt>
          <c:dLbls>
            <c:dLbl>
              <c:idx val="0"/>
              <c:layout>
                <c:manualLayout>
                  <c:x val="8.8184646150427891E-3"/>
                  <c:y val="-2.43267989380490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8184646150427891E-3"/>
                  <c:y val="-1.216339946902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0547716920342281E-3"/>
                  <c:y val="-6.081699734512270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636929230085564E-2"/>
                  <c:y val="-1.8245099203536789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Hoja1!$F$3:$I$3</c:f>
              <c:numCache>
                <c:formatCode>General</c:formatCode>
                <c:ptCount val="4"/>
                <c:pt idx="0">
                  <c:v>2010</c:v>
                </c:pt>
                <c:pt idx="1">
                  <c:v>2011</c:v>
                </c:pt>
                <c:pt idx="2">
                  <c:v>2012</c:v>
                </c:pt>
                <c:pt idx="3">
                  <c:v>2013</c:v>
                </c:pt>
              </c:numCache>
            </c:numRef>
          </c:cat>
          <c:val>
            <c:numRef>
              <c:f>Hoja1!$F$4:$I$4</c:f>
              <c:numCache>
                <c:formatCode>General</c:formatCode>
                <c:ptCount val="4"/>
                <c:pt idx="0">
                  <c:v>2</c:v>
                </c:pt>
                <c:pt idx="1">
                  <c:v>4</c:v>
                </c:pt>
                <c:pt idx="2">
                  <c:v>5</c:v>
                </c:pt>
                <c:pt idx="3">
                  <c:v>6</c:v>
                </c:pt>
              </c:numCache>
            </c:numRef>
          </c:val>
        </c:ser>
        <c:dLbls>
          <c:showLegendKey val="0"/>
          <c:showVal val="0"/>
          <c:showCatName val="0"/>
          <c:showSerName val="0"/>
          <c:showPercent val="0"/>
          <c:showBubbleSize val="0"/>
        </c:dLbls>
        <c:gapWidth val="150"/>
        <c:shape val="box"/>
        <c:axId val="777943616"/>
        <c:axId val="777941656"/>
        <c:axId val="0"/>
      </c:bar3DChart>
      <c:catAx>
        <c:axId val="777943616"/>
        <c:scaling>
          <c:orientation val="minMax"/>
        </c:scaling>
        <c:delete val="0"/>
        <c:axPos val="b"/>
        <c:numFmt formatCode="General" sourceLinked="1"/>
        <c:majorTickMark val="out"/>
        <c:minorTickMark val="none"/>
        <c:tickLblPos val="nextTo"/>
        <c:txPr>
          <a:bodyPr/>
          <a:lstStyle/>
          <a:p>
            <a:pPr>
              <a:defRPr sz="1600" b="1"/>
            </a:pPr>
            <a:endParaRPr lang="es-PE"/>
          </a:p>
        </c:txPr>
        <c:crossAx val="777941656"/>
        <c:crosses val="autoZero"/>
        <c:auto val="1"/>
        <c:lblAlgn val="ctr"/>
        <c:lblOffset val="100"/>
        <c:noMultiLvlLbl val="0"/>
      </c:catAx>
      <c:valAx>
        <c:axId val="777941656"/>
        <c:scaling>
          <c:orientation val="minMax"/>
        </c:scaling>
        <c:delete val="0"/>
        <c:axPos val="l"/>
        <c:majorGridlines/>
        <c:numFmt formatCode="General" sourceLinked="1"/>
        <c:majorTickMark val="out"/>
        <c:minorTickMark val="none"/>
        <c:tickLblPos val="nextTo"/>
        <c:txPr>
          <a:bodyPr/>
          <a:lstStyle/>
          <a:p>
            <a:pPr>
              <a:defRPr sz="1600" b="1"/>
            </a:pPr>
            <a:endParaRPr lang="es-PE"/>
          </a:p>
        </c:txPr>
        <c:crossAx val="777943616"/>
        <c:crosses val="autoZero"/>
        <c:crossBetween val="between"/>
      </c:valAx>
    </c:plotArea>
    <c:legend>
      <c:legendPos val="r"/>
      <c:layout/>
      <c:overlay val="0"/>
      <c:txPr>
        <a:bodyPr/>
        <a:lstStyle/>
        <a:p>
          <a:pPr>
            <a:defRPr sz="2000" b="1">
              <a:solidFill>
                <a:srgbClr val="0070C0"/>
              </a:solidFill>
            </a:defRPr>
          </a:pPr>
          <a:endParaRPr lang="es-PE"/>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i="0">
                <a:solidFill>
                  <a:srgbClr val="FF0000"/>
                </a:solidFill>
                <a:latin typeface="Arial Narrow" pitchFamily="34" charset="0"/>
              </a:defRPr>
            </a:pPr>
            <a:r>
              <a:rPr lang="en-US" sz="1800" i="0">
                <a:solidFill>
                  <a:srgbClr val="FF0000"/>
                </a:solidFill>
                <a:latin typeface="Arial Narrow" pitchFamily="34" charset="0"/>
              </a:rPr>
              <a:t>% DE</a:t>
            </a:r>
            <a:r>
              <a:rPr lang="en-US" sz="1800" i="0" baseline="0">
                <a:solidFill>
                  <a:srgbClr val="FF0000"/>
                </a:solidFill>
                <a:latin typeface="Arial Narrow" pitchFamily="34" charset="0"/>
              </a:rPr>
              <a:t> COMPLICACIONES DE PACIENTES TRANSPLANTADO 2010 - 2013</a:t>
            </a:r>
            <a:endParaRPr lang="en-US" sz="1800" i="0">
              <a:solidFill>
                <a:srgbClr val="FF0000"/>
              </a:solidFill>
              <a:latin typeface="Arial Narrow" pitchFamily="34" charset="0"/>
            </a:endParaRPr>
          </a:p>
        </c:rich>
      </c:tx>
      <c:layout/>
      <c:overlay val="0"/>
      <c:spPr>
        <a:ln>
          <a:solidFill>
            <a:srgbClr val="FF0000"/>
          </a:solidFill>
        </a:ln>
      </c:spPr>
    </c:title>
    <c:autoTitleDeleted val="0"/>
    <c:view3D>
      <c:rotX val="30"/>
      <c:rotY val="0"/>
      <c:rAngAx val="0"/>
    </c:view3D>
    <c:floor>
      <c:thickness val="0"/>
    </c:floor>
    <c:sideWall>
      <c:thickness val="0"/>
    </c:sideWall>
    <c:backWall>
      <c:thickness val="0"/>
    </c:backWall>
    <c:plotArea>
      <c:layout/>
      <c:pie3DChart>
        <c:varyColors val="1"/>
        <c:ser>
          <c:idx val="0"/>
          <c:order val="0"/>
          <c:tx>
            <c:strRef>
              <c:f>Hoja2!$D$24</c:f>
              <c:strCache>
                <c:ptCount val="1"/>
                <c:pt idx="0">
                  <c:v>Pacientes</c:v>
                </c:pt>
              </c:strCache>
            </c:strRef>
          </c:tx>
          <c:explosion val="25"/>
          <c:dPt>
            <c:idx val="0"/>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dPt>
          <c:dLbls>
            <c:dLbl>
              <c:idx val="0"/>
              <c:layout>
                <c:manualLayout>
                  <c:x val="-2.7390950059201436E-2"/>
                  <c:y val="-5.4651501895596456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3.3653246174416923E-2"/>
                  <c:y val="0.10071435515005069"/>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1.0648154400940035E-3"/>
                  <c:y val="3.6849004985487974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3.6955470617630791E-2"/>
                  <c:y val="0.11482370259273146"/>
                </c:manualLayout>
              </c:layou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1.9814559991051858E-2"/>
                  <c:y val="-3.9200317850177059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5"/>
              <c:layout>
                <c:manualLayout>
                  <c:x val="6.2657250106912523E-3"/>
                  <c:y val="-6.6275373835151336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6"/>
              <c:layout>
                <c:manualLayout>
                  <c:x val="5.7076304569990501E-2"/>
                  <c:y val="-3.0182616061881155E-2"/>
                </c:manualLayout>
              </c:layout>
              <c:showLegendKey val="0"/>
              <c:showVal val="0"/>
              <c:showCatName val="0"/>
              <c:showSerName val="0"/>
              <c:showPercent val="1"/>
              <c:showBubbleSize val="0"/>
              <c:extLst>
                <c:ext xmlns:c15="http://schemas.microsoft.com/office/drawing/2012/chart" uri="{CE6537A1-D6FC-4f65-9D91-7224C49458BB}">
                  <c15:layout/>
                </c:ext>
              </c:extLst>
            </c:dLbl>
            <c:numFmt formatCode="0.0%" sourceLinked="0"/>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s-PE"/>
              </a:p>
            </c:txPr>
            <c:showLegendKey val="0"/>
            <c:showVal val="0"/>
            <c:showCatName val="0"/>
            <c:showSerName val="0"/>
            <c:showPercent val="1"/>
            <c:showBubbleSize val="0"/>
            <c:showLeaderLines val="1"/>
            <c:extLst>
              <c:ext xmlns:c15="http://schemas.microsoft.com/office/drawing/2012/chart" uri="{CE6537A1-D6FC-4f65-9D91-7224C49458BB}"/>
            </c:extLst>
          </c:dLbls>
          <c:cat>
            <c:strRef>
              <c:f>Hoja2!$C$25:$C$31</c:f>
              <c:strCache>
                <c:ptCount val="7"/>
                <c:pt idx="0">
                  <c:v>DISFUNCION DE V.D. (4)</c:v>
                </c:pt>
                <c:pt idx="1">
                  <c:v>INFECCIONES (3)</c:v>
                </c:pt>
                <c:pt idx="2">
                  <c:v>RECHAZO CELULAR (4)</c:v>
                </c:pt>
                <c:pt idx="3">
                  <c:v>SANGRADO MEDICO (3)</c:v>
                </c:pt>
                <c:pt idx="4">
                  <c:v>POLINEUROPATIA (1)</c:v>
                </c:pt>
                <c:pt idx="5">
                  <c:v>UPP (1)</c:v>
                </c:pt>
                <c:pt idx="6">
                  <c:v>I.R.A. (2)</c:v>
                </c:pt>
              </c:strCache>
            </c:strRef>
          </c:cat>
          <c:val>
            <c:numRef>
              <c:f>Hoja2!$D$25:$D$31</c:f>
              <c:numCache>
                <c:formatCode>General</c:formatCode>
                <c:ptCount val="7"/>
                <c:pt idx="0">
                  <c:v>4</c:v>
                </c:pt>
                <c:pt idx="1">
                  <c:v>3</c:v>
                </c:pt>
                <c:pt idx="2">
                  <c:v>4</c:v>
                </c:pt>
                <c:pt idx="3">
                  <c:v>3</c:v>
                </c:pt>
                <c:pt idx="4">
                  <c:v>1</c:v>
                </c:pt>
                <c:pt idx="5">
                  <c:v>1</c:v>
                </c:pt>
                <c:pt idx="6">
                  <c:v>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7213066863202473"/>
          <c:y val="0.32535221777631207"/>
          <c:w val="0.21816092704003531"/>
          <c:h val="0.50227613935524962"/>
        </c:manualLayout>
      </c:layout>
      <c:overlay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s-PE"/>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0289333891639364E-2"/>
          <c:y val="1.9224068197374163E-2"/>
          <c:w val="0.90178893979326258"/>
          <c:h val="0.96155186360525169"/>
        </c:manualLayout>
      </c:layout>
      <c:barChart>
        <c:barDir val="col"/>
        <c:grouping val="clustered"/>
        <c:varyColors val="0"/>
        <c:ser>
          <c:idx val="1"/>
          <c:order val="0"/>
          <c:spPr>
            <a:solidFill>
              <a:schemeClr val="tx2">
                <a:lumMod val="60000"/>
                <a:lumOff val="40000"/>
              </a:schemeClr>
            </a:solidFill>
            <a:ln w="38100" cap="flat" cmpd="sng" algn="ctr">
              <a:noFill/>
              <a:prstDash val="solid"/>
            </a:ln>
            <a:effectLst>
              <a:outerShdw blurRad="40000" dist="20000" dir="5400000" rotWithShape="0">
                <a:srgbClr val="000000">
                  <a:alpha val="38000"/>
                </a:srgbClr>
              </a:outerShdw>
            </a:effectLst>
          </c:spPr>
          <c:invertIfNegative val="0"/>
          <c:dPt>
            <c:idx val="0"/>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c:spPr>
          </c:dPt>
          <c:dPt>
            <c:idx val="1"/>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dPt>
          <c:dPt>
            <c:idx val="2"/>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c:spPr>
          </c:dPt>
          <c:dPt>
            <c:idx val="3"/>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dPt>
          <c:dPt>
            <c:idx val="4"/>
            <c:invertIfNegative val="0"/>
            <c:bubble3D val="0"/>
            <c:spPr>
              <a:solidFill>
                <a:schemeClr val="accent2"/>
              </a:solidFill>
              <a:ln w="12700" cap="flat" cmpd="sng" algn="ctr">
                <a:solidFill>
                  <a:schemeClr val="accent2">
                    <a:shade val="50000"/>
                  </a:schemeClr>
                </a:solidFill>
                <a:prstDash val="solid"/>
                <a:miter lim="800000"/>
              </a:ln>
              <a:effectLst/>
            </c:spPr>
          </c:dPt>
          <c:dPt>
            <c:idx val="5"/>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c:spPr>
          </c:dPt>
          <c:dPt>
            <c:idx val="6"/>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c:spPr>
          </c:dPt>
          <c:dPt>
            <c:idx val="7"/>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8"/>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dLbl>
              <c:idx val="0"/>
              <c:layout>
                <c:manualLayout>
                  <c:x val="2.7041081643265755E-2"/>
                  <c:y val="-2.98507462686567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F84-4F6E-8F03-BD421606AFB2}"/>
                </c:ext>
                <c:ext xmlns:c15="http://schemas.microsoft.com/office/drawing/2012/chart" uri="{CE6537A1-D6FC-4f65-9D91-7224C49458BB}">
                  <c15:layout/>
                </c:ext>
              </c:extLst>
            </c:dLbl>
            <c:dLbl>
              <c:idx val="1"/>
              <c:layout>
                <c:manualLayout>
                  <c:x val="3.1201248049922057E-2"/>
                  <c:y val="-2.32172470978441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F84-4F6E-8F03-BD421606AFB2}"/>
                </c:ext>
                <c:ext xmlns:c15="http://schemas.microsoft.com/office/drawing/2012/chart" uri="{CE6537A1-D6FC-4f65-9D91-7224C49458BB}">
                  <c15:layout/>
                </c:ext>
              </c:extLst>
            </c:dLbl>
            <c:dLbl>
              <c:idx val="2"/>
              <c:layout>
                <c:manualLayout>
                  <c:x val="2.4960998439937598E-2"/>
                  <c:y val="-2.6533996683250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F84-4F6E-8F03-BD421606AFB2}"/>
                </c:ext>
                <c:ext xmlns:c15="http://schemas.microsoft.com/office/drawing/2012/chart" uri="{CE6537A1-D6FC-4f65-9D91-7224C49458BB}">
                  <c15:layout/>
                </c:ext>
              </c:extLst>
            </c:dLbl>
            <c:dLbl>
              <c:idx val="3"/>
              <c:layout>
                <c:manualLayout>
                  <c:x val="3.1201248049921963E-2"/>
                  <c:y val="-2.32172470978441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F84-4F6E-8F03-BD421606AFB2}"/>
                </c:ext>
                <c:ext xmlns:c15="http://schemas.microsoft.com/office/drawing/2012/chart" uri="{CE6537A1-D6FC-4f65-9D91-7224C49458BB}">
                  <c15:layout/>
                </c:ext>
              </c:extLst>
            </c:dLbl>
            <c:dLbl>
              <c:idx val="4"/>
              <c:layout>
                <c:manualLayout>
                  <c:x val="3.1201248049922057E-2"/>
                  <c:y val="-2.32172470978441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F84-4F6E-8F03-BD421606AFB2}"/>
                </c:ext>
                <c:ext xmlns:c15="http://schemas.microsoft.com/office/drawing/2012/chart" uri="{CE6537A1-D6FC-4f65-9D91-7224C49458BB}">
                  <c15:layout/>
                </c:ext>
              </c:extLst>
            </c:dLbl>
            <c:dLbl>
              <c:idx val="5"/>
              <c:layout>
                <c:manualLayout>
                  <c:x val="2.9121164846593908E-2"/>
                  <c:y val="-2.9850746268656716E-2"/>
                </c:manualLayout>
              </c:layout>
              <c:tx>
                <c:rich>
                  <a:bodyPr/>
                  <a:lstStyle/>
                  <a:p>
                    <a:r>
                      <a:rPr lang="en-US" dirty="0" smtClean="0"/>
                      <a:t>9</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F84-4F6E-8F03-BD421606AFB2}"/>
                </c:ext>
                <c:ext xmlns:c15="http://schemas.microsoft.com/office/drawing/2012/chart" uri="{CE6537A1-D6FC-4f65-9D91-7224C49458BB}">
                  <c15:layout/>
                </c:ext>
              </c:extLst>
            </c:dLbl>
            <c:dLbl>
              <c:idx val="7"/>
              <c:layout/>
              <c:tx>
                <c:rich>
                  <a:bodyPr/>
                  <a:lstStyle/>
                  <a:p>
                    <a:r>
                      <a:rPr lang="en-US" dirty="0" smtClean="0"/>
                      <a:t>10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solidFill>
                <a:schemeClr val="lt1"/>
              </a:solid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Hoja5!$D$31:$D$39</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Hoja5!$E$31:$E$39</c:f>
              <c:numCache>
                <c:formatCode>General</c:formatCode>
                <c:ptCount val="9"/>
                <c:pt idx="0">
                  <c:v>2</c:v>
                </c:pt>
                <c:pt idx="1">
                  <c:v>4</c:v>
                </c:pt>
                <c:pt idx="2">
                  <c:v>5</c:v>
                </c:pt>
                <c:pt idx="3">
                  <c:v>9</c:v>
                </c:pt>
                <c:pt idx="4">
                  <c:v>13</c:v>
                </c:pt>
                <c:pt idx="5">
                  <c:v>6</c:v>
                </c:pt>
                <c:pt idx="6">
                  <c:v>6</c:v>
                </c:pt>
                <c:pt idx="7">
                  <c:v>6</c:v>
                </c:pt>
                <c:pt idx="8">
                  <c:v>6</c:v>
                </c:pt>
              </c:numCache>
            </c:numRef>
          </c:val>
          <c:extLst xmlns:c16r2="http://schemas.microsoft.com/office/drawing/2015/06/chart">
            <c:ext xmlns:c16="http://schemas.microsoft.com/office/drawing/2014/chart" uri="{C3380CC4-5D6E-409C-BE32-E72D297353CC}">
              <c16:uniqueId val="{00000006-7F84-4F6E-8F03-BD421606AFB2}"/>
            </c:ext>
          </c:extLst>
        </c:ser>
        <c:dLbls>
          <c:showLegendKey val="0"/>
          <c:showVal val="0"/>
          <c:showCatName val="0"/>
          <c:showSerName val="0"/>
          <c:showPercent val="0"/>
          <c:showBubbleSize val="0"/>
        </c:dLbls>
        <c:gapWidth val="54"/>
        <c:axId val="777950672"/>
        <c:axId val="777950280"/>
      </c:barChart>
      <c:catAx>
        <c:axId val="777950672"/>
        <c:scaling>
          <c:orientation val="minMax"/>
        </c:scaling>
        <c:delete val="1"/>
        <c:axPos val="b"/>
        <c:numFmt formatCode="General" sourceLinked="1"/>
        <c:majorTickMark val="none"/>
        <c:minorTickMark val="none"/>
        <c:tickLblPos val="none"/>
        <c:crossAx val="777950280"/>
        <c:crosses val="autoZero"/>
        <c:auto val="1"/>
        <c:lblAlgn val="ctr"/>
        <c:lblOffset val="100"/>
        <c:noMultiLvlLbl val="0"/>
      </c:catAx>
      <c:valAx>
        <c:axId val="777950280"/>
        <c:scaling>
          <c:orientation val="minMax"/>
        </c:scaling>
        <c:delete val="0"/>
        <c:axPos val="l"/>
        <c:title>
          <c:tx>
            <c:rich>
              <a:bodyPr/>
              <a:lstStyle/>
              <a:p>
                <a:pPr>
                  <a:defRPr>
                    <a:solidFill>
                      <a:schemeClr val="dk1"/>
                    </a:solidFill>
                    <a:latin typeface="+mn-lt"/>
                    <a:ea typeface="+mn-ea"/>
                    <a:cs typeface="+mn-cs"/>
                  </a:defRPr>
                </a:pPr>
                <a:r>
                  <a:rPr lang="es-PE" sz="1600" i="1" dirty="0">
                    <a:solidFill>
                      <a:schemeClr val="dk1"/>
                    </a:solidFill>
                    <a:latin typeface="+mn-lt"/>
                    <a:ea typeface="+mn-ea"/>
                    <a:cs typeface="+mn-cs"/>
                  </a:rPr>
                  <a:t>Nº de Trasplantes</a:t>
                </a:r>
                <a:endParaRPr lang="es-PE" sz="1600" i="1" dirty="0">
                  <a:solidFill>
                    <a:schemeClr val="tx2">
                      <a:lumMod val="75000"/>
                    </a:schemeClr>
                  </a:solidFill>
                </a:endParaRPr>
              </a:p>
            </c:rich>
          </c:tx>
          <c:layout>
            <c:manualLayout>
              <c:xMode val="edge"/>
              <c:yMode val="edge"/>
              <c:x val="2.2602367112606469E-4"/>
              <c:y val="0.26832045062510002"/>
            </c:manualLayout>
          </c:layout>
          <c:overlay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title>
        <c:numFmt formatCode="General" sourceLinked="1"/>
        <c:majorTickMark val="out"/>
        <c:minorTickMark val="none"/>
        <c:tickLblPos val="nextTo"/>
        <c:spPr>
          <a:noFill/>
          <a:ln w="25400" cap="flat" cmpd="sng" algn="ctr">
            <a:solidFill>
              <a:schemeClr val="accent1"/>
            </a:solidFill>
            <a:prstDash val="solid"/>
          </a:ln>
          <a:effectLst>
            <a:outerShdw blurRad="40000" dist="20000" dir="5400000" rotWithShape="0">
              <a:srgbClr val="000000">
                <a:alpha val="38000"/>
              </a:srgbClr>
            </a:outerShdw>
          </a:effectLst>
        </c:spPr>
        <c:txPr>
          <a:bodyPr/>
          <a:lstStyle/>
          <a:p>
            <a:pPr>
              <a:defRPr>
                <a:solidFill>
                  <a:schemeClr val="tx1"/>
                </a:solidFill>
                <a:latin typeface="+mn-lt"/>
                <a:ea typeface="+mn-ea"/>
                <a:cs typeface="+mn-cs"/>
              </a:defRPr>
            </a:pPr>
            <a:endParaRPr lang="es-PE"/>
          </a:p>
        </c:txPr>
        <c:crossAx val="777950672"/>
        <c:crosses val="autoZero"/>
        <c:crossBetween val="between"/>
      </c:valAx>
    </c:plotArea>
    <c:plotVisOnly val="1"/>
    <c:dispBlanksAs val="gap"/>
    <c:showDLblsOverMax val="0"/>
  </c:chart>
  <c:spPr>
    <a:noFill/>
    <a:ln>
      <a:noFill/>
    </a:ln>
  </c:spPr>
  <c:txPr>
    <a:bodyPr/>
    <a:lstStyle/>
    <a:p>
      <a:pPr>
        <a:defRPr>
          <a:latin typeface="Arial" pitchFamily="34" charset="0"/>
          <a:cs typeface="Arial" pitchFamily="34" charset="0"/>
        </a:defRPr>
      </a:pPr>
      <a:endParaRPr lang="es-PE"/>
    </a:p>
  </c:txPr>
  <c:externalData r:id="rId1">
    <c:autoUpdate val="0"/>
  </c:externalData>
  <c:userShapes r:id="rId2"/>
</c:chartSpace>
</file>

<file path=ppt/diagrams/_rels/data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 Id="rId4" Type="http://schemas.openxmlformats.org/officeDocument/2006/relationships/image" Target="../media/image3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62330-B4F3-4945-918B-056835496B0C}" type="doc">
      <dgm:prSet loTypeId="urn:microsoft.com/office/officeart/2005/8/layout/cycle3" loCatId="cycle" qsTypeId="urn:microsoft.com/office/officeart/2005/8/quickstyle/simple2" qsCatId="simple" csTypeId="urn:microsoft.com/office/officeart/2005/8/colors/colorful4" csCatId="colorful" phldr="1"/>
      <dgm:spPr/>
      <dgm:t>
        <a:bodyPr/>
        <a:lstStyle/>
        <a:p>
          <a:endParaRPr lang="es-PE"/>
        </a:p>
      </dgm:t>
    </dgm:pt>
    <dgm:pt modelId="{25835FCB-9C05-4898-804E-99E2DB33C9C4}">
      <dgm:prSet phldrT="[Texto]" custT="1"/>
      <dgm:spPr>
        <a:solidFill>
          <a:srgbClr val="FFC000"/>
        </a:solidFill>
        <a:ln>
          <a:solidFill>
            <a:srgbClr val="7030A0"/>
          </a:solidFill>
        </a:ln>
      </dgm:spPr>
      <dgm:t>
        <a:bodyPr/>
        <a:lstStyle/>
        <a:p>
          <a:r>
            <a:rPr lang="es-PE" sz="1600" b="1" dirty="0" smtClean="0">
              <a:solidFill>
                <a:schemeClr val="tx1"/>
              </a:solidFill>
              <a:effectLst/>
            </a:rPr>
            <a:t>ENFERMEDAD DE LA ARTERIA CORONARIA DERECHA</a:t>
          </a:r>
          <a:endParaRPr lang="es-PE" sz="1600" b="1" dirty="0">
            <a:solidFill>
              <a:schemeClr val="tx1"/>
            </a:solidFill>
            <a:effectLst/>
          </a:endParaRPr>
        </a:p>
      </dgm:t>
    </dgm:pt>
    <dgm:pt modelId="{C047E323-28FE-49F8-96B1-2B16E78F7AC3}" type="parTrans" cxnId="{D6F7A156-8933-4ABC-B71B-78F2E4F02483}">
      <dgm:prSet/>
      <dgm:spPr/>
      <dgm:t>
        <a:bodyPr/>
        <a:lstStyle/>
        <a:p>
          <a:endParaRPr lang="es-PE"/>
        </a:p>
      </dgm:t>
    </dgm:pt>
    <dgm:pt modelId="{C5996EA2-123A-486D-92C0-175BE3225292}" type="sibTrans" cxnId="{D6F7A156-8933-4ABC-B71B-78F2E4F02483}">
      <dgm:prSet/>
      <dgm:spPr/>
      <dgm:t>
        <a:bodyPr/>
        <a:lstStyle/>
        <a:p>
          <a:endParaRPr lang="es-PE" dirty="0"/>
        </a:p>
      </dgm:t>
    </dgm:pt>
    <dgm:pt modelId="{96659C1E-6558-41CE-9C7A-DB80EB0F11D6}">
      <dgm:prSet phldrT="[Texto]" custT="1">
        <dgm:style>
          <a:lnRef idx="3">
            <a:schemeClr val="lt1"/>
          </a:lnRef>
          <a:fillRef idx="1">
            <a:schemeClr val="accent2"/>
          </a:fillRef>
          <a:effectRef idx="1">
            <a:schemeClr val="accent2"/>
          </a:effectRef>
          <a:fontRef idx="minor">
            <a:schemeClr val="lt1"/>
          </a:fontRef>
        </dgm:style>
      </dgm:prSet>
      <dgm:spPr>
        <a:ln/>
      </dgm:spPr>
      <dgm:t>
        <a:bodyPr/>
        <a:lstStyle/>
        <a:p>
          <a:r>
            <a:rPr lang="es-PE" sz="2000" b="1" dirty="0" smtClean="0">
              <a:solidFill>
                <a:schemeClr val="tx1"/>
              </a:solidFill>
              <a:effectLst/>
            </a:rPr>
            <a:t>INFARTO DEL V.D</a:t>
          </a:r>
          <a:r>
            <a:rPr lang="es-PE" sz="1600" b="1" dirty="0" smtClean="0">
              <a:solidFill>
                <a:schemeClr val="accent1"/>
              </a:solidFill>
              <a:effectLst>
                <a:outerShdw blurRad="38100" dist="38100" dir="2700000" algn="tl">
                  <a:srgbClr val="000000">
                    <a:alpha val="43137"/>
                  </a:srgbClr>
                </a:outerShdw>
              </a:effectLst>
            </a:rPr>
            <a:t>.</a:t>
          </a:r>
          <a:endParaRPr lang="es-PE" sz="1600" b="1" dirty="0">
            <a:solidFill>
              <a:schemeClr val="tx1"/>
            </a:solidFill>
          </a:endParaRPr>
        </a:p>
      </dgm:t>
    </dgm:pt>
    <dgm:pt modelId="{0D4A0781-6C79-4D5E-8777-9D5D4D1FC668}" type="parTrans" cxnId="{BE1BE6A0-8245-454C-A7AB-9FD1187A8EFA}">
      <dgm:prSet/>
      <dgm:spPr/>
      <dgm:t>
        <a:bodyPr/>
        <a:lstStyle/>
        <a:p>
          <a:endParaRPr lang="es-PE"/>
        </a:p>
      </dgm:t>
    </dgm:pt>
    <dgm:pt modelId="{9DBC2838-1AE3-4DA6-AD80-3D49776CD11C}" type="sibTrans" cxnId="{BE1BE6A0-8245-454C-A7AB-9FD1187A8EFA}">
      <dgm:prSet/>
      <dgm:spPr/>
      <dgm:t>
        <a:bodyPr/>
        <a:lstStyle/>
        <a:p>
          <a:endParaRPr lang="es-PE"/>
        </a:p>
      </dgm:t>
    </dgm:pt>
    <dgm:pt modelId="{DCA69F22-8F4D-462F-908D-FDAFDC5C1AD3}">
      <dgm:prSet phldrT="[Texto]" custT="1"/>
      <dgm:spPr>
        <a:ln>
          <a:solidFill>
            <a:srgbClr val="7030A0"/>
          </a:solidFill>
        </a:ln>
      </dgm:spPr>
      <dgm:t>
        <a:bodyPr/>
        <a:lstStyle/>
        <a:p>
          <a:r>
            <a:rPr lang="es-PE" sz="1600" b="1" dirty="0" smtClean="0">
              <a:solidFill>
                <a:schemeClr val="tx1"/>
              </a:solidFill>
            </a:rPr>
            <a:t>HTPULMONAR  SECUNDARIA A ENF.MITRO-AORTICA</a:t>
          </a:r>
          <a:endParaRPr lang="es-PE" sz="1600" b="1" dirty="0">
            <a:solidFill>
              <a:schemeClr val="tx1"/>
            </a:solidFill>
          </a:endParaRPr>
        </a:p>
      </dgm:t>
    </dgm:pt>
    <dgm:pt modelId="{4C02FCF0-710C-4949-B9B5-E031FA3943E8}" type="parTrans" cxnId="{3A7E03AC-9F03-4068-8287-4620AD8D2991}">
      <dgm:prSet/>
      <dgm:spPr/>
      <dgm:t>
        <a:bodyPr/>
        <a:lstStyle/>
        <a:p>
          <a:endParaRPr lang="es-PE"/>
        </a:p>
      </dgm:t>
    </dgm:pt>
    <dgm:pt modelId="{8250DB29-8B24-4C7B-AC8B-05D669A70AEB}" type="sibTrans" cxnId="{3A7E03AC-9F03-4068-8287-4620AD8D2991}">
      <dgm:prSet/>
      <dgm:spPr/>
      <dgm:t>
        <a:bodyPr/>
        <a:lstStyle/>
        <a:p>
          <a:endParaRPr lang="es-PE"/>
        </a:p>
      </dgm:t>
    </dgm:pt>
    <dgm:pt modelId="{3DBF5E98-E79C-4C0F-A0C2-288E517ECD2A}">
      <dgm:prSet phldrT="[Texto]" custT="1"/>
      <dgm:spPr>
        <a:ln>
          <a:solidFill>
            <a:srgbClr val="7030A0"/>
          </a:solidFill>
        </a:ln>
      </dgm:spPr>
      <dgm:t>
        <a:bodyPr/>
        <a:lstStyle/>
        <a:p>
          <a:r>
            <a:rPr lang="es-PE" sz="1600" b="1" dirty="0" smtClean="0">
              <a:solidFill>
                <a:schemeClr val="tx1"/>
              </a:solidFill>
            </a:rPr>
            <a:t>ENFERMEDAD DE LA CIRCUNFLEJA IZQUIERDA.</a:t>
          </a:r>
          <a:endParaRPr lang="es-PE" sz="1600" b="1" dirty="0">
            <a:solidFill>
              <a:schemeClr val="tx1"/>
            </a:solidFill>
          </a:endParaRPr>
        </a:p>
      </dgm:t>
    </dgm:pt>
    <dgm:pt modelId="{C59A63CC-786E-4949-A7DB-77CF2E9B92D5}" type="parTrans" cxnId="{52C93A3F-7172-4A88-8BA3-47205099D063}">
      <dgm:prSet/>
      <dgm:spPr/>
      <dgm:t>
        <a:bodyPr/>
        <a:lstStyle/>
        <a:p>
          <a:endParaRPr lang="es-PE"/>
        </a:p>
      </dgm:t>
    </dgm:pt>
    <dgm:pt modelId="{F8C09A9C-A22D-4A99-89AB-94FC3F9FF7E5}" type="sibTrans" cxnId="{52C93A3F-7172-4A88-8BA3-47205099D063}">
      <dgm:prSet/>
      <dgm:spPr/>
      <dgm:t>
        <a:bodyPr/>
        <a:lstStyle/>
        <a:p>
          <a:endParaRPr lang="es-PE"/>
        </a:p>
      </dgm:t>
    </dgm:pt>
    <dgm:pt modelId="{66135412-0C6D-4910-B043-40A5DDEF3DB1}">
      <dgm:prSet phldrT="[Texto]" custT="1"/>
      <dgm:spPr>
        <a:solidFill>
          <a:schemeClr val="accent6">
            <a:lumMod val="40000"/>
            <a:lumOff val="60000"/>
          </a:schemeClr>
        </a:solidFill>
        <a:ln>
          <a:solidFill>
            <a:srgbClr val="7030A0"/>
          </a:solidFill>
        </a:ln>
      </dgm:spPr>
      <dgm:t>
        <a:bodyPr/>
        <a:lstStyle/>
        <a:p>
          <a:r>
            <a:rPr lang="es-PE" sz="1600" b="1" dirty="0" smtClean="0">
              <a:solidFill>
                <a:schemeClr val="tx1"/>
              </a:solidFill>
              <a:effectLst>
                <a:outerShdw blurRad="38100" dist="38100" dir="2700000" algn="tl">
                  <a:srgbClr val="000000">
                    <a:alpha val="43137"/>
                  </a:srgbClr>
                </a:outerShdw>
              </a:effectLst>
            </a:rPr>
            <a:t>HEPARINA,PROTAMINA</a:t>
          </a:r>
        </a:p>
        <a:p>
          <a:r>
            <a:rPr lang="es-PE" sz="1600" b="1" dirty="0" smtClean="0">
              <a:solidFill>
                <a:schemeClr val="tx1"/>
              </a:solidFill>
              <a:effectLst>
                <a:outerShdw blurRad="38100" dist="38100" dir="2700000" algn="tl">
                  <a:srgbClr val="000000">
                    <a:alpha val="43137"/>
                  </a:srgbClr>
                </a:outerShdw>
              </a:effectLst>
            </a:rPr>
            <a:t>TRANSFUSION SANGUINEA</a:t>
          </a:r>
          <a:endParaRPr lang="es-PE" sz="1600" b="1" dirty="0">
            <a:solidFill>
              <a:schemeClr val="tx1"/>
            </a:solidFill>
            <a:effectLst>
              <a:outerShdw blurRad="38100" dist="38100" dir="2700000" algn="tl">
                <a:srgbClr val="000000">
                  <a:alpha val="43137"/>
                </a:srgbClr>
              </a:outerShdw>
            </a:effectLst>
          </a:endParaRPr>
        </a:p>
      </dgm:t>
    </dgm:pt>
    <dgm:pt modelId="{FB05D3F5-D494-44A3-AB50-303017CE839B}" type="parTrans" cxnId="{4B931AE0-729F-4820-99AB-6DAD0EB8540F}">
      <dgm:prSet/>
      <dgm:spPr/>
      <dgm:t>
        <a:bodyPr/>
        <a:lstStyle/>
        <a:p>
          <a:endParaRPr lang="es-PE"/>
        </a:p>
      </dgm:t>
    </dgm:pt>
    <dgm:pt modelId="{B30D22F4-7E47-4FA0-95AC-AE7C327965D9}" type="sibTrans" cxnId="{4B931AE0-729F-4820-99AB-6DAD0EB8540F}">
      <dgm:prSet/>
      <dgm:spPr/>
      <dgm:t>
        <a:bodyPr/>
        <a:lstStyle/>
        <a:p>
          <a:endParaRPr lang="es-PE"/>
        </a:p>
      </dgm:t>
    </dgm:pt>
    <dgm:pt modelId="{1AC06854-7D63-4372-AFAC-B1D492E5782C}">
      <dgm:prSet custT="1"/>
      <dgm:spPr/>
      <dgm:t>
        <a:bodyPr/>
        <a:lstStyle/>
        <a:p>
          <a:r>
            <a:rPr lang="es-PE" sz="1800" b="1" dirty="0" smtClean="0">
              <a:solidFill>
                <a:schemeClr val="tx1"/>
              </a:solidFill>
              <a:effectLst>
                <a:outerShdw blurRad="38100" dist="38100" dir="2700000" algn="tl">
                  <a:srgbClr val="000000">
                    <a:alpha val="43137"/>
                  </a:srgbClr>
                </a:outerShdw>
              </a:effectLst>
            </a:rPr>
            <a:t>ISQUEMIA DEL V.D</a:t>
          </a:r>
          <a:r>
            <a:rPr lang="es-PE" sz="1800" b="1" dirty="0" smtClean="0">
              <a:solidFill>
                <a:schemeClr val="tx1"/>
              </a:solidFill>
            </a:rPr>
            <a:t>.</a:t>
          </a:r>
          <a:endParaRPr lang="es-PE" sz="1800" b="1" dirty="0">
            <a:solidFill>
              <a:schemeClr val="tx1"/>
            </a:solidFill>
          </a:endParaRPr>
        </a:p>
      </dgm:t>
    </dgm:pt>
    <dgm:pt modelId="{90FE1219-B7A6-4032-B13D-71E9677AC352}" type="parTrans" cxnId="{79CB54A6-A35D-4086-8B08-DFA3D3778A85}">
      <dgm:prSet/>
      <dgm:spPr/>
      <dgm:t>
        <a:bodyPr/>
        <a:lstStyle/>
        <a:p>
          <a:endParaRPr lang="es-PE"/>
        </a:p>
      </dgm:t>
    </dgm:pt>
    <dgm:pt modelId="{A6683A65-0AD8-4030-A6AE-6674C08907DA}" type="sibTrans" cxnId="{79CB54A6-A35D-4086-8B08-DFA3D3778A85}">
      <dgm:prSet/>
      <dgm:spPr/>
      <dgm:t>
        <a:bodyPr/>
        <a:lstStyle/>
        <a:p>
          <a:endParaRPr lang="es-PE"/>
        </a:p>
      </dgm:t>
    </dgm:pt>
    <dgm:pt modelId="{47ACFC05-E2C1-4DB5-8901-9C4AB08C3B52}" type="pres">
      <dgm:prSet presAssocID="{97062330-B4F3-4945-918B-056835496B0C}" presName="Name0" presStyleCnt="0">
        <dgm:presLayoutVars>
          <dgm:dir/>
          <dgm:resizeHandles val="exact"/>
        </dgm:presLayoutVars>
      </dgm:prSet>
      <dgm:spPr/>
      <dgm:t>
        <a:bodyPr/>
        <a:lstStyle/>
        <a:p>
          <a:endParaRPr lang="es-PE"/>
        </a:p>
      </dgm:t>
    </dgm:pt>
    <dgm:pt modelId="{F5055C86-B070-4AA7-ACC1-4C700FB33AFF}" type="pres">
      <dgm:prSet presAssocID="{97062330-B4F3-4945-918B-056835496B0C}" presName="cycle" presStyleCnt="0"/>
      <dgm:spPr/>
    </dgm:pt>
    <dgm:pt modelId="{6BDA630A-1094-4A49-99B9-EB05BC77E102}" type="pres">
      <dgm:prSet presAssocID="{25835FCB-9C05-4898-804E-99E2DB33C9C4}" presName="nodeFirstNode" presStyleLbl="node1" presStyleIdx="0" presStyleCnt="6" custScaleY="101908">
        <dgm:presLayoutVars>
          <dgm:bulletEnabled val="1"/>
        </dgm:presLayoutVars>
      </dgm:prSet>
      <dgm:spPr/>
      <dgm:t>
        <a:bodyPr/>
        <a:lstStyle/>
        <a:p>
          <a:endParaRPr lang="es-PE"/>
        </a:p>
      </dgm:t>
    </dgm:pt>
    <dgm:pt modelId="{B6A02B82-E5A4-4009-90BA-92C0946A7233}" type="pres">
      <dgm:prSet presAssocID="{C5996EA2-123A-486D-92C0-175BE3225292}" presName="sibTransFirstNode" presStyleLbl="bgShp" presStyleIdx="0" presStyleCnt="1" custLinFactNeighborX="17" custLinFactNeighborY="-943"/>
      <dgm:spPr/>
      <dgm:t>
        <a:bodyPr/>
        <a:lstStyle/>
        <a:p>
          <a:endParaRPr lang="es-PE"/>
        </a:p>
      </dgm:t>
    </dgm:pt>
    <dgm:pt modelId="{EC9CC67C-A508-4047-87D9-15EE9343CE24}" type="pres">
      <dgm:prSet presAssocID="{96659C1E-6558-41CE-9C7A-DB80EB0F11D6}" presName="nodeFollowingNodes" presStyleLbl="node1" presStyleIdx="1" presStyleCnt="6" custScaleY="70155" custRadScaleRad="99939" custRadScaleInc="13505">
        <dgm:presLayoutVars>
          <dgm:bulletEnabled val="1"/>
        </dgm:presLayoutVars>
      </dgm:prSet>
      <dgm:spPr/>
      <dgm:t>
        <a:bodyPr/>
        <a:lstStyle/>
        <a:p>
          <a:endParaRPr lang="es-PE"/>
        </a:p>
      </dgm:t>
    </dgm:pt>
    <dgm:pt modelId="{5E7449A0-F8E4-41D6-983C-E41BBEEC7F37}" type="pres">
      <dgm:prSet presAssocID="{1AC06854-7D63-4372-AFAC-B1D492E5782C}" presName="nodeFollowingNodes" presStyleLbl="node1" presStyleIdx="2" presStyleCnt="6" custScaleY="82892" custRadScaleRad="106098" custRadScaleInc="-17344">
        <dgm:presLayoutVars>
          <dgm:bulletEnabled val="1"/>
        </dgm:presLayoutVars>
      </dgm:prSet>
      <dgm:spPr/>
      <dgm:t>
        <a:bodyPr/>
        <a:lstStyle/>
        <a:p>
          <a:endParaRPr lang="es-PE"/>
        </a:p>
      </dgm:t>
    </dgm:pt>
    <dgm:pt modelId="{D9899F33-0100-48A9-9E41-B378C2DE3D5D}" type="pres">
      <dgm:prSet presAssocID="{66135412-0C6D-4910-B043-40A5DDEF3DB1}" presName="nodeFollowingNodes" presStyleLbl="node1" presStyleIdx="3" presStyleCnt="6" custScaleX="122779" custRadScaleRad="97380" custRadScaleInc="-11462">
        <dgm:presLayoutVars>
          <dgm:bulletEnabled val="1"/>
        </dgm:presLayoutVars>
      </dgm:prSet>
      <dgm:spPr/>
      <dgm:t>
        <a:bodyPr/>
        <a:lstStyle/>
        <a:p>
          <a:endParaRPr lang="es-PE"/>
        </a:p>
      </dgm:t>
    </dgm:pt>
    <dgm:pt modelId="{64939A26-1DA8-4216-8C14-F7A4651903A5}" type="pres">
      <dgm:prSet presAssocID="{DCA69F22-8F4D-462F-908D-FDAFDC5C1AD3}" presName="nodeFollowingNodes" presStyleLbl="node1" presStyleIdx="4" presStyleCnt="6" custScaleY="72018">
        <dgm:presLayoutVars>
          <dgm:bulletEnabled val="1"/>
        </dgm:presLayoutVars>
      </dgm:prSet>
      <dgm:spPr/>
      <dgm:t>
        <a:bodyPr/>
        <a:lstStyle/>
        <a:p>
          <a:endParaRPr lang="es-PE"/>
        </a:p>
      </dgm:t>
    </dgm:pt>
    <dgm:pt modelId="{279AD0E0-9390-4723-85BB-AF8BC88BA7D3}" type="pres">
      <dgm:prSet presAssocID="{3DBF5E98-E79C-4C0F-A0C2-288E517ECD2A}" presName="nodeFollowingNodes" presStyleLbl="node1" presStyleIdx="5" presStyleCnt="6" custScaleY="82344" custRadScaleRad="91625" custRadScaleInc="-21389">
        <dgm:presLayoutVars>
          <dgm:bulletEnabled val="1"/>
        </dgm:presLayoutVars>
      </dgm:prSet>
      <dgm:spPr/>
      <dgm:t>
        <a:bodyPr/>
        <a:lstStyle/>
        <a:p>
          <a:endParaRPr lang="es-PE"/>
        </a:p>
      </dgm:t>
    </dgm:pt>
  </dgm:ptLst>
  <dgm:cxnLst>
    <dgm:cxn modelId="{48E40239-3A73-4A27-99A4-D17B56CE9A5F}" type="presOf" srcId="{66135412-0C6D-4910-B043-40A5DDEF3DB1}" destId="{D9899F33-0100-48A9-9E41-B378C2DE3D5D}" srcOrd="0" destOrd="0" presId="urn:microsoft.com/office/officeart/2005/8/layout/cycle3"/>
    <dgm:cxn modelId="{BE1BE6A0-8245-454C-A7AB-9FD1187A8EFA}" srcId="{97062330-B4F3-4945-918B-056835496B0C}" destId="{96659C1E-6558-41CE-9C7A-DB80EB0F11D6}" srcOrd="1" destOrd="0" parTransId="{0D4A0781-6C79-4D5E-8777-9D5D4D1FC668}" sibTransId="{9DBC2838-1AE3-4DA6-AD80-3D49776CD11C}"/>
    <dgm:cxn modelId="{52C93A3F-7172-4A88-8BA3-47205099D063}" srcId="{97062330-B4F3-4945-918B-056835496B0C}" destId="{3DBF5E98-E79C-4C0F-A0C2-288E517ECD2A}" srcOrd="5" destOrd="0" parTransId="{C59A63CC-786E-4949-A7DB-77CF2E9B92D5}" sibTransId="{F8C09A9C-A22D-4A99-89AB-94FC3F9FF7E5}"/>
    <dgm:cxn modelId="{8388F109-3104-461A-AF9B-A1C67A18DB02}" type="presOf" srcId="{96659C1E-6558-41CE-9C7A-DB80EB0F11D6}" destId="{EC9CC67C-A508-4047-87D9-15EE9343CE24}" srcOrd="0" destOrd="0" presId="urn:microsoft.com/office/officeart/2005/8/layout/cycle3"/>
    <dgm:cxn modelId="{31716B50-D20F-440D-8EA7-F764E4E3E57C}" type="presOf" srcId="{1AC06854-7D63-4372-AFAC-B1D492E5782C}" destId="{5E7449A0-F8E4-41D6-983C-E41BBEEC7F37}" srcOrd="0" destOrd="0" presId="urn:microsoft.com/office/officeart/2005/8/layout/cycle3"/>
    <dgm:cxn modelId="{79CB54A6-A35D-4086-8B08-DFA3D3778A85}" srcId="{97062330-B4F3-4945-918B-056835496B0C}" destId="{1AC06854-7D63-4372-AFAC-B1D492E5782C}" srcOrd="2" destOrd="0" parTransId="{90FE1219-B7A6-4032-B13D-71E9677AC352}" sibTransId="{A6683A65-0AD8-4030-A6AE-6674C08907DA}"/>
    <dgm:cxn modelId="{46EBA50A-1CB2-44EF-A757-DE6140FE77CB}" type="presOf" srcId="{97062330-B4F3-4945-918B-056835496B0C}" destId="{47ACFC05-E2C1-4DB5-8901-9C4AB08C3B52}" srcOrd="0" destOrd="0" presId="urn:microsoft.com/office/officeart/2005/8/layout/cycle3"/>
    <dgm:cxn modelId="{E0D196C7-6702-41FB-BCAA-4F0743C58305}" type="presOf" srcId="{25835FCB-9C05-4898-804E-99E2DB33C9C4}" destId="{6BDA630A-1094-4A49-99B9-EB05BC77E102}" srcOrd="0" destOrd="0" presId="urn:microsoft.com/office/officeart/2005/8/layout/cycle3"/>
    <dgm:cxn modelId="{D8FB61AA-1883-4D80-96BC-AFF46458B318}" type="presOf" srcId="{DCA69F22-8F4D-462F-908D-FDAFDC5C1AD3}" destId="{64939A26-1DA8-4216-8C14-F7A4651903A5}" srcOrd="0" destOrd="0" presId="urn:microsoft.com/office/officeart/2005/8/layout/cycle3"/>
    <dgm:cxn modelId="{D6F7A156-8933-4ABC-B71B-78F2E4F02483}" srcId="{97062330-B4F3-4945-918B-056835496B0C}" destId="{25835FCB-9C05-4898-804E-99E2DB33C9C4}" srcOrd="0" destOrd="0" parTransId="{C047E323-28FE-49F8-96B1-2B16E78F7AC3}" sibTransId="{C5996EA2-123A-486D-92C0-175BE3225292}"/>
    <dgm:cxn modelId="{C64441B7-6BC1-4C73-9368-3BCF69ACD0B1}" type="presOf" srcId="{C5996EA2-123A-486D-92C0-175BE3225292}" destId="{B6A02B82-E5A4-4009-90BA-92C0946A7233}" srcOrd="0" destOrd="0" presId="urn:microsoft.com/office/officeart/2005/8/layout/cycle3"/>
    <dgm:cxn modelId="{4B931AE0-729F-4820-99AB-6DAD0EB8540F}" srcId="{97062330-B4F3-4945-918B-056835496B0C}" destId="{66135412-0C6D-4910-B043-40A5DDEF3DB1}" srcOrd="3" destOrd="0" parTransId="{FB05D3F5-D494-44A3-AB50-303017CE839B}" sibTransId="{B30D22F4-7E47-4FA0-95AC-AE7C327965D9}"/>
    <dgm:cxn modelId="{3A7E03AC-9F03-4068-8287-4620AD8D2991}" srcId="{97062330-B4F3-4945-918B-056835496B0C}" destId="{DCA69F22-8F4D-462F-908D-FDAFDC5C1AD3}" srcOrd="4" destOrd="0" parTransId="{4C02FCF0-710C-4949-B9B5-E031FA3943E8}" sibTransId="{8250DB29-8B24-4C7B-AC8B-05D669A70AEB}"/>
    <dgm:cxn modelId="{2009B43C-F978-43DC-A13D-B44264C22653}" type="presOf" srcId="{3DBF5E98-E79C-4C0F-A0C2-288E517ECD2A}" destId="{279AD0E0-9390-4723-85BB-AF8BC88BA7D3}" srcOrd="0" destOrd="0" presId="urn:microsoft.com/office/officeart/2005/8/layout/cycle3"/>
    <dgm:cxn modelId="{BE8CB20B-A8D2-4693-8A1A-5763B08C91C5}" type="presParOf" srcId="{47ACFC05-E2C1-4DB5-8901-9C4AB08C3B52}" destId="{F5055C86-B070-4AA7-ACC1-4C700FB33AFF}" srcOrd="0" destOrd="0" presId="urn:microsoft.com/office/officeart/2005/8/layout/cycle3"/>
    <dgm:cxn modelId="{4D1157EC-9EF5-4044-B68E-CB355CDB6E90}" type="presParOf" srcId="{F5055C86-B070-4AA7-ACC1-4C700FB33AFF}" destId="{6BDA630A-1094-4A49-99B9-EB05BC77E102}" srcOrd="0" destOrd="0" presId="urn:microsoft.com/office/officeart/2005/8/layout/cycle3"/>
    <dgm:cxn modelId="{89B7E24B-381B-4150-9C09-3393DF347D45}" type="presParOf" srcId="{F5055C86-B070-4AA7-ACC1-4C700FB33AFF}" destId="{B6A02B82-E5A4-4009-90BA-92C0946A7233}" srcOrd="1" destOrd="0" presId="urn:microsoft.com/office/officeart/2005/8/layout/cycle3"/>
    <dgm:cxn modelId="{1A8C96B1-5620-40FD-8657-1CCD9B58C3D0}" type="presParOf" srcId="{F5055C86-B070-4AA7-ACC1-4C700FB33AFF}" destId="{EC9CC67C-A508-4047-87D9-15EE9343CE24}" srcOrd="2" destOrd="0" presId="urn:microsoft.com/office/officeart/2005/8/layout/cycle3"/>
    <dgm:cxn modelId="{627C9579-1ADD-4773-AE8E-213857FBD528}" type="presParOf" srcId="{F5055C86-B070-4AA7-ACC1-4C700FB33AFF}" destId="{5E7449A0-F8E4-41D6-983C-E41BBEEC7F37}" srcOrd="3" destOrd="0" presId="urn:microsoft.com/office/officeart/2005/8/layout/cycle3"/>
    <dgm:cxn modelId="{1F02F690-9439-4CCB-BBC1-1FE53273D39B}" type="presParOf" srcId="{F5055C86-B070-4AA7-ACC1-4C700FB33AFF}" destId="{D9899F33-0100-48A9-9E41-B378C2DE3D5D}" srcOrd="4" destOrd="0" presId="urn:microsoft.com/office/officeart/2005/8/layout/cycle3"/>
    <dgm:cxn modelId="{0FF976B3-92E0-4EDB-A4A2-6DB1A49F6BBC}" type="presParOf" srcId="{F5055C86-B070-4AA7-ACC1-4C700FB33AFF}" destId="{64939A26-1DA8-4216-8C14-F7A4651903A5}" srcOrd="5" destOrd="0" presId="urn:microsoft.com/office/officeart/2005/8/layout/cycle3"/>
    <dgm:cxn modelId="{6CEC8771-2368-4475-B8EF-1178010DA05C}" type="presParOf" srcId="{F5055C86-B070-4AA7-ACC1-4C700FB33AFF}" destId="{279AD0E0-9390-4723-85BB-AF8BC88BA7D3}"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44B086-C33B-4AB9-BD1F-DC1F74BC08D8}"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s-PE"/>
        </a:p>
      </dgm:t>
    </dgm:pt>
    <dgm:pt modelId="{2B1DA943-9F05-4A3F-981C-22DC52550F96}">
      <dgm:prSet phldrT="[Texto]" custT="1">
        <dgm:style>
          <a:lnRef idx="3">
            <a:schemeClr val="lt1"/>
          </a:lnRef>
          <a:fillRef idx="1">
            <a:schemeClr val="accent5"/>
          </a:fillRef>
          <a:effectRef idx="1">
            <a:schemeClr val="accent5"/>
          </a:effectRef>
          <a:fontRef idx="minor">
            <a:schemeClr val="lt1"/>
          </a:fontRef>
        </dgm:style>
      </dgm:prSet>
      <dgm:spPr/>
      <dgm:t>
        <a:bodyPr/>
        <a:lstStyle/>
        <a:p>
          <a:pPr algn="ctr">
            <a:lnSpc>
              <a:spcPct val="100000"/>
            </a:lnSpc>
          </a:pPr>
          <a:r>
            <a:rPr lang="es-PE" sz="1600" b="1" i="1" dirty="0" smtClean="0">
              <a:solidFill>
                <a:schemeClr val="accent3">
                  <a:lumMod val="50000"/>
                </a:schemeClr>
              </a:solidFill>
              <a:latin typeface="Arial" pitchFamily="34" charset="0"/>
              <a:cs typeface="Arial" pitchFamily="34" charset="0"/>
            </a:rPr>
            <a:t>INADECUADA PRESERVACION</a:t>
          </a:r>
        </a:p>
        <a:p>
          <a:pPr algn="ctr">
            <a:lnSpc>
              <a:spcPct val="100000"/>
            </a:lnSpc>
          </a:pPr>
          <a:r>
            <a:rPr lang="es-PE" sz="1600" b="1" i="1" dirty="0" smtClean="0">
              <a:solidFill>
                <a:schemeClr val="accent3">
                  <a:lumMod val="50000"/>
                </a:schemeClr>
              </a:solidFill>
              <a:latin typeface="Arial" pitchFamily="34" charset="0"/>
              <a:cs typeface="Arial" pitchFamily="34" charset="0"/>
            </a:rPr>
            <a:t>CARDIACA</a:t>
          </a:r>
          <a:endParaRPr lang="es-PE" sz="1400" b="1" i="1" dirty="0">
            <a:solidFill>
              <a:schemeClr val="accent3">
                <a:lumMod val="50000"/>
              </a:schemeClr>
            </a:solidFill>
            <a:latin typeface="Arial" pitchFamily="34" charset="0"/>
            <a:cs typeface="Arial" pitchFamily="34" charset="0"/>
          </a:endParaRPr>
        </a:p>
      </dgm:t>
    </dgm:pt>
    <dgm:pt modelId="{FFC48C9D-5812-4A1D-9E87-6F52A497A169}" type="parTrans" cxnId="{CC14DBF5-ED9E-4BCC-8CEC-531956333353}">
      <dgm:prSet/>
      <dgm:spPr/>
      <dgm:t>
        <a:bodyPr/>
        <a:lstStyle/>
        <a:p>
          <a:endParaRPr lang="es-PE"/>
        </a:p>
      </dgm:t>
    </dgm:pt>
    <dgm:pt modelId="{64BE0F6C-458E-4013-9971-826173350000}" type="sibTrans" cxnId="{CC14DBF5-ED9E-4BCC-8CEC-531956333353}">
      <dgm:prSet/>
      <dgm:spPr/>
      <dgm:t>
        <a:bodyPr/>
        <a:lstStyle/>
        <a:p>
          <a:endParaRPr lang="es-PE"/>
        </a:p>
      </dgm:t>
    </dgm:pt>
    <dgm:pt modelId="{0D0D4A2D-1B7B-4779-8785-04FEEB900016}">
      <dgm:prSet phldrT="[Texto]" custT="1">
        <dgm:style>
          <a:lnRef idx="3">
            <a:schemeClr val="lt1"/>
          </a:lnRef>
          <a:fillRef idx="1">
            <a:schemeClr val="accent3"/>
          </a:fillRef>
          <a:effectRef idx="1">
            <a:schemeClr val="accent3"/>
          </a:effectRef>
          <a:fontRef idx="minor">
            <a:schemeClr val="lt1"/>
          </a:fontRef>
        </dgm:style>
      </dgm:prSet>
      <dgm:spPr/>
      <dgm:t>
        <a:bodyPr/>
        <a:lstStyle/>
        <a:p>
          <a:pPr algn="ctr"/>
          <a:r>
            <a:rPr lang="es-PE" sz="1200" b="1" i="1" dirty="0" smtClean="0">
              <a:solidFill>
                <a:schemeClr val="accent3">
                  <a:lumMod val="50000"/>
                </a:schemeClr>
              </a:solidFill>
              <a:latin typeface="Arial" pitchFamily="34" charset="0"/>
              <a:cs typeface="Arial" pitchFamily="34" charset="0"/>
            </a:rPr>
            <a:t>TRAUMA MECANICO</a:t>
          </a:r>
        </a:p>
        <a:p>
          <a:pPr algn="ctr"/>
          <a:r>
            <a:rPr lang="es-PE" sz="1200" b="1" i="1" dirty="0" smtClean="0">
              <a:solidFill>
                <a:schemeClr val="accent3">
                  <a:lumMod val="50000"/>
                </a:schemeClr>
              </a:solidFill>
              <a:latin typeface="Arial" pitchFamily="34" charset="0"/>
              <a:cs typeface="Arial" pitchFamily="34" charset="0"/>
            </a:rPr>
            <a:t>DURANTE LA EXTRACCION E IMPLANTACION DEL CORAZON </a:t>
          </a:r>
          <a:endParaRPr lang="es-PE" sz="1200" b="1" i="1" dirty="0">
            <a:solidFill>
              <a:schemeClr val="accent3">
                <a:lumMod val="50000"/>
              </a:schemeClr>
            </a:solidFill>
            <a:latin typeface="Arial" pitchFamily="34" charset="0"/>
            <a:cs typeface="Arial" pitchFamily="34" charset="0"/>
          </a:endParaRPr>
        </a:p>
      </dgm:t>
    </dgm:pt>
    <dgm:pt modelId="{E60FB8D3-11D9-4E04-82C5-B58236520385}" type="parTrans" cxnId="{31FF331F-89A2-4F4F-BD90-CF26D988EA5B}">
      <dgm:prSet/>
      <dgm:spPr/>
      <dgm:t>
        <a:bodyPr/>
        <a:lstStyle/>
        <a:p>
          <a:endParaRPr lang="es-PE"/>
        </a:p>
      </dgm:t>
    </dgm:pt>
    <dgm:pt modelId="{3C2966EF-116D-47B7-8270-644DDD68B043}" type="sibTrans" cxnId="{31FF331F-89A2-4F4F-BD90-CF26D988EA5B}">
      <dgm:prSet/>
      <dgm:spPr/>
      <dgm:t>
        <a:bodyPr/>
        <a:lstStyle/>
        <a:p>
          <a:endParaRPr lang="es-PE"/>
        </a:p>
      </dgm:t>
    </dgm:pt>
    <dgm:pt modelId="{96CED1D0-6580-40D1-8D1A-455DDB758D38}">
      <dgm:prSet phldrT="[Texto]" custT="1">
        <dgm:style>
          <a:lnRef idx="3">
            <a:schemeClr val="lt1"/>
          </a:lnRef>
          <a:fillRef idx="1">
            <a:schemeClr val="accent6"/>
          </a:fillRef>
          <a:effectRef idx="1">
            <a:schemeClr val="accent6"/>
          </a:effectRef>
          <a:fontRef idx="minor">
            <a:schemeClr val="lt1"/>
          </a:fontRef>
        </dgm:style>
      </dgm:prSet>
      <dgm:spPr/>
      <dgm:t>
        <a:bodyPr/>
        <a:lstStyle/>
        <a:p>
          <a:pPr algn="ctr"/>
          <a:r>
            <a:rPr lang="es-PE" sz="1800" b="1" i="1" dirty="0" smtClean="0">
              <a:solidFill>
                <a:schemeClr val="accent3">
                  <a:lumMod val="50000"/>
                </a:schemeClr>
              </a:solidFill>
              <a:latin typeface="Arial" pitchFamily="34" charset="0"/>
              <a:cs typeface="Arial" pitchFamily="34" charset="0"/>
            </a:rPr>
            <a:t>HIPERTENSION PULMONAR</a:t>
          </a:r>
          <a:endParaRPr lang="es-PE" sz="1800" b="1" i="1" dirty="0">
            <a:solidFill>
              <a:schemeClr val="accent3">
                <a:lumMod val="50000"/>
              </a:schemeClr>
            </a:solidFill>
            <a:latin typeface="Arial" pitchFamily="34" charset="0"/>
            <a:cs typeface="Arial" pitchFamily="34" charset="0"/>
          </a:endParaRPr>
        </a:p>
      </dgm:t>
    </dgm:pt>
    <dgm:pt modelId="{AFDDC248-C3D9-482A-A08D-255CFA1420EB}" type="parTrans" cxnId="{BA937888-8740-4484-9A93-A545A5623A1F}">
      <dgm:prSet/>
      <dgm:spPr/>
      <dgm:t>
        <a:bodyPr/>
        <a:lstStyle/>
        <a:p>
          <a:endParaRPr lang="es-PE"/>
        </a:p>
      </dgm:t>
    </dgm:pt>
    <dgm:pt modelId="{33389289-658E-4D88-907E-EE2CECADD932}" type="sibTrans" cxnId="{BA937888-8740-4484-9A93-A545A5623A1F}">
      <dgm:prSet/>
      <dgm:spPr/>
      <dgm:t>
        <a:bodyPr/>
        <a:lstStyle/>
        <a:p>
          <a:endParaRPr lang="es-PE"/>
        </a:p>
      </dgm:t>
    </dgm:pt>
    <dgm:pt modelId="{8130571D-8BBE-4F75-8D6C-027C1972D9EC}">
      <dgm:prSet custT="1">
        <dgm:style>
          <a:lnRef idx="3">
            <a:schemeClr val="lt1"/>
          </a:lnRef>
          <a:fillRef idx="1">
            <a:schemeClr val="accent1"/>
          </a:fillRef>
          <a:effectRef idx="1">
            <a:schemeClr val="accent1"/>
          </a:effectRef>
          <a:fontRef idx="minor">
            <a:schemeClr val="lt1"/>
          </a:fontRef>
        </dgm:style>
      </dgm:prSet>
      <dgm:spPr/>
      <dgm:t>
        <a:bodyPr/>
        <a:lstStyle/>
        <a:p>
          <a:pPr algn="ctr"/>
          <a:r>
            <a:rPr lang="es-PE" sz="1800" b="1" i="1" dirty="0" smtClean="0">
              <a:solidFill>
                <a:schemeClr val="tx2"/>
              </a:solidFill>
              <a:latin typeface="Arial" pitchFamily="34" charset="0"/>
              <a:cs typeface="Arial" pitchFamily="34" charset="0"/>
            </a:rPr>
            <a:t>TIEMPO DE ISQUEMIA</a:t>
          </a:r>
        </a:p>
        <a:p>
          <a:pPr algn="ctr"/>
          <a:r>
            <a:rPr lang="es-PE" sz="1800" b="1" i="1" dirty="0" smtClean="0">
              <a:solidFill>
                <a:schemeClr val="tx2"/>
              </a:solidFill>
              <a:latin typeface="Arial" pitchFamily="34" charset="0"/>
              <a:cs typeface="Arial" pitchFamily="34" charset="0"/>
            </a:rPr>
            <a:t>PROLONGADA</a:t>
          </a:r>
          <a:endParaRPr lang="es-PE" sz="1600" b="1" i="1" dirty="0">
            <a:solidFill>
              <a:schemeClr val="tx2"/>
            </a:solidFill>
            <a:latin typeface="Arial" pitchFamily="34" charset="0"/>
            <a:cs typeface="Arial" pitchFamily="34" charset="0"/>
          </a:endParaRPr>
        </a:p>
      </dgm:t>
    </dgm:pt>
    <dgm:pt modelId="{9B02CAE5-D025-402E-8BD4-EFDAC6FB7F2C}" type="parTrans" cxnId="{B453A11B-D3E2-417A-8934-6B63C153045B}">
      <dgm:prSet/>
      <dgm:spPr/>
      <dgm:t>
        <a:bodyPr/>
        <a:lstStyle/>
        <a:p>
          <a:endParaRPr lang="es-PE"/>
        </a:p>
      </dgm:t>
    </dgm:pt>
    <dgm:pt modelId="{DBECDF1D-0B44-4614-990A-6A37AD9DAEA3}" type="sibTrans" cxnId="{B453A11B-D3E2-417A-8934-6B63C153045B}">
      <dgm:prSet/>
      <dgm:spPr/>
      <dgm:t>
        <a:bodyPr/>
        <a:lstStyle/>
        <a:p>
          <a:endParaRPr lang="es-PE"/>
        </a:p>
      </dgm:t>
    </dgm:pt>
    <dgm:pt modelId="{C1F72990-B084-487B-943E-C52B1B42E21F}" type="pres">
      <dgm:prSet presAssocID="{6944B086-C33B-4AB9-BD1F-DC1F74BC08D8}" presName="linear" presStyleCnt="0">
        <dgm:presLayoutVars>
          <dgm:dir/>
          <dgm:animLvl val="lvl"/>
          <dgm:resizeHandles val="exact"/>
        </dgm:presLayoutVars>
      </dgm:prSet>
      <dgm:spPr/>
      <dgm:t>
        <a:bodyPr/>
        <a:lstStyle/>
        <a:p>
          <a:endParaRPr lang="es-PE"/>
        </a:p>
      </dgm:t>
    </dgm:pt>
    <dgm:pt modelId="{539C3D5E-FB52-4F4F-9918-25D61BE4EBF6}" type="pres">
      <dgm:prSet presAssocID="{8130571D-8BBE-4F75-8D6C-027C1972D9EC}" presName="parentLin" presStyleCnt="0"/>
      <dgm:spPr/>
    </dgm:pt>
    <dgm:pt modelId="{8C899BC3-FBB9-4FE4-90F0-33C5F3716393}" type="pres">
      <dgm:prSet presAssocID="{8130571D-8BBE-4F75-8D6C-027C1972D9EC}" presName="parentLeftMargin" presStyleLbl="node1" presStyleIdx="0" presStyleCnt="4"/>
      <dgm:spPr/>
      <dgm:t>
        <a:bodyPr/>
        <a:lstStyle/>
        <a:p>
          <a:endParaRPr lang="es-PE"/>
        </a:p>
      </dgm:t>
    </dgm:pt>
    <dgm:pt modelId="{CF59AF17-6F43-4DFC-AD9A-C36D7DE8DB82}" type="pres">
      <dgm:prSet presAssocID="{8130571D-8BBE-4F75-8D6C-027C1972D9EC}" presName="parentText" presStyleLbl="node1" presStyleIdx="0" presStyleCnt="4" custScaleX="107480" custScaleY="150884" custLinFactNeighborX="62104" custLinFactNeighborY="9352">
        <dgm:presLayoutVars>
          <dgm:chMax val="0"/>
          <dgm:bulletEnabled val="1"/>
        </dgm:presLayoutVars>
      </dgm:prSet>
      <dgm:spPr/>
      <dgm:t>
        <a:bodyPr/>
        <a:lstStyle/>
        <a:p>
          <a:endParaRPr lang="es-PE"/>
        </a:p>
      </dgm:t>
    </dgm:pt>
    <dgm:pt modelId="{ED2D4104-8852-44FC-AFED-F31220EED162}" type="pres">
      <dgm:prSet presAssocID="{8130571D-8BBE-4F75-8D6C-027C1972D9EC}" presName="negativeSpace" presStyleCnt="0"/>
      <dgm:spPr/>
    </dgm:pt>
    <dgm:pt modelId="{F745DB06-F609-4D73-BBF9-42588375FCCA}" type="pres">
      <dgm:prSet presAssocID="{8130571D-8BBE-4F75-8D6C-027C1972D9EC}" presName="childText" presStyleLbl="conFgAcc1" presStyleIdx="0" presStyleCnt="4" custLinFactNeighborY="-28425">
        <dgm:presLayoutVars>
          <dgm:bulletEnabled val="1"/>
        </dgm:presLayoutVars>
      </dgm:prSet>
      <dgm:spPr/>
    </dgm:pt>
    <dgm:pt modelId="{875EB6C8-76D1-4BD2-B928-2F0C15167D19}" type="pres">
      <dgm:prSet presAssocID="{DBECDF1D-0B44-4614-990A-6A37AD9DAEA3}" presName="spaceBetweenRectangles" presStyleCnt="0"/>
      <dgm:spPr/>
    </dgm:pt>
    <dgm:pt modelId="{3A22FC28-68D6-4532-9768-CF7A1EFABB7F}" type="pres">
      <dgm:prSet presAssocID="{2B1DA943-9F05-4A3F-981C-22DC52550F96}" presName="parentLin" presStyleCnt="0"/>
      <dgm:spPr/>
    </dgm:pt>
    <dgm:pt modelId="{55980133-8824-4221-90D9-A8C8BB5A23FB}" type="pres">
      <dgm:prSet presAssocID="{2B1DA943-9F05-4A3F-981C-22DC52550F96}" presName="parentLeftMargin" presStyleLbl="node1" presStyleIdx="0" presStyleCnt="4"/>
      <dgm:spPr/>
      <dgm:t>
        <a:bodyPr/>
        <a:lstStyle/>
        <a:p>
          <a:endParaRPr lang="es-PE"/>
        </a:p>
      </dgm:t>
    </dgm:pt>
    <dgm:pt modelId="{E849D266-CA99-435B-8076-8842146F2B88}" type="pres">
      <dgm:prSet presAssocID="{2B1DA943-9F05-4A3F-981C-22DC52550F96}" presName="parentText" presStyleLbl="node1" presStyleIdx="1" presStyleCnt="4" custScaleX="100000" custScaleY="151538" custLinFactNeighborX="62104" custLinFactNeighborY="11727">
        <dgm:presLayoutVars>
          <dgm:chMax val="0"/>
          <dgm:bulletEnabled val="1"/>
        </dgm:presLayoutVars>
      </dgm:prSet>
      <dgm:spPr/>
      <dgm:t>
        <a:bodyPr/>
        <a:lstStyle/>
        <a:p>
          <a:endParaRPr lang="es-PE"/>
        </a:p>
      </dgm:t>
    </dgm:pt>
    <dgm:pt modelId="{735A4170-F3CF-4736-81A9-C7FEB9B7F9BD}" type="pres">
      <dgm:prSet presAssocID="{2B1DA943-9F05-4A3F-981C-22DC52550F96}" presName="negativeSpace" presStyleCnt="0"/>
      <dgm:spPr/>
    </dgm:pt>
    <dgm:pt modelId="{ADD584E7-8B0F-47F3-B372-736F58FCFE09}" type="pres">
      <dgm:prSet presAssocID="{2B1DA943-9F05-4A3F-981C-22DC52550F96}" presName="childText" presStyleLbl="conFgAcc1" presStyleIdx="1" presStyleCnt="4" custLinFactNeighborX="-1283" custLinFactNeighborY="-9674">
        <dgm:presLayoutVars>
          <dgm:bulletEnabled val="1"/>
        </dgm:presLayoutVars>
      </dgm:prSet>
      <dgm:spPr/>
    </dgm:pt>
    <dgm:pt modelId="{F3CE9659-3B24-4825-8D38-AF1071856A6E}" type="pres">
      <dgm:prSet presAssocID="{64BE0F6C-458E-4013-9971-826173350000}" presName="spaceBetweenRectangles" presStyleCnt="0"/>
      <dgm:spPr/>
    </dgm:pt>
    <dgm:pt modelId="{6BFD09F7-55E6-4BAC-832F-1375E9D3F83F}" type="pres">
      <dgm:prSet presAssocID="{0D0D4A2D-1B7B-4779-8785-04FEEB900016}" presName="parentLin" presStyleCnt="0"/>
      <dgm:spPr/>
    </dgm:pt>
    <dgm:pt modelId="{DC5EA9A9-0603-4603-8986-C99A183CE198}" type="pres">
      <dgm:prSet presAssocID="{0D0D4A2D-1B7B-4779-8785-04FEEB900016}" presName="parentLeftMargin" presStyleLbl="node1" presStyleIdx="1" presStyleCnt="4"/>
      <dgm:spPr/>
      <dgm:t>
        <a:bodyPr/>
        <a:lstStyle/>
        <a:p>
          <a:endParaRPr lang="es-PE"/>
        </a:p>
      </dgm:t>
    </dgm:pt>
    <dgm:pt modelId="{445CC544-BF9B-4C97-8162-22D3E5D88367}" type="pres">
      <dgm:prSet presAssocID="{0D0D4A2D-1B7B-4779-8785-04FEEB900016}" presName="parentText" presStyleLbl="node1" presStyleIdx="2" presStyleCnt="4" custScaleX="103366" custLinFactNeighborX="62104" custLinFactNeighborY="13448">
        <dgm:presLayoutVars>
          <dgm:chMax val="0"/>
          <dgm:bulletEnabled val="1"/>
        </dgm:presLayoutVars>
      </dgm:prSet>
      <dgm:spPr/>
      <dgm:t>
        <a:bodyPr/>
        <a:lstStyle/>
        <a:p>
          <a:endParaRPr lang="es-PE"/>
        </a:p>
      </dgm:t>
    </dgm:pt>
    <dgm:pt modelId="{E49A2D04-3E48-4972-BD4D-CF415A1B175D}" type="pres">
      <dgm:prSet presAssocID="{0D0D4A2D-1B7B-4779-8785-04FEEB900016}" presName="negativeSpace" presStyleCnt="0"/>
      <dgm:spPr/>
    </dgm:pt>
    <dgm:pt modelId="{C8CBAA66-F8E5-4627-9FA2-5FDBD5615134}" type="pres">
      <dgm:prSet presAssocID="{0D0D4A2D-1B7B-4779-8785-04FEEB900016}" presName="childText" presStyleLbl="conFgAcc1" presStyleIdx="2" presStyleCnt="4">
        <dgm:presLayoutVars>
          <dgm:bulletEnabled val="1"/>
        </dgm:presLayoutVars>
      </dgm:prSet>
      <dgm:spPr/>
    </dgm:pt>
    <dgm:pt modelId="{375FFA92-F774-4D91-838B-B17A9E6A3F7A}" type="pres">
      <dgm:prSet presAssocID="{3C2966EF-116D-47B7-8270-644DDD68B043}" presName="spaceBetweenRectangles" presStyleCnt="0"/>
      <dgm:spPr/>
    </dgm:pt>
    <dgm:pt modelId="{2CED6762-1FB8-494C-98F1-CC2E4543480E}" type="pres">
      <dgm:prSet presAssocID="{96CED1D0-6580-40D1-8D1A-455DDB758D38}" presName="parentLin" presStyleCnt="0"/>
      <dgm:spPr/>
    </dgm:pt>
    <dgm:pt modelId="{B0EC4EBF-085A-44D7-8E1B-102114936918}" type="pres">
      <dgm:prSet presAssocID="{96CED1D0-6580-40D1-8D1A-455DDB758D38}" presName="parentLeftMargin" presStyleLbl="node1" presStyleIdx="2" presStyleCnt="4"/>
      <dgm:spPr/>
      <dgm:t>
        <a:bodyPr/>
        <a:lstStyle/>
        <a:p>
          <a:endParaRPr lang="es-PE"/>
        </a:p>
      </dgm:t>
    </dgm:pt>
    <dgm:pt modelId="{FAED45B6-2866-406C-AFC1-C3C329F22BF6}" type="pres">
      <dgm:prSet presAssocID="{96CED1D0-6580-40D1-8D1A-455DDB758D38}" presName="parentText" presStyleLbl="node1" presStyleIdx="3" presStyleCnt="4" custScaleX="109574" custLinFactNeighborX="-18948" custLinFactNeighborY="14977">
        <dgm:presLayoutVars>
          <dgm:chMax val="0"/>
          <dgm:bulletEnabled val="1"/>
        </dgm:presLayoutVars>
      </dgm:prSet>
      <dgm:spPr/>
      <dgm:t>
        <a:bodyPr/>
        <a:lstStyle/>
        <a:p>
          <a:endParaRPr lang="es-PE"/>
        </a:p>
      </dgm:t>
    </dgm:pt>
    <dgm:pt modelId="{A6F45F9E-0BA8-46A1-9CD4-1DAD1F7578BA}" type="pres">
      <dgm:prSet presAssocID="{96CED1D0-6580-40D1-8D1A-455DDB758D38}" presName="negativeSpace" presStyleCnt="0"/>
      <dgm:spPr/>
    </dgm:pt>
    <dgm:pt modelId="{FAC996EE-7C6C-48D0-8069-19D716EFC0AD}" type="pres">
      <dgm:prSet presAssocID="{96CED1D0-6580-40D1-8D1A-455DDB758D38}" presName="childText" presStyleLbl="conFgAcc1" presStyleIdx="3" presStyleCnt="4">
        <dgm:presLayoutVars>
          <dgm:bulletEnabled val="1"/>
        </dgm:presLayoutVars>
      </dgm:prSet>
      <dgm:spPr/>
    </dgm:pt>
  </dgm:ptLst>
  <dgm:cxnLst>
    <dgm:cxn modelId="{CC14DBF5-ED9E-4BCC-8CEC-531956333353}" srcId="{6944B086-C33B-4AB9-BD1F-DC1F74BC08D8}" destId="{2B1DA943-9F05-4A3F-981C-22DC52550F96}" srcOrd="1" destOrd="0" parTransId="{FFC48C9D-5812-4A1D-9E87-6F52A497A169}" sibTransId="{64BE0F6C-458E-4013-9971-826173350000}"/>
    <dgm:cxn modelId="{7ED7B757-2B6A-48C7-8A4E-EC947201991A}" type="presOf" srcId="{96CED1D0-6580-40D1-8D1A-455DDB758D38}" destId="{B0EC4EBF-085A-44D7-8E1B-102114936918}" srcOrd="0" destOrd="0" presId="urn:microsoft.com/office/officeart/2005/8/layout/list1"/>
    <dgm:cxn modelId="{3514A44B-A75B-44C2-B1EA-E626BA2B168C}" type="presOf" srcId="{2B1DA943-9F05-4A3F-981C-22DC52550F96}" destId="{55980133-8824-4221-90D9-A8C8BB5A23FB}" srcOrd="0" destOrd="0" presId="urn:microsoft.com/office/officeart/2005/8/layout/list1"/>
    <dgm:cxn modelId="{5F49E6B1-07A1-4D42-8BC5-48CD42514E21}" type="presOf" srcId="{0D0D4A2D-1B7B-4779-8785-04FEEB900016}" destId="{DC5EA9A9-0603-4603-8986-C99A183CE198}" srcOrd="0" destOrd="0" presId="urn:microsoft.com/office/officeart/2005/8/layout/list1"/>
    <dgm:cxn modelId="{B453A11B-D3E2-417A-8934-6B63C153045B}" srcId="{6944B086-C33B-4AB9-BD1F-DC1F74BC08D8}" destId="{8130571D-8BBE-4F75-8D6C-027C1972D9EC}" srcOrd="0" destOrd="0" parTransId="{9B02CAE5-D025-402E-8BD4-EFDAC6FB7F2C}" sibTransId="{DBECDF1D-0B44-4614-990A-6A37AD9DAEA3}"/>
    <dgm:cxn modelId="{292733A9-F6B8-4EEA-AA64-3A9E2574B971}" type="presOf" srcId="{8130571D-8BBE-4F75-8D6C-027C1972D9EC}" destId="{8C899BC3-FBB9-4FE4-90F0-33C5F3716393}" srcOrd="0" destOrd="0" presId="urn:microsoft.com/office/officeart/2005/8/layout/list1"/>
    <dgm:cxn modelId="{4C994307-71B4-4246-B1B0-3D3EF3633AC1}" type="presOf" srcId="{0D0D4A2D-1B7B-4779-8785-04FEEB900016}" destId="{445CC544-BF9B-4C97-8162-22D3E5D88367}" srcOrd="1" destOrd="0" presId="urn:microsoft.com/office/officeart/2005/8/layout/list1"/>
    <dgm:cxn modelId="{73BA0133-2EB0-4963-8D27-0826F20FACF0}" type="presOf" srcId="{8130571D-8BBE-4F75-8D6C-027C1972D9EC}" destId="{CF59AF17-6F43-4DFC-AD9A-C36D7DE8DB82}" srcOrd="1" destOrd="0" presId="urn:microsoft.com/office/officeart/2005/8/layout/list1"/>
    <dgm:cxn modelId="{A95205E6-C767-469E-914B-C375B107BE8E}" type="presOf" srcId="{2B1DA943-9F05-4A3F-981C-22DC52550F96}" destId="{E849D266-CA99-435B-8076-8842146F2B88}" srcOrd="1" destOrd="0" presId="urn:microsoft.com/office/officeart/2005/8/layout/list1"/>
    <dgm:cxn modelId="{BA937888-8740-4484-9A93-A545A5623A1F}" srcId="{6944B086-C33B-4AB9-BD1F-DC1F74BC08D8}" destId="{96CED1D0-6580-40D1-8D1A-455DDB758D38}" srcOrd="3" destOrd="0" parTransId="{AFDDC248-C3D9-482A-A08D-255CFA1420EB}" sibTransId="{33389289-658E-4D88-907E-EE2CECADD932}"/>
    <dgm:cxn modelId="{C59EADA7-BD3A-423F-9A90-E428B630841E}" type="presOf" srcId="{96CED1D0-6580-40D1-8D1A-455DDB758D38}" destId="{FAED45B6-2866-406C-AFC1-C3C329F22BF6}" srcOrd="1" destOrd="0" presId="urn:microsoft.com/office/officeart/2005/8/layout/list1"/>
    <dgm:cxn modelId="{31FF331F-89A2-4F4F-BD90-CF26D988EA5B}" srcId="{6944B086-C33B-4AB9-BD1F-DC1F74BC08D8}" destId="{0D0D4A2D-1B7B-4779-8785-04FEEB900016}" srcOrd="2" destOrd="0" parTransId="{E60FB8D3-11D9-4E04-82C5-B58236520385}" sibTransId="{3C2966EF-116D-47B7-8270-644DDD68B043}"/>
    <dgm:cxn modelId="{2869195E-C224-4087-BB21-AF0922346454}" type="presOf" srcId="{6944B086-C33B-4AB9-BD1F-DC1F74BC08D8}" destId="{C1F72990-B084-487B-943E-C52B1B42E21F}" srcOrd="0" destOrd="0" presId="urn:microsoft.com/office/officeart/2005/8/layout/list1"/>
    <dgm:cxn modelId="{B15D93AE-7769-4020-B868-0ADB7BAC920E}" type="presParOf" srcId="{C1F72990-B084-487B-943E-C52B1B42E21F}" destId="{539C3D5E-FB52-4F4F-9918-25D61BE4EBF6}" srcOrd="0" destOrd="0" presId="urn:microsoft.com/office/officeart/2005/8/layout/list1"/>
    <dgm:cxn modelId="{52436604-63C2-4A15-8101-7D5FFAAAEA53}" type="presParOf" srcId="{539C3D5E-FB52-4F4F-9918-25D61BE4EBF6}" destId="{8C899BC3-FBB9-4FE4-90F0-33C5F3716393}" srcOrd="0" destOrd="0" presId="urn:microsoft.com/office/officeart/2005/8/layout/list1"/>
    <dgm:cxn modelId="{D5EE6124-115D-4A95-B20B-E31D51CBD192}" type="presParOf" srcId="{539C3D5E-FB52-4F4F-9918-25D61BE4EBF6}" destId="{CF59AF17-6F43-4DFC-AD9A-C36D7DE8DB82}" srcOrd="1" destOrd="0" presId="urn:microsoft.com/office/officeart/2005/8/layout/list1"/>
    <dgm:cxn modelId="{973F7935-F3A1-466A-9509-C7CAD7B0C28C}" type="presParOf" srcId="{C1F72990-B084-487B-943E-C52B1B42E21F}" destId="{ED2D4104-8852-44FC-AFED-F31220EED162}" srcOrd="1" destOrd="0" presId="urn:microsoft.com/office/officeart/2005/8/layout/list1"/>
    <dgm:cxn modelId="{1226A0F7-B7D1-4BA2-BAC0-8528C53E210C}" type="presParOf" srcId="{C1F72990-B084-487B-943E-C52B1B42E21F}" destId="{F745DB06-F609-4D73-BBF9-42588375FCCA}" srcOrd="2" destOrd="0" presId="urn:microsoft.com/office/officeart/2005/8/layout/list1"/>
    <dgm:cxn modelId="{3A00484E-23F0-4C0A-AAC5-C47CC4695DD0}" type="presParOf" srcId="{C1F72990-B084-487B-943E-C52B1B42E21F}" destId="{875EB6C8-76D1-4BD2-B928-2F0C15167D19}" srcOrd="3" destOrd="0" presId="urn:microsoft.com/office/officeart/2005/8/layout/list1"/>
    <dgm:cxn modelId="{FD06E41B-B12F-4090-B8EE-8DBAC97BD7A4}" type="presParOf" srcId="{C1F72990-B084-487B-943E-C52B1B42E21F}" destId="{3A22FC28-68D6-4532-9768-CF7A1EFABB7F}" srcOrd="4" destOrd="0" presId="urn:microsoft.com/office/officeart/2005/8/layout/list1"/>
    <dgm:cxn modelId="{22A45264-EEA4-488C-BEC6-3AC625BC770F}" type="presParOf" srcId="{3A22FC28-68D6-4532-9768-CF7A1EFABB7F}" destId="{55980133-8824-4221-90D9-A8C8BB5A23FB}" srcOrd="0" destOrd="0" presId="urn:microsoft.com/office/officeart/2005/8/layout/list1"/>
    <dgm:cxn modelId="{BB501BE0-D14C-42EB-A12F-73FB3EA8BE77}" type="presParOf" srcId="{3A22FC28-68D6-4532-9768-CF7A1EFABB7F}" destId="{E849D266-CA99-435B-8076-8842146F2B88}" srcOrd="1" destOrd="0" presId="urn:microsoft.com/office/officeart/2005/8/layout/list1"/>
    <dgm:cxn modelId="{9286BC9D-A155-4DD3-A81E-859C0CE11BC9}" type="presParOf" srcId="{C1F72990-B084-487B-943E-C52B1B42E21F}" destId="{735A4170-F3CF-4736-81A9-C7FEB9B7F9BD}" srcOrd="5" destOrd="0" presId="urn:microsoft.com/office/officeart/2005/8/layout/list1"/>
    <dgm:cxn modelId="{A26ADD95-F724-4F18-B3DC-714A8F48C8E0}" type="presParOf" srcId="{C1F72990-B084-487B-943E-C52B1B42E21F}" destId="{ADD584E7-8B0F-47F3-B372-736F58FCFE09}" srcOrd="6" destOrd="0" presId="urn:microsoft.com/office/officeart/2005/8/layout/list1"/>
    <dgm:cxn modelId="{7CA92C06-47C7-4482-BCC3-33A40DD4A99B}" type="presParOf" srcId="{C1F72990-B084-487B-943E-C52B1B42E21F}" destId="{F3CE9659-3B24-4825-8D38-AF1071856A6E}" srcOrd="7" destOrd="0" presId="urn:microsoft.com/office/officeart/2005/8/layout/list1"/>
    <dgm:cxn modelId="{CBDBDF69-7DED-41EA-AD17-6F6188B4D08E}" type="presParOf" srcId="{C1F72990-B084-487B-943E-C52B1B42E21F}" destId="{6BFD09F7-55E6-4BAC-832F-1375E9D3F83F}" srcOrd="8" destOrd="0" presId="urn:microsoft.com/office/officeart/2005/8/layout/list1"/>
    <dgm:cxn modelId="{A270BB64-F784-4F9B-8A35-8A8A8CA4E9C3}" type="presParOf" srcId="{6BFD09F7-55E6-4BAC-832F-1375E9D3F83F}" destId="{DC5EA9A9-0603-4603-8986-C99A183CE198}" srcOrd="0" destOrd="0" presId="urn:microsoft.com/office/officeart/2005/8/layout/list1"/>
    <dgm:cxn modelId="{FD313BC9-5501-4B39-B00F-CD4733CC5A8E}" type="presParOf" srcId="{6BFD09F7-55E6-4BAC-832F-1375E9D3F83F}" destId="{445CC544-BF9B-4C97-8162-22D3E5D88367}" srcOrd="1" destOrd="0" presId="urn:microsoft.com/office/officeart/2005/8/layout/list1"/>
    <dgm:cxn modelId="{37BA5AFB-B09B-4669-8522-01941F823D3B}" type="presParOf" srcId="{C1F72990-B084-487B-943E-C52B1B42E21F}" destId="{E49A2D04-3E48-4972-BD4D-CF415A1B175D}" srcOrd="9" destOrd="0" presId="urn:microsoft.com/office/officeart/2005/8/layout/list1"/>
    <dgm:cxn modelId="{5A428E30-8A9D-41C3-8E07-BCC194C94357}" type="presParOf" srcId="{C1F72990-B084-487B-943E-C52B1B42E21F}" destId="{C8CBAA66-F8E5-4627-9FA2-5FDBD5615134}" srcOrd="10" destOrd="0" presId="urn:microsoft.com/office/officeart/2005/8/layout/list1"/>
    <dgm:cxn modelId="{0C5A34DD-F1F3-4A85-9F95-F80C01312DFE}" type="presParOf" srcId="{C1F72990-B084-487B-943E-C52B1B42E21F}" destId="{375FFA92-F774-4D91-838B-B17A9E6A3F7A}" srcOrd="11" destOrd="0" presId="urn:microsoft.com/office/officeart/2005/8/layout/list1"/>
    <dgm:cxn modelId="{FD948E0B-D1A8-4161-BEEF-20F59A669787}" type="presParOf" srcId="{C1F72990-B084-487B-943E-C52B1B42E21F}" destId="{2CED6762-1FB8-494C-98F1-CC2E4543480E}" srcOrd="12" destOrd="0" presId="urn:microsoft.com/office/officeart/2005/8/layout/list1"/>
    <dgm:cxn modelId="{064AF14E-B793-4622-A98F-303A26393101}" type="presParOf" srcId="{2CED6762-1FB8-494C-98F1-CC2E4543480E}" destId="{B0EC4EBF-085A-44D7-8E1B-102114936918}" srcOrd="0" destOrd="0" presId="urn:microsoft.com/office/officeart/2005/8/layout/list1"/>
    <dgm:cxn modelId="{4A12FA18-561A-4618-9DB1-026D672B36B9}" type="presParOf" srcId="{2CED6762-1FB8-494C-98F1-CC2E4543480E}" destId="{FAED45B6-2866-406C-AFC1-C3C329F22BF6}" srcOrd="1" destOrd="0" presId="urn:microsoft.com/office/officeart/2005/8/layout/list1"/>
    <dgm:cxn modelId="{7A56CD6A-AB49-4DC8-B1F5-677147E1AF3D}" type="presParOf" srcId="{C1F72990-B084-487B-943E-C52B1B42E21F}" destId="{A6F45F9E-0BA8-46A1-9CD4-1DAD1F7578BA}" srcOrd="13" destOrd="0" presId="urn:microsoft.com/office/officeart/2005/8/layout/list1"/>
    <dgm:cxn modelId="{5D55ECB2-AD36-438E-8E81-5A4E617E83EB}" type="presParOf" srcId="{C1F72990-B084-487B-943E-C52B1B42E21F}" destId="{FAC996EE-7C6C-48D0-8069-19D716EFC0A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EA9E0C-7C60-4688-8D57-5A4AABDC6CAB}" type="doc">
      <dgm:prSet loTypeId="urn:microsoft.com/office/officeart/2005/8/layout/cycle7" loCatId="cycle" qsTypeId="urn:microsoft.com/office/officeart/2005/8/quickstyle/3d3" qsCatId="3D" csTypeId="urn:microsoft.com/office/officeart/2005/8/colors/accent5_3" csCatId="accent5" phldr="1"/>
      <dgm:spPr/>
      <dgm:t>
        <a:bodyPr/>
        <a:lstStyle/>
        <a:p>
          <a:endParaRPr lang="es-PE"/>
        </a:p>
      </dgm:t>
    </dgm:pt>
    <dgm:pt modelId="{EC4F5D01-B6D2-4853-912C-7BD23A619301}">
      <dgm:prSet phldrT="[Texto]" custT="1"/>
      <dgm:spPr>
        <a:solidFill>
          <a:schemeClr val="accent5">
            <a:lumMod val="60000"/>
            <a:lumOff val="40000"/>
          </a:schemeClr>
        </a:solidFill>
        <a:ln>
          <a:solidFill>
            <a:schemeClr val="accent5">
              <a:lumMod val="75000"/>
            </a:schemeClr>
          </a:solidFill>
        </a:ln>
      </dgm:spPr>
      <dgm:t>
        <a:bodyPr/>
        <a:lstStyle/>
        <a:p>
          <a:endParaRPr lang="es-PE" sz="2000" dirty="0" smtClean="0"/>
        </a:p>
        <a:p>
          <a:r>
            <a:rPr lang="es-PE" sz="1800" b="1" dirty="0" smtClean="0">
              <a:solidFill>
                <a:schemeClr val="tx1"/>
              </a:solidFill>
            </a:rPr>
            <a:t>PRECARGA</a:t>
          </a:r>
        </a:p>
        <a:p>
          <a:r>
            <a:rPr lang="es-PE" sz="1600" b="1" i="1" dirty="0" smtClean="0">
              <a:solidFill>
                <a:schemeClr val="tx2"/>
              </a:solidFill>
              <a:effectLst>
                <a:outerShdw blurRad="38100" dist="38100" dir="2700000" algn="tl">
                  <a:srgbClr val="000000">
                    <a:alpha val="43137"/>
                  </a:srgbClr>
                </a:outerShdw>
              </a:effectLst>
            </a:rPr>
            <a:t>COMPLIANCE V.D.</a:t>
          </a:r>
        </a:p>
        <a:p>
          <a:r>
            <a:rPr lang="es-PE" sz="1600" b="1" i="1" dirty="0" smtClean="0">
              <a:solidFill>
                <a:schemeClr val="tx2"/>
              </a:solidFill>
              <a:effectLst>
                <a:outerShdw blurRad="38100" dist="38100" dir="2700000" algn="tl">
                  <a:srgbClr val="000000">
                    <a:alpha val="43137"/>
                  </a:srgbClr>
                </a:outerShdw>
              </a:effectLst>
            </a:rPr>
            <a:t>RETORNO  VENOSO</a:t>
          </a:r>
        </a:p>
        <a:p>
          <a:endParaRPr lang="es-PE" sz="2000" dirty="0"/>
        </a:p>
      </dgm:t>
    </dgm:pt>
    <dgm:pt modelId="{99525BD4-E456-48A0-8FDA-6039ED0C6959}" type="parTrans" cxnId="{3AAAF35E-D2A9-4087-8486-9491C2F444EA}">
      <dgm:prSet/>
      <dgm:spPr/>
      <dgm:t>
        <a:bodyPr/>
        <a:lstStyle/>
        <a:p>
          <a:endParaRPr lang="es-PE"/>
        </a:p>
      </dgm:t>
    </dgm:pt>
    <dgm:pt modelId="{2041181C-CBEC-40D6-A531-EE4CB8CC73F3}" type="sibTrans" cxnId="{3AAAF35E-D2A9-4087-8486-9491C2F444EA}">
      <dgm:prSet/>
      <dgm:spPr/>
      <dgm:t>
        <a:bodyPr/>
        <a:lstStyle/>
        <a:p>
          <a:endParaRPr lang="es-PE"/>
        </a:p>
      </dgm:t>
    </dgm:pt>
    <dgm:pt modelId="{7DDC561E-2FA0-4365-AA2A-A0B8B8B8DFA0}">
      <dgm:prSet phldrT="[Texto]" custT="1"/>
      <dgm:spPr>
        <a:ln w="19050">
          <a:solidFill>
            <a:schemeClr val="accent5">
              <a:lumMod val="75000"/>
            </a:schemeClr>
          </a:solidFill>
        </a:ln>
      </dgm:spPr>
      <dgm:t>
        <a:bodyPr/>
        <a:lstStyle/>
        <a:p>
          <a:r>
            <a:rPr lang="es-PE" sz="1600" b="1" dirty="0" smtClean="0">
              <a:solidFill>
                <a:schemeClr val="tx1"/>
              </a:solidFill>
              <a:effectLst>
                <a:outerShdw blurRad="38100" dist="38100" dir="2700000" algn="tl">
                  <a:srgbClr val="000000">
                    <a:alpha val="43137"/>
                  </a:srgbClr>
                </a:outerShdw>
              </a:effectLst>
            </a:rPr>
            <a:t>CONTRACTILIDAD</a:t>
          </a:r>
        </a:p>
        <a:p>
          <a:r>
            <a:rPr lang="es-PE" sz="1600" b="1" i="1" dirty="0" smtClean="0">
              <a:solidFill>
                <a:schemeClr val="tx1"/>
              </a:solidFill>
              <a:effectLst>
                <a:outerShdw blurRad="38100" dist="38100" dir="2700000" algn="tl">
                  <a:srgbClr val="000000">
                    <a:alpha val="43137"/>
                  </a:srgbClr>
                </a:outerShdw>
              </a:effectLst>
            </a:rPr>
            <a:t>RESERVA CONTRACTIL ES ESCASA</a:t>
          </a:r>
          <a:endParaRPr lang="es-PE" sz="1600" b="1" i="1" dirty="0">
            <a:solidFill>
              <a:schemeClr val="tx1"/>
            </a:solidFill>
            <a:effectLst>
              <a:outerShdw blurRad="38100" dist="38100" dir="2700000" algn="tl">
                <a:srgbClr val="000000">
                  <a:alpha val="43137"/>
                </a:srgbClr>
              </a:outerShdw>
            </a:effectLst>
          </a:endParaRPr>
        </a:p>
      </dgm:t>
    </dgm:pt>
    <dgm:pt modelId="{296C3C3A-8D6A-429C-BB1B-C9D088C49698}" type="parTrans" cxnId="{1094B184-7223-4D73-9A07-79C70E8DDA65}">
      <dgm:prSet/>
      <dgm:spPr/>
      <dgm:t>
        <a:bodyPr/>
        <a:lstStyle/>
        <a:p>
          <a:endParaRPr lang="es-PE"/>
        </a:p>
      </dgm:t>
    </dgm:pt>
    <dgm:pt modelId="{4E41434A-3DC1-41F1-BACF-57709C6B60E7}" type="sibTrans" cxnId="{1094B184-7223-4D73-9A07-79C70E8DDA65}">
      <dgm:prSet/>
      <dgm:spPr/>
      <dgm:t>
        <a:bodyPr/>
        <a:lstStyle/>
        <a:p>
          <a:endParaRPr lang="es-PE"/>
        </a:p>
      </dgm:t>
    </dgm:pt>
    <dgm:pt modelId="{A28922A3-62D1-45C4-9495-83394A068308}">
      <dgm:prSet phldrT="[Texto]" custT="1"/>
      <dgm:spPr>
        <a:solidFill>
          <a:schemeClr val="accent6">
            <a:lumMod val="60000"/>
            <a:lumOff val="40000"/>
          </a:schemeClr>
        </a:solidFill>
        <a:ln w="28575">
          <a:solidFill>
            <a:schemeClr val="accent5">
              <a:lumMod val="75000"/>
            </a:schemeClr>
          </a:solidFill>
        </a:ln>
      </dgm:spPr>
      <dgm:t>
        <a:bodyPr/>
        <a:lstStyle/>
        <a:p>
          <a:r>
            <a:rPr lang="es-PE" sz="1400" b="1" dirty="0" smtClean="0">
              <a:solidFill>
                <a:schemeClr val="tx1"/>
              </a:solidFill>
              <a:effectLst>
                <a:outerShdw blurRad="38100" dist="38100" dir="2700000" algn="tl">
                  <a:srgbClr val="000000">
                    <a:alpha val="43137"/>
                  </a:srgbClr>
                </a:outerShdw>
              </a:effectLst>
            </a:rPr>
            <a:t>INTERDEPENDENCIA</a:t>
          </a:r>
        </a:p>
        <a:p>
          <a:r>
            <a:rPr lang="es-PE" sz="1400" b="1" dirty="0" smtClean="0">
              <a:solidFill>
                <a:schemeClr val="tx1"/>
              </a:solidFill>
              <a:effectLst>
                <a:outerShdw blurRad="38100" dist="38100" dir="2700000" algn="tl">
                  <a:srgbClr val="000000">
                    <a:alpha val="43137"/>
                  </a:srgbClr>
                </a:outerShdw>
              </a:effectLst>
            </a:rPr>
            <a:t>VENTRICULAR</a:t>
          </a:r>
        </a:p>
        <a:p>
          <a:r>
            <a:rPr lang="es-PE" sz="1200" b="1" i="1" dirty="0" smtClean="0">
              <a:solidFill>
                <a:schemeClr val="tx2"/>
              </a:solidFill>
              <a:effectLst>
                <a:outerShdw blurRad="38100" dist="38100" dir="2700000" algn="tl">
                  <a:srgbClr val="000000">
                    <a:alpha val="43137"/>
                  </a:srgbClr>
                </a:outerShdw>
              </a:effectLst>
            </a:rPr>
            <a:t>DEPENDE DEL SEPTUM INTERVENTRICULAR</a:t>
          </a:r>
          <a:endParaRPr lang="es-PE" sz="1200" b="1" i="1" dirty="0">
            <a:solidFill>
              <a:schemeClr val="tx2"/>
            </a:solidFill>
            <a:effectLst>
              <a:outerShdw blurRad="38100" dist="38100" dir="2700000" algn="tl">
                <a:srgbClr val="000000">
                  <a:alpha val="43137"/>
                </a:srgbClr>
              </a:outerShdw>
            </a:effectLst>
          </a:endParaRPr>
        </a:p>
      </dgm:t>
    </dgm:pt>
    <dgm:pt modelId="{50314B2E-598C-4C0C-875F-89A1D2C0B838}" type="parTrans" cxnId="{5346CF27-466E-4519-AC1E-DE07A367CC6F}">
      <dgm:prSet/>
      <dgm:spPr/>
      <dgm:t>
        <a:bodyPr/>
        <a:lstStyle/>
        <a:p>
          <a:endParaRPr lang="es-PE"/>
        </a:p>
      </dgm:t>
    </dgm:pt>
    <dgm:pt modelId="{9A559B28-0202-4D6C-942D-87AACB44ED2E}" type="sibTrans" cxnId="{5346CF27-466E-4519-AC1E-DE07A367CC6F}">
      <dgm:prSet/>
      <dgm:spPr/>
      <dgm:t>
        <a:bodyPr/>
        <a:lstStyle/>
        <a:p>
          <a:endParaRPr lang="es-PE"/>
        </a:p>
      </dgm:t>
    </dgm:pt>
    <dgm:pt modelId="{90111DB3-827C-4E2A-B61A-59130BC47B27}">
      <dgm:prSet custT="1"/>
      <dgm:spPr>
        <a:solidFill>
          <a:schemeClr val="accent6">
            <a:lumMod val="60000"/>
            <a:lumOff val="40000"/>
          </a:schemeClr>
        </a:solidFill>
        <a:ln>
          <a:solidFill>
            <a:schemeClr val="accent5">
              <a:lumMod val="75000"/>
            </a:schemeClr>
          </a:solidFill>
        </a:ln>
      </dgm:spPr>
      <dgm:t>
        <a:bodyPr/>
        <a:lstStyle/>
        <a:p>
          <a:r>
            <a:rPr lang="es-PE" sz="1600" b="1" dirty="0" smtClean="0">
              <a:solidFill>
                <a:schemeClr val="tx1"/>
              </a:solidFill>
            </a:rPr>
            <a:t>POST CARGA</a:t>
          </a:r>
        </a:p>
        <a:p>
          <a:r>
            <a:rPr lang="es-PE" sz="1400" b="1" i="1" dirty="0" smtClean="0">
              <a:solidFill>
                <a:schemeClr val="tx2"/>
              </a:solidFill>
              <a:effectLst>
                <a:outerShdw blurRad="38100" dist="38100" dir="2700000" algn="tl">
                  <a:srgbClr val="000000">
                    <a:alpha val="43137"/>
                  </a:srgbClr>
                </a:outerShdw>
              </a:effectLst>
            </a:rPr>
            <a:t>LAS PRESIONES SON BAJAS.</a:t>
          </a:r>
        </a:p>
        <a:p>
          <a:r>
            <a:rPr lang="es-PE" sz="1400" b="1" i="1" dirty="0" smtClean="0">
              <a:solidFill>
                <a:schemeClr val="tx2"/>
              </a:solidFill>
              <a:effectLst>
                <a:outerShdw blurRad="38100" dist="38100" dir="2700000" algn="tl">
                  <a:srgbClr val="000000">
                    <a:alpha val="43137"/>
                  </a:srgbClr>
                </a:outerShdw>
              </a:effectLst>
            </a:rPr>
            <a:t>SENSIBLE A LOS CAMBIOS DELA POST CARGA</a:t>
          </a:r>
          <a:endParaRPr lang="es-PE" sz="1400" b="1" i="1" dirty="0">
            <a:solidFill>
              <a:schemeClr val="tx2"/>
            </a:solidFill>
            <a:effectLst>
              <a:outerShdw blurRad="38100" dist="38100" dir="2700000" algn="tl">
                <a:srgbClr val="000000">
                  <a:alpha val="43137"/>
                </a:srgbClr>
              </a:outerShdw>
            </a:effectLst>
          </a:endParaRPr>
        </a:p>
      </dgm:t>
    </dgm:pt>
    <dgm:pt modelId="{6974EB7E-6506-4382-808D-6960B5B1BCD9}" type="parTrans" cxnId="{C8D798A2-B140-464B-AA7B-B8DB50CD8E36}">
      <dgm:prSet/>
      <dgm:spPr/>
      <dgm:t>
        <a:bodyPr/>
        <a:lstStyle/>
        <a:p>
          <a:endParaRPr lang="es-PE"/>
        </a:p>
      </dgm:t>
    </dgm:pt>
    <dgm:pt modelId="{7EB0A175-21BC-456D-B86D-04E4997004A8}" type="sibTrans" cxnId="{C8D798A2-B140-464B-AA7B-B8DB50CD8E36}">
      <dgm:prSet/>
      <dgm:spPr/>
      <dgm:t>
        <a:bodyPr/>
        <a:lstStyle/>
        <a:p>
          <a:endParaRPr lang="es-PE"/>
        </a:p>
      </dgm:t>
    </dgm:pt>
    <dgm:pt modelId="{506AD328-B31E-48DE-817B-EE1BAFA79A25}" type="pres">
      <dgm:prSet presAssocID="{E4EA9E0C-7C60-4688-8D57-5A4AABDC6CAB}" presName="Name0" presStyleCnt="0">
        <dgm:presLayoutVars>
          <dgm:dir/>
          <dgm:resizeHandles val="exact"/>
        </dgm:presLayoutVars>
      </dgm:prSet>
      <dgm:spPr/>
      <dgm:t>
        <a:bodyPr/>
        <a:lstStyle/>
        <a:p>
          <a:endParaRPr lang="es-PE"/>
        </a:p>
      </dgm:t>
    </dgm:pt>
    <dgm:pt modelId="{4D76BAC3-4656-4BBD-83DE-A57402E9E095}" type="pres">
      <dgm:prSet presAssocID="{EC4F5D01-B6D2-4853-912C-7BD23A619301}" presName="node" presStyleLbl="node1" presStyleIdx="0" presStyleCnt="4" custScaleX="110729" custRadScaleRad="110343" custRadScaleInc="544">
        <dgm:presLayoutVars>
          <dgm:bulletEnabled val="1"/>
        </dgm:presLayoutVars>
      </dgm:prSet>
      <dgm:spPr/>
      <dgm:t>
        <a:bodyPr/>
        <a:lstStyle/>
        <a:p>
          <a:endParaRPr lang="es-PE"/>
        </a:p>
      </dgm:t>
    </dgm:pt>
    <dgm:pt modelId="{F1B34C15-CB79-471A-83D9-B73E8A342A58}" type="pres">
      <dgm:prSet presAssocID="{2041181C-CBEC-40D6-A531-EE4CB8CC73F3}" presName="sibTrans" presStyleLbl="sibTrans2D1" presStyleIdx="0" presStyleCnt="4"/>
      <dgm:spPr/>
      <dgm:t>
        <a:bodyPr/>
        <a:lstStyle/>
        <a:p>
          <a:endParaRPr lang="es-PE"/>
        </a:p>
      </dgm:t>
    </dgm:pt>
    <dgm:pt modelId="{5ADBE260-100D-492C-B3D7-970618B95C93}" type="pres">
      <dgm:prSet presAssocID="{2041181C-CBEC-40D6-A531-EE4CB8CC73F3}" presName="connectorText" presStyleLbl="sibTrans2D1" presStyleIdx="0" presStyleCnt="4"/>
      <dgm:spPr/>
      <dgm:t>
        <a:bodyPr/>
        <a:lstStyle/>
        <a:p>
          <a:endParaRPr lang="es-PE"/>
        </a:p>
      </dgm:t>
    </dgm:pt>
    <dgm:pt modelId="{6EFDC438-EA42-495B-9DB1-627DA5FC17D3}" type="pres">
      <dgm:prSet presAssocID="{90111DB3-827C-4E2A-B61A-59130BC47B27}" presName="node" presStyleLbl="node1" presStyleIdx="1" presStyleCnt="4" custScaleX="125674" custRadScaleRad="100455" custRadScaleInc="-3577">
        <dgm:presLayoutVars>
          <dgm:bulletEnabled val="1"/>
        </dgm:presLayoutVars>
      </dgm:prSet>
      <dgm:spPr/>
      <dgm:t>
        <a:bodyPr/>
        <a:lstStyle/>
        <a:p>
          <a:endParaRPr lang="es-PE"/>
        </a:p>
      </dgm:t>
    </dgm:pt>
    <dgm:pt modelId="{82BA2C8E-577E-4018-AB09-2329CDBE61E7}" type="pres">
      <dgm:prSet presAssocID="{7EB0A175-21BC-456D-B86D-04E4997004A8}" presName="sibTrans" presStyleLbl="sibTrans2D1" presStyleIdx="1" presStyleCnt="4" custLinFactNeighborX="19605" custLinFactNeighborY="-17820"/>
      <dgm:spPr/>
      <dgm:t>
        <a:bodyPr/>
        <a:lstStyle/>
        <a:p>
          <a:endParaRPr lang="es-PE"/>
        </a:p>
      </dgm:t>
    </dgm:pt>
    <dgm:pt modelId="{77EC5C65-2A77-44CB-B96B-9B5837C6369B}" type="pres">
      <dgm:prSet presAssocID="{7EB0A175-21BC-456D-B86D-04E4997004A8}" presName="connectorText" presStyleLbl="sibTrans2D1" presStyleIdx="1" presStyleCnt="4"/>
      <dgm:spPr/>
      <dgm:t>
        <a:bodyPr/>
        <a:lstStyle/>
        <a:p>
          <a:endParaRPr lang="es-PE"/>
        </a:p>
      </dgm:t>
    </dgm:pt>
    <dgm:pt modelId="{B7407EDA-DD7D-45F6-9D79-C48E95885FA5}" type="pres">
      <dgm:prSet presAssocID="{7DDC561E-2FA0-4365-AA2A-A0B8B8B8DFA0}" presName="node" presStyleLbl="node1" presStyleIdx="2" presStyleCnt="4" custScaleX="117534" custScaleY="66761" custRadScaleRad="78969" custRadScaleInc="-6478">
        <dgm:presLayoutVars>
          <dgm:bulletEnabled val="1"/>
        </dgm:presLayoutVars>
      </dgm:prSet>
      <dgm:spPr/>
      <dgm:t>
        <a:bodyPr/>
        <a:lstStyle/>
        <a:p>
          <a:endParaRPr lang="es-PE"/>
        </a:p>
      </dgm:t>
    </dgm:pt>
    <dgm:pt modelId="{2B488EE9-94C6-4A22-A37B-67DE1226E414}" type="pres">
      <dgm:prSet presAssocID="{4E41434A-3DC1-41F1-BACF-57709C6B60E7}" presName="sibTrans" presStyleLbl="sibTrans2D1" presStyleIdx="2" presStyleCnt="4"/>
      <dgm:spPr/>
      <dgm:t>
        <a:bodyPr/>
        <a:lstStyle/>
        <a:p>
          <a:endParaRPr lang="es-PE"/>
        </a:p>
      </dgm:t>
    </dgm:pt>
    <dgm:pt modelId="{6AFB50E7-DADE-4BEF-BBE6-EE9E9F539582}" type="pres">
      <dgm:prSet presAssocID="{4E41434A-3DC1-41F1-BACF-57709C6B60E7}" presName="connectorText" presStyleLbl="sibTrans2D1" presStyleIdx="2" presStyleCnt="4"/>
      <dgm:spPr/>
      <dgm:t>
        <a:bodyPr/>
        <a:lstStyle/>
        <a:p>
          <a:endParaRPr lang="es-PE"/>
        </a:p>
      </dgm:t>
    </dgm:pt>
    <dgm:pt modelId="{23A62698-11C2-4FBE-A6EE-7EA799974C9B}" type="pres">
      <dgm:prSet presAssocID="{A28922A3-62D1-45C4-9495-83394A068308}" presName="node" presStyleLbl="node1" presStyleIdx="3" presStyleCnt="4" custScaleX="124130" custRadScaleRad="100108" custRadScaleInc="3590">
        <dgm:presLayoutVars>
          <dgm:bulletEnabled val="1"/>
        </dgm:presLayoutVars>
      </dgm:prSet>
      <dgm:spPr/>
      <dgm:t>
        <a:bodyPr/>
        <a:lstStyle/>
        <a:p>
          <a:endParaRPr lang="es-PE"/>
        </a:p>
      </dgm:t>
    </dgm:pt>
    <dgm:pt modelId="{C19B4C64-0DE6-4282-A0F4-CA393C9B4464}" type="pres">
      <dgm:prSet presAssocID="{9A559B28-0202-4D6C-942D-87AACB44ED2E}" presName="sibTrans" presStyleLbl="sibTrans2D1" presStyleIdx="3" presStyleCnt="4"/>
      <dgm:spPr/>
      <dgm:t>
        <a:bodyPr/>
        <a:lstStyle/>
        <a:p>
          <a:endParaRPr lang="es-PE"/>
        </a:p>
      </dgm:t>
    </dgm:pt>
    <dgm:pt modelId="{74C0A101-CEA6-4A34-A8AE-FFBD34332BCA}" type="pres">
      <dgm:prSet presAssocID="{9A559B28-0202-4D6C-942D-87AACB44ED2E}" presName="connectorText" presStyleLbl="sibTrans2D1" presStyleIdx="3" presStyleCnt="4"/>
      <dgm:spPr/>
      <dgm:t>
        <a:bodyPr/>
        <a:lstStyle/>
        <a:p>
          <a:endParaRPr lang="es-PE"/>
        </a:p>
      </dgm:t>
    </dgm:pt>
  </dgm:ptLst>
  <dgm:cxnLst>
    <dgm:cxn modelId="{77DC66D4-8361-4D51-8ADA-C14C824B4817}" type="presOf" srcId="{4E41434A-3DC1-41F1-BACF-57709C6B60E7}" destId="{6AFB50E7-DADE-4BEF-BBE6-EE9E9F539582}" srcOrd="1" destOrd="0" presId="urn:microsoft.com/office/officeart/2005/8/layout/cycle7"/>
    <dgm:cxn modelId="{469FE4F7-0AFD-4BC5-8632-131ECBEC11BB}" type="presOf" srcId="{A28922A3-62D1-45C4-9495-83394A068308}" destId="{23A62698-11C2-4FBE-A6EE-7EA799974C9B}" srcOrd="0" destOrd="0" presId="urn:microsoft.com/office/officeart/2005/8/layout/cycle7"/>
    <dgm:cxn modelId="{1C874BF8-CFF3-48F3-990C-C47F83C4CA65}" type="presOf" srcId="{7EB0A175-21BC-456D-B86D-04E4997004A8}" destId="{77EC5C65-2A77-44CB-B96B-9B5837C6369B}" srcOrd="1" destOrd="0" presId="urn:microsoft.com/office/officeart/2005/8/layout/cycle7"/>
    <dgm:cxn modelId="{59D686D5-3F52-4F58-B1C1-A84B9F5B8C4B}" type="presOf" srcId="{9A559B28-0202-4D6C-942D-87AACB44ED2E}" destId="{C19B4C64-0DE6-4282-A0F4-CA393C9B4464}" srcOrd="0" destOrd="0" presId="urn:microsoft.com/office/officeart/2005/8/layout/cycle7"/>
    <dgm:cxn modelId="{1ADE3D9A-F560-4456-80AB-7CFFB7F2B602}" type="presOf" srcId="{90111DB3-827C-4E2A-B61A-59130BC47B27}" destId="{6EFDC438-EA42-495B-9DB1-627DA5FC17D3}" srcOrd="0" destOrd="0" presId="urn:microsoft.com/office/officeart/2005/8/layout/cycle7"/>
    <dgm:cxn modelId="{B6DEF2E8-C177-4735-9C86-ED7F5F8179CF}" type="presOf" srcId="{2041181C-CBEC-40D6-A531-EE4CB8CC73F3}" destId="{F1B34C15-CB79-471A-83D9-B73E8A342A58}" srcOrd="0" destOrd="0" presId="urn:microsoft.com/office/officeart/2005/8/layout/cycle7"/>
    <dgm:cxn modelId="{0C381189-19DE-4799-A0A3-3E1E61F6B109}" type="presOf" srcId="{EC4F5D01-B6D2-4853-912C-7BD23A619301}" destId="{4D76BAC3-4656-4BBD-83DE-A57402E9E095}" srcOrd="0" destOrd="0" presId="urn:microsoft.com/office/officeart/2005/8/layout/cycle7"/>
    <dgm:cxn modelId="{93AD1EA9-184E-4A30-B725-44ED6965BBC5}" type="presOf" srcId="{7DDC561E-2FA0-4365-AA2A-A0B8B8B8DFA0}" destId="{B7407EDA-DD7D-45F6-9D79-C48E95885FA5}" srcOrd="0" destOrd="0" presId="urn:microsoft.com/office/officeart/2005/8/layout/cycle7"/>
    <dgm:cxn modelId="{3AAAF35E-D2A9-4087-8486-9491C2F444EA}" srcId="{E4EA9E0C-7C60-4688-8D57-5A4AABDC6CAB}" destId="{EC4F5D01-B6D2-4853-912C-7BD23A619301}" srcOrd="0" destOrd="0" parTransId="{99525BD4-E456-48A0-8FDA-6039ED0C6959}" sibTransId="{2041181C-CBEC-40D6-A531-EE4CB8CC73F3}"/>
    <dgm:cxn modelId="{1094B184-7223-4D73-9A07-79C70E8DDA65}" srcId="{E4EA9E0C-7C60-4688-8D57-5A4AABDC6CAB}" destId="{7DDC561E-2FA0-4365-AA2A-A0B8B8B8DFA0}" srcOrd="2" destOrd="0" parTransId="{296C3C3A-8D6A-429C-BB1B-C9D088C49698}" sibTransId="{4E41434A-3DC1-41F1-BACF-57709C6B60E7}"/>
    <dgm:cxn modelId="{C3518555-F440-45EB-9E64-4645BC2C0D78}" type="presOf" srcId="{E4EA9E0C-7C60-4688-8D57-5A4AABDC6CAB}" destId="{506AD328-B31E-48DE-817B-EE1BAFA79A25}" srcOrd="0" destOrd="0" presId="urn:microsoft.com/office/officeart/2005/8/layout/cycle7"/>
    <dgm:cxn modelId="{254A7ECD-5ECA-4D1E-ACCE-55A59D7A2B58}" type="presOf" srcId="{7EB0A175-21BC-456D-B86D-04E4997004A8}" destId="{82BA2C8E-577E-4018-AB09-2329CDBE61E7}" srcOrd="0" destOrd="0" presId="urn:microsoft.com/office/officeart/2005/8/layout/cycle7"/>
    <dgm:cxn modelId="{824DC05B-074C-4EDB-A07E-3C605C57E0EB}" type="presOf" srcId="{2041181C-CBEC-40D6-A531-EE4CB8CC73F3}" destId="{5ADBE260-100D-492C-B3D7-970618B95C93}" srcOrd="1" destOrd="0" presId="urn:microsoft.com/office/officeart/2005/8/layout/cycle7"/>
    <dgm:cxn modelId="{C8D798A2-B140-464B-AA7B-B8DB50CD8E36}" srcId="{E4EA9E0C-7C60-4688-8D57-5A4AABDC6CAB}" destId="{90111DB3-827C-4E2A-B61A-59130BC47B27}" srcOrd="1" destOrd="0" parTransId="{6974EB7E-6506-4382-808D-6960B5B1BCD9}" sibTransId="{7EB0A175-21BC-456D-B86D-04E4997004A8}"/>
    <dgm:cxn modelId="{4ECD96D1-6242-4203-A2C6-BAF838EDCA76}" type="presOf" srcId="{9A559B28-0202-4D6C-942D-87AACB44ED2E}" destId="{74C0A101-CEA6-4A34-A8AE-FFBD34332BCA}" srcOrd="1" destOrd="0" presId="urn:microsoft.com/office/officeart/2005/8/layout/cycle7"/>
    <dgm:cxn modelId="{5346CF27-466E-4519-AC1E-DE07A367CC6F}" srcId="{E4EA9E0C-7C60-4688-8D57-5A4AABDC6CAB}" destId="{A28922A3-62D1-45C4-9495-83394A068308}" srcOrd="3" destOrd="0" parTransId="{50314B2E-598C-4C0C-875F-89A1D2C0B838}" sibTransId="{9A559B28-0202-4D6C-942D-87AACB44ED2E}"/>
    <dgm:cxn modelId="{325BF8FA-D75F-4227-AB36-FD8A377D449C}" type="presOf" srcId="{4E41434A-3DC1-41F1-BACF-57709C6B60E7}" destId="{2B488EE9-94C6-4A22-A37B-67DE1226E414}" srcOrd="0" destOrd="0" presId="urn:microsoft.com/office/officeart/2005/8/layout/cycle7"/>
    <dgm:cxn modelId="{CF5E5481-21A2-4249-8BD6-61B85DCF19CD}" type="presParOf" srcId="{506AD328-B31E-48DE-817B-EE1BAFA79A25}" destId="{4D76BAC3-4656-4BBD-83DE-A57402E9E095}" srcOrd="0" destOrd="0" presId="urn:microsoft.com/office/officeart/2005/8/layout/cycle7"/>
    <dgm:cxn modelId="{C494DC8C-567B-4AAB-8E42-EB3A7545A10B}" type="presParOf" srcId="{506AD328-B31E-48DE-817B-EE1BAFA79A25}" destId="{F1B34C15-CB79-471A-83D9-B73E8A342A58}" srcOrd="1" destOrd="0" presId="urn:microsoft.com/office/officeart/2005/8/layout/cycle7"/>
    <dgm:cxn modelId="{E57D7BE9-530A-45EF-8DDE-02861E7D89BB}" type="presParOf" srcId="{F1B34C15-CB79-471A-83D9-B73E8A342A58}" destId="{5ADBE260-100D-492C-B3D7-970618B95C93}" srcOrd="0" destOrd="0" presId="urn:microsoft.com/office/officeart/2005/8/layout/cycle7"/>
    <dgm:cxn modelId="{4799B884-2A2D-41EE-A67C-9D15708EFEB3}" type="presParOf" srcId="{506AD328-B31E-48DE-817B-EE1BAFA79A25}" destId="{6EFDC438-EA42-495B-9DB1-627DA5FC17D3}" srcOrd="2" destOrd="0" presId="urn:microsoft.com/office/officeart/2005/8/layout/cycle7"/>
    <dgm:cxn modelId="{750C2815-DB34-4160-AB59-2A29510D4F31}" type="presParOf" srcId="{506AD328-B31E-48DE-817B-EE1BAFA79A25}" destId="{82BA2C8E-577E-4018-AB09-2329CDBE61E7}" srcOrd="3" destOrd="0" presId="urn:microsoft.com/office/officeart/2005/8/layout/cycle7"/>
    <dgm:cxn modelId="{305D4F55-659F-4E89-936A-E51D7A8B810E}" type="presParOf" srcId="{82BA2C8E-577E-4018-AB09-2329CDBE61E7}" destId="{77EC5C65-2A77-44CB-B96B-9B5837C6369B}" srcOrd="0" destOrd="0" presId="urn:microsoft.com/office/officeart/2005/8/layout/cycle7"/>
    <dgm:cxn modelId="{D13B3305-9590-4FD9-AD59-0FA761BB5D6B}" type="presParOf" srcId="{506AD328-B31E-48DE-817B-EE1BAFA79A25}" destId="{B7407EDA-DD7D-45F6-9D79-C48E95885FA5}" srcOrd="4" destOrd="0" presId="urn:microsoft.com/office/officeart/2005/8/layout/cycle7"/>
    <dgm:cxn modelId="{4B005653-E135-462B-A387-6C6CED3028F5}" type="presParOf" srcId="{506AD328-B31E-48DE-817B-EE1BAFA79A25}" destId="{2B488EE9-94C6-4A22-A37B-67DE1226E414}" srcOrd="5" destOrd="0" presId="urn:microsoft.com/office/officeart/2005/8/layout/cycle7"/>
    <dgm:cxn modelId="{97BAB113-99CC-4D37-962B-C8B778DD4186}" type="presParOf" srcId="{2B488EE9-94C6-4A22-A37B-67DE1226E414}" destId="{6AFB50E7-DADE-4BEF-BBE6-EE9E9F539582}" srcOrd="0" destOrd="0" presId="urn:microsoft.com/office/officeart/2005/8/layout/cycle7"/>
    <dgm:cxn modelId="{592BA831-7DD5-4E4C-BF28-04B648CAE899}" type="presParOf" srcId="{506AD328-B31E-48DE-817B-EE1BAFA79A25}" destId="{23A62698-11C2-4FBE-A6EE-7EA799974C9B}" srcOrd="6" destOrd="0" presId="urn:microsoft.com/office/officeart/2005/8/layout/cycle7"/>
    <dgm:cxn modelId="{48F870C9-65C9-4C91-BC7B-E1849D1324CB}" type="presParOf" srcId="{506AD328-B31E-48DE-817B-EE1BAFA79A25}" destId="{C19B4C64-0DE6-4282-A0F4-CA393C9B4464}" srcOrd="7" destOrd="0" presId="urn:microsoft.com/office/officeart/2005/8/layout/cycle7"/>
    <dgm:cxn modelId="{1530A1B8-8AA8-4E23-9480-1173C6FCEB28}" type="presParOf" srcId="{C19B4C64-0DE6-4282-A0F4-CA393C9B4464}" destId="{74C0A101-CEA6-4A34-A8AE-FFBD34332BCA}"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218E70-BD72-4F3F-85B9-2BB42A6A6E45}" type="doc">
      <dgm:prSet loTypeId="urn:microsoft.com/office/officeart/2005/8/layout/hList7#1" loCatId="list" qsTypeId="urn:microsoft.com/office/officeart/2005/8/quickstyle/simple1" qsCatId="simple" csTypeId="urn:microsoft.com/office/officeart/2005/8/colors/colorful1#1" csCatId="colorful" phldr="1"/>
      <dgm:spPr/>
    </dgm:pt>
    <dgm:pt modelId="{799DB391-D613-4D7B-AEF3-E72F9386B6A7}">
      <dgm:prSet phldrT="[Texto]" custT="1"/>
      <dgm:spPr/>
      <dgm:t>
        <a:bodyPr/>
        <a:lstStyle/>
        <a:p>
          <a:r>
            <a:rPr lang="es-MX" sz="1200" b="1" dirty="0" smtClean="0">
              <a:solidFill>
                <a:schemeClr val="bg1"/>
              </a:solidFill>
              <a:latin typeface="Arial" pitchFamily="34" charset="0"/>
              <a:cs typeface="Arial" pitchFamily="34" charset="0"/>
            </a:rPr>
            <a:t>OPTIMIZAR LA HEMODINAMIAPARA MEJORAR LA PERFUSION CORONARIA</a:t>
          </a:r>
        </a:p>
        <a:p>
          <a:r>
            <a:rPr lang="es-MX" sz="1600" b="1" dirty="0" smtClean="0">
              <a:solidFill>
                <a:schemeClr val="tx1"/>
              </a:solidFill>
              <a:latin typeface="Arial" pitchFamily="34" charset="0"/>
              <a:cs typeface="Arial" pitchFamily="34" charset="0"/>
            </a:rPr>
            <a:t>PAM&gt;70 mmHg</a:t>
          </a:r>
        </a:p>
        <a:p>
          <a:r>
            <a:rPr lang="es-MX" sz="1600" b="1" dirty="0" smtClean="0">
              <a:solidFill>
                <a:schemeClr val="tx1"/>
              </a:solidFill>
              <a:latin typeface="Arial" pitchFamily="34" charset="0"/>
              <a:cs typeface="Arial" pitchFamily="34" charset="0"/>
            </a:rPr>
            <a:t>DROGAS </a:t>
          </a:r>
        </a:p>
        <a:p>
          <a:r>
            <a:rPr lang="es-MX" sz="1600" b="1" dirty="0" smtClean="0">
              <a:solidFill>
                <a:schemeClr val="tx1"/>
              </a:solidFill>
              <a:latin typeface="Arial" pitchFamily="34" charset="0"/>
              <a:cs typeface="Arial" pitchFamily="34" charset="0"/>
            </a:rPr>
            <a:t>INOTROPICAS-DBT-LEVO-NA</a:t>
          </a:r>
        </a:p>
      </dgm:t>
    </dgm:pt>
    <dgm:pt modelId="{D8C8ACA6-5F4A-4D68-9F47-F8E5F8E98E48}" type="parTrans" cxnId="{6A9A496D-4FF5-41F2-88EB-3F2AF6512106}">
      <dgm:prSet/>
      <dgm:spPr/>
      <dgm:t>
        <a:bodyPr/>
        <a:lstStyle/>
        <a:p>
          <a:endParaRPr lang="es-MX"/>
        </a:p>
      </dgm:t>
    </dgm:pt>
    <dgm:pt modelId="{46448562-88E4-4F64-B6CB-8744E1493A3F}" type="sibTrans" cxnId="{6A9A496D-4FF5-41F2-88EB-3F2AF6512106}">
      <dgm:prSet/>
      <dgm:spPr/>
      <dgm:t>
        <a:bodyPr/>
        <a:lstStyle/>
        <a:p>
          <a:endParaRPr lang="es-MX"/>
        </a:p>
      </dgm:t>
    </dgm:pt>
    <dgm:pt modelId="{2FE91EC8-9078-4B85-8FC2-EBA9A84728CD}">
      <dgm:prSet phldrT="[Texto]" custT="1"/>
      <dgm:spPr/>
      <dgm:t>
        <a:bodyPr/>
        <a:lstStyle/>
        <a:p>
          <a:endParaRPr lang="es-MX" sz="2000" b="1" dirty="0" smtClean="0">
            <a:solidFill>
              <a:schemeClr val="accent3">
                <a:lumMod val="50000"/>
              </a:schemeClr>
            </a:solidFill>
            <a:latin typeface="Arial" pitchFamily="34" charset="0"/>
            <a:cs typeface="Arial" pitchFamily="34" charset="0"/>
          </a:endParaRPr>
        </a:p>
        <a:p>
          <a:endParaRPr lang="es-MX" sz="2000" b="1" dirty="0" smtClean="0">
            <a:solidFill>
              <a:schemeClr val="accent3">
                <a:lumMod val="50000"/>
              </a:schemeClr>
            </a:solidFill>
            <a:latin typeface="Arial" pitchFamily="34" charset="0"/>
            <a:cs typeface="Arial" pitchFamily="34" charset="0"/>
          </a:endParaRPr>
        </a:p>
        <a:p>
          <a:r>
            <a:rPr lang="es-MX" sz="1600" b="1" dirty="0" smtClean="0">
              <a:solidFill>
                <a:schemeClr val="bg1"/>
              </a:solidFill>
              <a:latin typeface="Arial" pitchFamily="34" charset="0"/>
              <a:cs typeface="Arial" pitchFamily="34" charset="0"/>
            </a:rPr>
            <a:t>PSEDO</a:t>
          </a:r>
        </a:p>
        <a:p>
          <a:r>
            <a:rPr lang="es-MX" sz="1600" b="1" dirty="0" smtClean="0">
              <a:solidFill>
                <a:schemeClr val="bg1"/>
              </a:solidFill>
              <a:latin typeface="Arial" pitchFamily="34" charset="0"/>
              <a:cs typeface="Arial" pitchFamily="34" charset="0"/>
            </a:rPr>
            <a:t>ANALGESIA</a:t>
          </a:r>
        </a:p>
        <a:p>
          <a:endParaRPr lang="es-MX" sz="1600" b="1" dirty="0" smtClean="0">
            <a:solidFill>
              <a:schemeClr val="bg1"/>
            </a:solidFill>
            <a:latin typeface="Arial" pitchFamily="34" charset="0"/>
            <a:cs typeface="Arial" pitchFamily="34" charset="0"/>
          </a:endParaRPr>
        </a:p>
        <a:p>
          <a:r>
            <a:rPr lang="es-MX" sz="1600" b="1" i="1" dirty="0" smtClean="0">
              <a:solidFill>
                <a:schemeClr val="tx1"/>
              </a:solidFill>
              <a:latin typeface="Arial" pitchFamily="34" charset="0"/>
              <a:cs typeface="Arial" pitchFamily="34" charset="0"/>
            </a:rPr>
            <a:t>MORFINA</a:t>
          </a:r>
        </a:p>
        <a:p>
          <a:r>
            <a:rPr lang="es-MX" sz="1600" b="1" i="1" dirty="0" smtClean="0">
              <a:solidFill>
                <a:schemeClr val="tx1"/>
              </a:solidFill>
              <a:latin typeface="Arial" pitchFamily="34" charset="0"/>
              <a:cs typeface="Arial" pitchFamily="34" charset="0"/>
            </a:rPr>
            <a:t>FENTANYL</a:t>
          </a:r>
        </a:p>
        <a:p>
          <a:r>
            <a:rPr lang="es-MX" sz="1600" b="1" i="1" dirty="0" smtClean="0">
              <a:solidFill>
                <a:schemeClr val="tx1"/>
              </a:solidFill>
              <a:latin typeface="Arial" pitchFamily="34" charset="0"/>
              <a:cs typeface="Arial" pitchFamily="34" charset="0"/>
            </a:rPr>
            <a:t>MIDAZOLAM</a:t>
          </a:r>
        </a:p>
        <a:p>
          <a:endParaRPr lang="es-MX" sz="2000" dirty="0">
            <a:solidFill>
              <a:schemeClr val="bg2"/>
            </a:solidFill>
          </a:endParaRPr>
        </a:p>
      </dgm:t>
    </dgm:pt>
    <dgm:pt modelId="{831ABAC5-6103-4AB0-92E0-EC286C3CB421}" type="parTrans" cxnId="{011E1752-533F-4BDE-8FE5-67C560B72DD3}">
      <dgm:prSet/>
      <dgm:spPr/>
      <dgm:t>
        <a:bodyPr/>
        <a:lstStyle/>
        <a:p>
          <a:endParaRPr lang="es-MX"/>
        </a:p>
      </dgm:t>
    </dgm:pt>
    <dgm:pt modelId="{A6AE0CB3-AC78-4AC2-9985-60FDFF69FA88}" type="sibTrans" cxnId="{011E1752-533F-4BDE-8FE5-67C560B72DD3}">
      <dgm:prSet/>
      <dgm:spPr/>
      <dgm:t>
        <a:bodyPr/>
        <a:lstStyle/>
        <a:p>
          <a:endParaRPr lang="es-MX"/>
        </a:p>
      </dgm:t>
    </dgm:pt>
    <dgm:pt modelId="{1C87EA12-0E9E-4DD9-8E2A-B32CE17F0ED7}">
      <dgm:prSet phldrT="[Texto]" custT="1"/>
      <dgm:spPr/>
      <dgm:t>
        <a:bodyPr/>
        <a:lstStyle/>
        <a:p>
          <a:endParaRPr lang="es-MX" sz="1600" b="1" dirty="0" smtClean="0">
            <a:solidFill>
              <a:schemeClr val="bg1"/>
            </a:solidFill>
            <a:latin typeface="Arial" pitchFamily="34" charset="0"/>
            <a:cs typeface="Arial" pitchFamily="34" charset="0"/>
          </a:endParaRPr>
        </a:p>
        <a:p>
          <a:endParaRPr lang="es-MX" sz="1600" b="1" dirty="0" smtClean="0">
            <a:solidFill>
              <a:schemeClr val="bg1"/>
            </a:solidFill>
            <a:latin typeface="Arial" pitchFamily="34" charset="0"/>
            <a:cs typeface="Arial" pitchFamily="34" charset="0"/>
          </a:endParaRPr>
        </a:p>
        <a:p>
          <a:r>
            <a:rPr lang="es-MX" sz="1600" b="1" i="1" dirty="0" smtClean="0">
              <a:solidFill>
                <a:schemeClr val="bg1"/>
              </a:solidFill>
              <a:latin typeface="Arial" pitchFamily="34" charset="0"/>
              <a:cs typeface="Arial" pitchFamily="34" charset="0"/>
            </a:rPr>
            <a:t>SOPORTE VENTILATORIO</a:t>
          </a:r>
        </a:p>
        <a:p>
          <a:r>
            <a:rPr lang="es-MX" sz="1600" b="1" i="1" dirty="0" smtClean="0">
              <a:solidFill>
                <a:schemeClr val="bg1"/>
              </a:solidFill>
              <a:latin typeface="Arial" pitchFamily="34" charset="0"/>
              <a:cs typeface="Arial" pitchFamily="34" charset="0"/>
            </a:rPr>
            <a:t>ADECUADO</a:t>
          </a:r>
        </a:p>
        <a:p>
          <a:endParaRPr lang="es-MX" sz="1600" b="1" i="1" dirty="0" smtClean="0">
            <a:solidFill>
              <a:schemeClr val="bg1"/>
            </a:solidFill>
            <a:latin typeface="Arial" pitchFamily="34" charset="0"/>
            <a:cs typeface="Arial" pitchFamily="34" charset="0"/>
          </a:endParaRPr>
        </a:p>
        <a:p>
          <a:r>
            <a:rPr lang="es-MX" sz="1600" b="1" i="1" dirty="0" smtClean="0">
              <a:solidFill>
                <a:schemeClr val="bg1"/>
              </a:solidFill>
              <a:latin typeface="Arial" pitchFamily="34" charset="0"/>
              <a:cs typeface="Arial" pitchFamily="34" charset="0"/>
            </a:rPr>
            <a:t> </a:t>
          </a:r>
          <a:r>
            <a:rPr lang="es-MX" sz="1400" b="1" i="1" dirty="0" smtClean="0">
              <a:solidFill>
                <a:schemeClr val="tx1"/>
              </a:solidFill>
              <a:latin typeface="Arial" pitchFamily="34" charset="0"/>
              <a:cs typeface="Arial" pitchFamily="34" charset="0"/>
            </a:rPr>
            <a:t>VOLUMEN TIDAL INCREMENTADO NIVELES DE PEEP ELEVADOS</a:t>
          </a:r>
          <a:endParaRPr lang="es-MX" sz="1600" b="1" i="1" dirty="0" smtClean="0">
            <a:solidFill>
              <a:schemeClr val="tx1"/>
            </a:solidFill>
            <a:latin typeface="Arial" pitchFamily="34" charset="0"/>
            <a:cs typeface="Arial" pitchFamily="34" charset="0"/>
          </a:endParaRPr>
        </a:p>
        <a:p>
          <a:endParaRPr lang="es-MX" sz="1600" b="1" dirty="0" smtClean="0">
            <a:solidFill>
              <a:schemeClr val="bg1"/>
            </a:solidFill>
            <a:latin typeface="Arial" pitchFamily="34" charset="0"/>
            <a:cs typeface="Arial" pitchFamily="34" charset="0"/>
          </a:endParaRPr>
        </a:p>
        <a:p>
          <a:endParaRPr lang="es-MX" sz="1600" b="1" dirty="0" smtClean="0">
            <a:solidFill>
              <a:schemeClr val="bg1"/>
            </a:solidFill>
            <a:latin typeface="Arial" pitchFamily="34" charset="0"/>
            <a:cs typeface="Arial" pitchFamily="34" charset="0"/>
          </a:endParaRPr>
        </a:p>
        <a:p>
          <a:endParaRPr lang="es-MX" sz="1600" b="1" dirty="0" smtClean="0">
            <a:solidFill>
              <a:schemeClr val="bg1"/>
            </a:solidFill>
            <a:latin typeface="Arial" pitchFamily="34" charset="0"/>
            <a:cs typeface="Arial" pitchFamily="34" charset="0"/>
          </a:endParaRPr>
        </a:p>
      </dgm:t>
    </dgm:pt>
    <dgm:pt modelId="{E02861CB-9B0E-46E4-B779-1062FD10A6A9}" type="parTrans" cxnId="{ECE20634-2D24-44DA-B5DA-06556418C4D7}">
      <dgm:prSet/>
      <dgm:spPr/>
      <dgm:t>
        <a:bodyPr/>
        <a:lstStyle/>
        <a:p>
          <a:endParaRPr lang="es-MX"/>
        </a:p>
      </dgm:t>
    </dgm:pt>
    <dgm:pt modelId="{9A3A7D9B-A5B4-4339-A546-81E5764E2F40}" type="sibTrans" cxnId="{ECE20634-2D24-44DA-B5DA-06556418C4D7}">
      <dgm:prSet/>
      <dgm:spPr/>
      <dgm:t>
        <a:bodyPr/>
        <a:lstStyle/>
        <a:p>
          <a:endParaRPr lang="es-MX"/>
        </a:p>
      </dgm:t>
    </dgm:pt>
    <dgm:pt modelId="{F824F1DA-C3D5-4A56-8CBE-EBEBA2575841}">
      <dgm:prSet custT="1"/>
      <dgm:spPr/>
      <dgm:t>
        <a:bodyPr/>
        <a:lstStyle/>
        <a:p>
          <a:pPr algn="ctr"/>
          <a:r>
            <a:rPr lang="es-PE" sz="1600" b="1" i="1" dirty="0" smtClean="0">
              <a:solidFill>
                <a:schemeClr val="bg1"/>
              </a:solidFill>
            </a:rPr>
            <a:t>ADMINISTRACION DE VASODILATADORES PULMONARES</a:t>
          </a:r>
        </a:p>
        <a:p>
          <a:pPr algn="l"/>
          <a:r>
            <a:rPr lang="es-MX" sz="1600" b="1" dirty="0" smtClean="0">
              <a:solidFill>
                <a:schemeClr val="tx1"/>
              </a:solidFill>
              <a:latin typeface="Arial" pitchFamily="34" charset="0"/>
              <a:cs typeface="Arial" pitchFamily="34" charset="0"/>
            </a:rPr>
            <a:t>NTG NPS.ADENOSINA OXIDO NITRICO INHALADO</a:t>
          </a:r>
          <a:endParaRPr lang="es-MX" sz="1600" b="1" dirty="0">
            <a:solidFill>
              <a:schemeClr val="tx1"/>
            </a:solidFill>
            <a:latin typeface="Arial" pitchFamily="34" charset="0"/>
            <a:cs typeface="Arial" pitchFamily="34" charset="0"/>
          </a:endParaRPr>
        </a:p>
      </dgm:t>
    </dgm:pt>
    <dgm:pt modelId="{CD4AB804-8BC8-4EA0-A299-267A70E7024E}" type="parTrans" cxnId="{67E69D20-C054-4BFB-9612-E21905422DC3}">
      <dgm:prSet/>
      <dgm:spPr/>
      <dgm:t>
        <a:bodyPr/>
        <a:lstStyle/>
        <a:p>
          <a:endParaRPr lang="es-MX"/>
        </a:p>
      </dgm:t>
    </dgm:pt>
    <dgm:pt modelId="{292C1E10-37CD-4335-A589-52955FC97919}" type="sibTrans" cxnId="{67E69D20-C054-4BFB-9612-E21905422DC3}">
      <dgm:prSet/>
      <dgm:spPr/>
      <dgm:t>
        <a:bodyPr/>
        <a:lstStyle/>
        <a:p>
          <a:endParaRPr lang="es-MX"/>
        </a:p>
      </dgm:t>
    </dgm:pt>
    <dgm:pt modelId="{2C512B55-808E-404E-AB3C-B4EEE4657DBC}" type="pres">
      <dgm:prSet presAssocID="{40218E70-BD72-4F3F-85B9-2BB42A6A6E45}" presName="Name0" presStyleCnt="0">
        <dgm:presLayoutVars>
          <dgm:dir/>
          <dgm:resizeHandles val="exact"/>
        </dgm:presLayoutVars>
      </dgm:prSet>
      <dgm:spPr/>
    </dgm:pt>
    <dgm:pt modelId="{2079621C-7B42-4CED-9F55-D74A21710199}" type="pres">
      <dgm:prSet presAssocID="{40218E70-BD72-4F3F-85B9-2BB42A6A6E45}" presName="fgShape" presStyleLbl="fgShp" presStyleIdx="0" presStyleCnt="1" custScaleX="88416" custScaleY="100000" custLinFactNeighborX="2011" custLinFactNeighborY="22220">
        <dgm:style>
          <a:lnRef idx="0">
            <a:schemeClr val="accent1"/>
          </a:lnRef>
          <a:fillRef idx="3">
            <a:schemeClr val="accent1"/>
          </a:fillRef>
          <a:effectRef idx="3">
            <a:schemeClr val="accent1"/>
          </a:effectRef>
          <a:fontRef idx="minor">
            <a:schemeClr val="lt1"/>
          </a:fontRef>
        </dgm:style>
      </dgm:prSet>
      <dgm:spPr/>
    </dgm:pt>
    <dgm:pt modelId="{0E17F091-4BA7-4107-9D1B-82CF91A67F52}" type="pres">
      <dgm:prSet presAssocID="{40218E70-BD72-4F3F-85B9-2BB42A6A6E45}" presName="linComp" presStyleCnt="0"/>
      <dgm:spPr/>
    </dgm:pt>
    <dgm:pt modelId="{BC296756-9DDF-4765-AB16-D405715AF396}" type="pres">
      <dgm:prSet presAssocID="{799DB391-D613-4D7B-AEF3-E72F9386B6A7}" presName="compNode" presStyleCnt="0"/>
      <dgm:spPr/>
    </dgm:pt>
    <dgm:pt modelId="{42576F22-2060-4455-B790-7350C6F9CDB9}" type="pres">
      <dgm:prSet presAssocID="{799DB391-D613-4D7B-AEF3-E72F9386B6A7}" presName="bkgdShape" presStyleLbl="node1" presStyleIdx="0" presStyleCnt="4"/>
      <dgm:spPr/>
      <dgm:t>
        <a:bodyPr/>
        <a:lstStyle/>
        <a:p>
          <a:endParaRPr lang="es-MX"/>
        </a:p>
      </dgm:t>
    </dgm:pt>
    <dgm:pt modelId="{90F0CAE5-56E0-474A-857A-7E54C6BCF3E4}" type="pres">
      <dgm:prSet presAssocID="{799DB391-D613-4D7B-AEF3-E72F9386B6A7}" presName="nodeTx" presStyleLbl="node1" presStyleIdx="0" presStyleCnt="4">
        <dgm:presLayoutVars>
          <dgm:bulletEnabled val="1"/>
        </dgm:presLayoutVars>
      </dgm:prSet>
      <dgm:spPr/>
      <dgm:t>
        <a:bodyPr/>
        <a:lstStyle/>
        <a:p>
          <a:endParaRPr lang="es-MX"/>
        </a:p>
      </dgm:t>
    </dgm:pt>
    <dgm:pt modelId="{2B65A4C0-DEB8-42F1-9EA6-0A70717AA676}" type="pres">
      <dgm:prSet presAssocID="{799DB391-D613-4D7B-AEF3-E72F9386B6A7}" presName="invisiNode" presStyleLbl="node1" presStyleIdx="0" presStyleCnt="4"/>
      <dgm:spPr/>
    </dgm:pt>
    <dgm:pt modelId="{493B6B43-D941-4E35-A2EE-223BAA3510C8}" type="pres">
      <dgm:prSet presAssocID="{799DB391-D613-4D7B-AEF3-E72F9386B6A7}" presName="imagNode" presStyleLbl="fgImgPlace1" presStyleIdx="0" presStyleCnt="4" custFlipHor="1" custScaleX="100001" custScaleY="98760" custLinFactNeighborX="-109" custLinFactNeighborY="-13902"/>
      <dgm:spPr>
        <a:blipFill>
          <a:blip xmlns:r="http://schemas.openxmlformats.org/officeDocument/2006/relationships" r:embed="rId1" cstate="print">
            <a:extLst/>
          </a:blip>
          <a:srcRect/>
          <a:stretch>
            <a:fillRect t="-8000" b="-8000"/>
          </a:stretch>
        </a:blipFill>
      </dgm:spPr>
    </dgm:pt>
    <dgm:pt modelId="{97851DD0-6C66-4BEB-81C2-D0D8AECFB629}" type="pres">
      <dgm:prSet presAssocID="{46448562-88E4-4F64-B6CB-8744E1493A3F}" presName="sibTrans" presStyleLbl="sibTrans2D1" presStyleIdx="0" presStyleCnt="0"/>
      <dgm:spPr/>
      <dgm:t>
        <a:bodyPr/>
        <a:lstStyle/>
        <a:p>
          <a:endParaRPr lang="es-MX"/>
        </a:p>
      </dgm:t>
    </dgm:pt>
    <dgm:pt modelId="{B0DCEBA8-0166-4FBE-B5BB-A6A91F9DF9C1}" type="pres">
      <dgm:prSet presAssocID="{F824F1DA-C3D5-4A56-8CBE-EBEBA2575841}" presName="compNode" presStyleCnt="0"/>
      <dgm:spPr/>
    </dgm:pt>
    <dgm:pt modelId="{AE4F9549-4BC5-45A9-934F-5C31CEFFFCFE}" type="pres">
      <dgm:prSet presAssocID="{F824F1DA-C3D5-4A56-8CBE-EBEBA2575841}" presName="bkgdShape" presStyleLbl="node1" presStyleIdx="1" presStyleCnt="4" custScaleX="107059" custLinFactNeighborX="135"/>
      <dgm:spPr/>
      <dgm:t>
        <a:bodyPr/>
        <a:lstStyle/>
        <a:p>
          <a:endParaRPr lang="es-MX"/>
        </a:p>
      </dgm:t>
    </dgm:pt>
    <dgm:pt modelId="{04F7E286-0AE7-4FE4-B82C-FCC42247C799}" type="pres">
      <dgm:prSet presAssocID="{F824F1DA-C3D5-4A56-8CBE-EBEBA2575841}" presName="nodeTx" presStyleLbl="node1" presStyleIdx="1" presStyleCnt="4">
        <dgm:presLayoutVars>
          <dgm:bulletEnabled val="1"/>
        </dgm:presLayoutVars>
      </dgm:prSet>
      <dgm:spPr/>
      <dgm:t>
        <a:bodyPr/>
        <a:lstStyle/>
        <a:p>
          <a:endParaRPr lang="es-MX"/>
        </a:p>
      </dgm:t>
    </dgm:pt>
    <dgm:pt modelId="{18905534-D730-4192-81EC-8E3283B82BCB}" type="pres">
      <dgm:prSet presAssocID="{F824F1DA-C3D5-4A56-8CBE-EBEBA2575841}" presName="invisiNode" presStyleLbl="node1" presStyleIdx="1" presStyleCnt="4"/>
      <dgm:spPr/>
    </dgm:pt>
    <dgm:pt modelId="{16E15B81-F868-45A3-8A7B-F54C2DDA738C}" type="pres">
      <dgm:prSet presAssocID="{F824F1DA-C3D5-4A56-8CBE-EBEBA2575841}" presName="imagNode" presStyleLbl="fgImgPlace1" presStyleIdx="1" presStyleCnt="4" custLinFactNeighborX="390" custLinFactNeighborY="-12788"/>
      <dgm:spPr>
        <a:blipFill>
          <a:blip xmlns:r="http://schemas.openxmlformats.org/officeDocument/2006/relationships" r:embed="rId2" cstate="print">
            <a:extLst/>
          </a:blip>
          <a:srcRect/>
          <a:stretch>
            <a:fillRect l="-17000" r="-17000"/>
          </a:stretch>
        </a:blipFill>
      </dgm:spPr>
    </dgm:pt>
    <dgm:pt modelId="{872F778D-7017-4F08-87BE-CAB85E33B1F1}" type="pres">
      <dgm:prSet presAssocID="{292C1E10-37CD-4335-A589-52955FC97919}" presName="sibTrans" presStyleLbl="sibTrans2D1" presStyleIdx="0" presStyleCnt="0"/>
      <dgm:spPr/>
      <dgm:t>
        <a:bodyPr/>
        <a:lstStyle/>
        <a:p>
          <a:endParaRPr lang="es-MX"/>
        </a:p>
      </dgm:t>
    </dgm:pt>
    <dgm:pt modelId="{392315CA-902C-4E91-8CF8-456D57E7D9B5}" type="pres">
      <dgm:prSet presAssocID="{2FE91EC8-9078-4B85-8FC2-EBA9A84728CD}" presName="compNode" presStyleCnt="0"/>
      <dgm:spPr/>
    </dgm:pt>
    <dgm:pt modelId="{E3EEE843-6BAD-4607-956F-2A651ECEB8B3}" type="pres">
      <dgm:prSet presAssocID="{2FE91EC8-9078-4B85-8FC2-EBA9A84728CD}" presName="bkgdShape" presStyleLbl="node1" presStyleIdx="2" presStyleCnt="4" custAng="0" custScaleX="102707" custScaleY="98736" custLinFactNeighborX="634" custLinFactNeighborY="-948"/>
      <dgm:spPr/>
      <dgm:t>
        <a:bodyPr/>
        <a:lstStyle/>
        <a:p>
          <a:endParaRPr lang="es-MX"/>
        </a:p>
      </dgm:t>
    </dgm:pt>
    <dgm:pt modelId="{EA90B997-77DA-4F5A-A9A5-B4E097E4ABCD}" type="pres">
      <dgm:prSet presAssocID="{2FE91EC8-9078-4B85-8FC2-EBA9A84728CD}" presName="nodeTx" presStyleLbl="node1" presStyleIdx="2" presStyleCnt="4">
        <dgm:presLayoutVars>
          <dgm:bulletEnabled val="1"/>
        </dgm:presLayoutVars>
      </dgm:prSet>
      <dgm:spPr/>
      <dgm:t>
        <a:bodyPr/>
        <a:lstStyle/>
        <a:p>
          <a:endParaRPr lang="es-MX"/>
        </a:p>
      </dgm:t>
    </dgm:pt>
    <dgm:pt modelId="{3C770E11-1F65-4EB8-8406-8C88EDE0429B}" type="pres">
      <dgm:prSet presAssocID="{2FE91EC8-9078-4B85-8FC2-EBA9A84728CD}" presName="invisiNode" presStyleLbl="node1" presStyleIdx="2" presStyleCnt="4"/>
      <dgm:spPr/>
    </dgm:pt>
    <dgm:pt modelId="{05A8E980-5D8C-4CFA-BD06-52BC3E072EF2}" type="pres">
      <dgm:prSet presAssocID="{2FE91EC8-9078-4B85-8FC2-EBA9A84728CD}" presName="imagNode" presStyleLbl="fgImgPlace1" presStyleIdx="2" presStyleCnt="4" custLinFactNeighborX="692" custLinFactNeighborY="-13736"/>
      <dgm:spPr>
        <a:blipFill>
          <a:blip xmlns:r="http://schemas.openxmlformats.org/officeDocument/2006/relationships" r:embed="rId3">
            <a:extLst/>
          </a:blip>
          <a:srcRect/>
          <a:stretch>
            <a:fillRect l="-19000" r="-19000"/>
          </a:stretch>
        </a:blipFill>
      </dgm:spPr>
    </dgm:pt>
    <dgm:pt modelId="{D70F6EC0-211D-4E5C-AF91-FDF15B241A9C}" type="pres">
      <dgm:prSet presAssocID="{A6AE0CB3-AC78-4AC2-9985-60FDFF69FA88}" presName="sibTrans" presStyleLbl="sibTrans2D1" presStyleIdx="0" presStyleCnt="0"/>
      <dgm:spPr/>
      <dgm:t>
        <a:bodyPr/>
        <a:lstStyle/>
        <a:p>
          <a:endParaRPr lang="es-MX"/>
        </a:p>
      </dgm:t>
    </dgm:pt>
    <dgm:pt modelId="{CFF2291E-AB83-44F3-8F4E-A16B3ADF325B}" type="pres">
      <dgm:prSet presAssocID="{1C87EA12-0E9E-4DD9-8E2A-B32CE17F0ED7}" presName="compNode" presStyleCnt="0"/>
      <dgm:spPr/>
    </dgm:pt>
    <dgm:pt modelId="{3F94A49F-DD9D-412E-9A49-6401793B5D81}" type="pres">
      <dgm:prSet presAssocID="{1C87EA12-0E9E-4DD9-8E2A-B32CE17F0ED7}" presName="bkgdShape" presStyleLbl="node1" presStyleIdx="3" presStyleCnt="4" custScaleX="119675" custLinFactNeighborX="2871"/>
      <dgm:spPr/>
      <dgm:t>
        <a:bodyPr/>
        <a:lstStyle/>
        <a:p>
          <a:endParaRPr lang="es-MX"/>
        </a:p>
      </dgm:t>
    </dgm:pt>
    <dgm:pt modelId="{EC59C137-B525-40BB-B161-5819EA1199E4}" type="pres">
      <dgm:prSet presAssocID="{1C87EA12-0E9E-4DD9-8E2A-B32CE17F0ED7}" presName="nodeTx" presStyleLbl="node1" presStyleIdx="3" presStyleCnt="4">
        <dgm:presLayoutVars>
          <dgm:bulletEnabled val="1"/>
        </dgm:presLayoutVars>
      </dgm:prSet>
      <dgm:spPr/>
      <dgm:t>
        <a:bodyPr/>
        <a:lstStyle/>
        <a:p>
          <a:endParaRPr lang="es-MX"/>
        </a:p>
      </dgm:t>
    </dgm:pt>
    <dgm:pt modelId="{76CFFE75-8352-4CCF-8D4A-139202D4FEA4}" type="pres">
      <dgm:prSet presAssocID="{1C87EA12-0E9E-4DD9-8E2A-B32CE17F0ED7}" presName="invisiNode" presStyleLbl="node1" presStyleIdx="3" presStyleCnt="4"/>
      <dgm:spPr/>
    </dgm:pt>
    <dgm:pt modelId="{86D8F9F6-D98C-4D61-9206-6076A9D5CE9A}" type="pres">
      <dgm:prSet presAssocID="{1C87EA12-0E9E-4DD9-8E2A-B32CE17F0ED7}" presName="imagNode" presStyleLbl="fgImgPlace1" presStyleIdx="3" presStyleCnt="4" custLinFactNeighborX="994" custLinFactNeighborY="-12788"/>
      <dgm:spPr>
        <a:blipFill>
          <a:blip xmlns:r="http://schemas.openxmlformats.org/officeDocument/2006/relationships" r:embed="rId4" cstate="print">
            <a:extLst/>
          </a:blip>
          <a:srcRect/>
          <a:stretch>
            <a:fillRect l="-25000" r="-25000"/>
          </a:stretch>
        </a:blipFill>
      </dgm:spPr>
    </dgm:pt>
  </dgm:ptLst>
  <dgm:cxnLst>
    <dgm:cxn modelId="{ECE20634-2D24-44DA-B5DA-06556418C4D7}" srcId="{40218E70-BD72-4F3F-85B9-2BB42A6A6E45}" destId="{1C87EA12-0E9E-4DD9-8E2A-B32CE17F0ED7}" srcOrd="3" destOrd="0" parTransId="{E02861CB-9B0E-46E4-B779-1062FD10A6A9}" sibTransId="{9A3A7D9B-A5B4-4339-A546-81E5764E2F40}"/>
    <dgm:cxn modelId="{36FF18C1-4C0F-41D9-8ED6-CD292BD2AAA3}" type="presOf" srcId="{2FE91EC8-9078-4B85-8FC2-EBA9A84728CD}" destId="{E3EEE843-6BAD-4607-956F-2A651ECEB8B3}" srcOrd="0" destOrd="0" presId="urn:microsoft.com/office/officeart/2005/8/layout/hList7#1"/>
    <dgm:cxn modelId="{0A152D5C-33AD-4FD5-A76A-B234DAE5E8F6}" type="presOf" srcId="{F824F1DA-C3D5-4A56-8CBE-EBEBA2575841}" destId="{04F7E286-0AE7-4FE4-B82C-FCC42247C799}" srcOrd="1" destOrd="0" presId="urn:microsoft.com/office/officeart/2005/8/layout/hList7#1"/>
    <dgm:cxn modelId="{ADF749A2-C521-4B1F-BFF0-FDBD786F838D}" type="presOf" srcId="{799DB391-D613-4D7B-AEF3-E72F9386B6A7}" destId="{90F0CAE5-56E0-474A-857A-7E54C6BCF3E4}" srcOrd="1" destOrd="0" presId="urn:microsoft.com/office/officeart/2005/8/layout/hList7#1"/>
    <dgm:cxn modelId="{34327A27-8CD0-4F89-A22E-697576292C56}" type="presOf" srcId="{F824F1DA-C3D5-4A56-8CBE-EBEBA2575841}" destId="{AE4F9549-4BC5-45A9-934F-5C31CEFFFCFE}" srcOrd="0" destOrd="0" presId="urn:microsoft.com/office/officeart/2005/8/layout/hList7#1"/>
    <dgm:cxn modelId="{011E1752-533F-4BDE-8FE5-67C560B72DD3}" srcId="{40218E70-BD72-4F3F-85B9-2BB42A6A6E45}" destId="{2FE91EC8-9078-4B85-8FC2-EBA9A84728CD}" srcOrd="2" destOrd="0" parTransId="{831ABAC5-6103-4AB0-92E0-EC286C3CB421}" sibTransId="{A6AE0CB3-AC78-4AC2-9985-60FDFF69FA88}"/>
    <dgm:cxn modelId="{C524ACF9-F519-4154-B899-3FFE1469C379}" type="presOf" srcId="{2FE91EC8-9078-4B85-8FC2-EBA9A84728CD}" destId="{EA90B997-77DA-4F5A-A9A5-B4E097E4ABCD}" srcOrd="1" destOrd="0" presId="urn:microsoft.com/office/officeart/2005/8/layout/hList7#1"/>
    <dgm:cxn modelId="{1EEA62D3-C122-4E69-BD08-92273D48C5A0}" type="presOf" srcId="{1C87EA12-0E9E-4DD9-8E2A-B32CE17F0ED7}" destId="{3F94A49F-DD9D-412E-9A49-6401793B5D81}" srcOrd="0" destOrd="0" presId="urn:microsoft.com/office/officeart/2005/8/layout/hList7#1"/>
    <dgm:cxn modelId="{1E915010-F57B-4343-BFC1-861D1F3C5370}" type="presOf" srcId="{292C1E10-37CD-4335-A589-52955FC97919}" destId="{872F778D-7017-4F08-87BE-CAB85E33B1F1}" srcOrd="0" destOrd="0" presId="urn:microsoft.com/office/officeart/2005/8/layout/hList7#1"/>
    <dgm:cxn modelId="{58B0BD67-5B05-4238-8365-7392C38FE399}" type="presOf" srcId="{799DB391-D613-4D7B-AEF3-E72F9386B6A7}" destId="{42576F22-2060-4455-B790-7350C6F9CDB9}" srcOrd="0" destOrd="0" presId="urn:microsoft.com/office/officeart/2005/8/layout/hList7#1"/>
    <dgm:cxn modelId="{67E69D20-C054-4BFB-9612-E21905422DC3}" srcId="{40218E70-BD72-4F3F-85B9-2BB42A6A6E45}" destId="{F824F1DA-C3D5-4A56-8CBE-EBEBA2575841}" srcOrd="1" destOrd="0" parTransId="{CD4AB804-8BC8-4EA0-A299-267A70E7024E}" sibTransId="{292C1E10-37CD-4335-A589-52955FC97919}"/>
    <dgm:cxn modelId="{33476FCC-8092-4B1D-A1C0-FA28F51F3DE4}" type="presOf" srcId="{1C87EA12-0E9E-4DD9-8E2A-B32CE17F0ED7}" destId="{EC59C137-B525-40BB-B161-5819EA1199E4}" srcOrd="1" destOrd="0" presId="urn:microsoft.com/office/officeart/2005/8/layout/hList7#1"/>
    <dgm:cxn modelId="{91AC9E2D-6537-43ED-A80B-E8B1E5AF4C7F}" type="presOf" srcId="{40218E70-BD72-4F3F-85B9-2BB42A6A6E45}" destId="{2C512B55-808E-404E-AB3C-B4EEE4657DBC}" srcOrd="0" destOrd="0" presId="urn:microsoft.com/office/officeart/2005/8/layout/hList7#1"/>
    <dgm:cxn modelId="{55EA7259-061C-4649-A13B-BDE1995607AB}" type="presOf" srcId="{46448562-88E4-4F64-B6CB-8744E1493A3F}" destId="{97851DD0-6C66-4BEB-81C2-D0D8AECFB629}" srcOrd="0" destOrd="0" presId="urn:microsoft.com/office/officeart/2005/8/layout/hList7#1"/>
    <dgm:cxn modelId="{6A9A496D-4FF5-41F2-88EB-3F2AF6512106}" srcId="{40218E70-BD72-4F3F-85B9-2BB42A6A6E45}" destId="{799DB391-D613-4D7B-AEF3-E72F9386B6A7}" srcOrd="0" destOrd="0" parTransId="{D8C8ACA6-5F4A-4D68-9F47-F8E5F8E98E48}" sibTransId="{46448562-88E4-4F64-B6CB-8744E1493A3F}"/>
    <dgm:cxn modelId="{D8AC04E6-D70E-4624-98F2-CAF041ABC2C2}" type="presOf" srcId="{A6AE0CB3-AC78-4AC2-9985-60FDFF69FA88}" destId="{D70F6EC0-211D-4E5C-AF91-FDF15B241A9C}" srcOrd="0" destOrd="0" presId="urn:microsoft.com/office/officeart/2005/8/layout/hList7#1"/>
    <dgm:cxn modelId="{47906E10-7DE2-44CD-A0E9-56681AFC7E00}" type="presParOf" srcId="{2C512B55-808E-404E-AB3C-B4EEE4657DBC}" destId="{2079621C-7B42-4CED-9F55-D74A21710199}" srcOrd="0" destOrd="0" presId="urn:microsoft.com/office/officeart/2005/8/layout/hList7#1"/>
    <dgm:cxn modelId="{41D1035A-9B2E-4321-92EB-E5B56BBD3582}" type="presParOf" srcId="{2C512B55-808E-404E-AB3C-B4EEE4657DBC}" destId="{0E17F091-4BA7-4107-9D1B-82CF91A67F52}" srcOrd="1" destOrd="0" presId="urn:microsoft.com/office/officeart/2005/8/layout/hList7#1"/>
    <dgm:cxn modelId="{F85B8DFC-3046-4220-ACED-637EB61B1FFD}" type="presParOf" srcId="{0E17F091-4BA7-4107-9D1B-82CF91A67F52}" destId="{BC296756-9DDF-4765-AB16-D405715AF396}" srcOrd="0" destOrd="0" presId="urn:microsoft.com/office/officeart/2005/8/layout/hList7#1"/>
    <dgm:cxn modelId="{11AE7F16-63F0-4F5C-8E73-A77403958333}" type="presParOf" srcId="{BC296756-9DDF-4765-AB16-D405715AF396}" destId="{42576F22-2060-4455-B790-7350C6F9CDB9}" srcOrd="0" destOrd="0" presId="urn:microsoft.com/office/officeart/2005/8/layout/hList7#1"/>
    <dgm:cxn modelId="{240D66D4-1EA7-4F2A-B99E-3F6DE961E9DF}" type="presParOf" srcId="{BC296756-9DDF-4765-AB16-D405715AF396}" destId="{90F0CAE5-56E0-474A-857A-7E54C6BCF3E4}" srcOrd="1" destOrd="0" presId="urn:microsoft.com/office/officeart/2005/8/layout/hList7#1"/>
    <dgm:cxn modelId="{F4F5CC29-A82F-4CDD-A36A-C90C59577592}" type="presParOf" srcId="{BC296756-9DDF-4765-AB16-D405715AF396}" destId="{2B65A4C0-DEB8-42F1-9EA6-0A70717AA676}" srcOrd="2" destOrd="0" presId="urn:microsoft.com/office/officeart/2005/8/layout/hList7#1"/>
    <dgm:cxn modelId="{90BCB93D-6F0F-43EF-81DC-A4744D4D89F5}" type="presParOf" srcId="{BC296756-9DDF-4765-AB16-D405715AF396}" destId="{493B6B43-D941-4E35-A2EE-223BAA3510C8}" srcOrd="3" destOrd="0" presId="urn:microsoft.com/office/officeart/2005/8/layout/hList7#1"/>
    <dgm:cxn modelId="{07226010-4DC0-44F3-AAF5-108E3CE3E701}" type="presParOf" srcId="{0E17F091-4BA7-4107-9D1B-82CF91A67F52}" destId="{97851DD0-6C66-4BEB-81C2-D0D8AECFB629}" srcOrd="1" destOrd="0" presId="urn:microsoft.com/office/officeart/2005/8/layout/hList7#1"/>
    <dgm:cxn modelId="{04BBA7E7-70C4-4815-B215-0B8D92433900}" type="presParOf" srcId="{0E17F091-4BA7-4107-9D1B-82CF91A67F52}" destId="{B0DCEBA8-0166-4FBE-B5BB-A6A91F9DF9C1}" srcOrd="2" destOrd="0" presId="urn:microsoft.com/office/officeart/2005/8/layout/hList7#1"/>
    <dgm:cxn modelId="{BF87661A-5FC9-4A94-8BFB-682D6265EC73}" type="presParOf" srcId="{B0DCEBA8-0166-4FBE-B5BB-A6A91F9DF9C1}" destId="{AE4F9549-4BC5-45A9-934F-5C31CEFFFCFE}" srcOrd="0" destOrd="0" presId="urn:microsoft.com/office/officeart/2005/8/layout/hList7#1"/>
    <dgm:cxn modelId="{6C1469D2-1C26-485B-8CB4-0B5B84F2453E}" type="presParOf" srcId="{B0DCEBA8-0166-4FBE-B5BB-A6A91F9DF9C1}" destId="{04F7E286-0AE7-4FE4-B82C-FCC42247C799}" srcOrd="1" destOrd="0" presId="urn:microsoft.com/office/officeart/2005/8/layout/hList7#1"/>
    <dgm:cxn modelId="{15CBF92C-C4E7-4DDC-8CAB-9AE0C7F20888}" type="presParOf" srcId="{B0DCEBA8-0166-4FBE-B5BB-A6A91F9DF9C1}" destId="{18905534-D730-4192-81EC-8E3283B82BCB}" srcOrd="2" destOrd="0" presId="urn:microsoft.com/office/officeart/2005/8/layout/hList7#1"/>
    <dgm:cxn modelId="{4C69CD5C-9623-4923-AF78-3A1BFDF1139E}" type="presParOf" srcId="{B0DCEBA8-0166-4FBE-B5BB-A6A91F9DF9C1}" destId="{16E15B81-F868-45A3-8A7B-F54C2DDA738C}" srcOrd="3" destOrd="0" presId="urn:microsoft.com/office/officeart/2005/8/layout/hList7#1"/>
    <dgm:cxn modelId="{551DA6BB-5FE0-4023-9AC6-D86CE09DFA0E}" type="presParOf" srcId="{0E17F091-4BA7-4107-9D1B-82CF91A67F52}" destId="{872F778D-7017-4F08-87BE-CAB85E33B1F1}" srcOrd="3" destOrd="0" presId="urn:microsoft.com/office/officeart/2005/8/layout/hList7#1"/>
    <dgm:cxn modelId="{53196E69-6F36-4940-AD59-F9BF9A914812}" type="presParOf" srcId="{0E17F091-4BA7-4107-9D1B-82CF91A67F52}" destId="{392315CA-902C-4E91-8CF8-456D57E7D9B5}" srcOrd="4" destOrd="0" presId="urn:microsoft.com/office/officeart/2005/8/layout/hList7#1"/>
    <dgm:cxn modelId="{B1927A41-97C6-47C5-86EB-6C9732D4D33D}" type="presParOf" srcId="{392315CA-902C-4E91-8CF8-456D57E7D9B5}" destId="{E3EEE843-6BAD-4607-956F-2A651ECEB8B3}" srcOrd="0" destOrd="0" presId="urn:microsoft.com/office/officeart/2005/8/layout/hList7#1"/>
    <dgm:cxn modelId="{370CF73F-A7D4-49EF-B18C-3EC2E7145ACE}" type="presParOf" srcId="{392315CA-902C-4E91-8CF8-456D57E7D9B5}" destId="{EA90B997-77DA-4F5A-A9A5-B4E097E4ABCD}" srcOrd="1" destOrd="0" presId="urn:microsoft.com/office/officeart/2005/8/layout/hList7#1"/>
    <dgm:cxn modelId="{F0E37230-B6DC-4F28-9796-2D0CFF0ECCEA}" type="presParOf" srcId="{392315CA-902C-4E91-8CF8-456D57E7D9B5}" destId="{3C770E11-1F65-4EB8-8406-8C88EDE0429B}" srcOrd="2" destOrd="0" presId="urn:microsoft.com/office/officeart/2005/8/layout/hList7#1"/>
    <dgm:cxn modelId="{9A945DDC-2257-4B43-B3F9-272089265CEA}" type="presParOf" srcId="{392315CA-902C-4E91-8CF8-456D57E7D9B5}" destId="{05A8E980-5D8C-4CFA-BD06-52BC3E072EF2}" srcOrd="3" destOrd="0" presId="urn:microsoft.com/office/officeart/2005/8/layout/hList7#1"/>
    <dgm:cxn modelId="{3522B7CC-DD42-4E2A-9A82-B6598BC1AC26}" type="presParOf" srcId="{0E17F091-4BA7-4107-9D1B-82CF91A67F52}" destId="{D70F6EC0-211D-4E5C-AF91-FDF15B241A9C}" srcOrd="5" destOrd="0" presId="urn:microsoft.com/office/officeart/2005/8/layout/hList7#1"/>
    <dgm:cxn modelId="{834809AB-63EB-4F0D-995A-0EDB3F3C2A2E}" type="presParOf" srcId="{0E17F091-4BA7-4107-9D1B-82CF91A67F52}" destId="{CFF2291E-AB83-44F3-8F4E-A16B3ADF325B}" srcOrd="6" destOrd="0" presId="urn:microsoft.com/office/officeart/2005/8/layout/hList7#1"/>
    <dgm:cxn modelId="{99348B26-647A-44EB-9F4B-266B2F2D6EAB}" type="presParOf" srcId="{CFF2291E-AB83-44F3-8F4E-A16B3ADF325B}" destId="{3F94A49F-DD9D-412E-9A49-6401793B5D81}" srcOrd="0" destOrd="0" presId="urn:microsoft.com/office/officeart/2005/8/layout/hList7#1"/>
    <dgm:cxn modelId="{46A3A2CA-0CED-4632-9E64-7F07947F0021}" type="presParOf" srcId="{CFF2291E-AB83-44F3-8F4E-A16B3ADF325B}" destId="{EC59C137-B525-40BB-B161-5819EA1199E4}" srcOrd="1" destOrd="0" presId="urn:microsoft.com/office/officeart/2005/8/layout/hList7#1"/>
    <dgm:cxn modelId="{5BE8371E-E549-4324-83E0-5220D30DD0E6}" type="presParOf" srcId="{CFF2291E-AB83-44F3-8F4E-A16B3ADF325B}" destId="{76CFFE75-8352-4CCF-8D4A-139202D4FEA4}" srcOrd="2" destOrd="0" presId="urn:microsoft.com/office/officeart/2005/8/layout/hList7#1"/>
    <dgm:cxn modelId="{DEE6BBBB-5BF5-4589-894C-990144EB3EDB}" type="presParOf" srcId="{CFF2291E-AB83-44F3-8F4E-A16B3ADF325B}" destId="{86D8F9F6-D98C-4D61-9206-6076A9D5CE9A}"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218E70-BD72-4F3F-85B9-2BB42A6A6E45}" type="doc">
      <dgm:prSet loTypeId="urn:microsoft.com/office/officeart/2005/8/layout/hList7#1" loCatId="list" qsTypeId="urn:microsoft.com/office/officeart/2005/8/quickstyle/simple1" qsCatId="simple" csTypeId="urn:microsoft.com/office/officeart/2005/8/colors/colorful1#1" csCatId="colorful" phldr="1"/>
      <dgm:spPr/>
    </dgm:pt>
    <dgm:pt modelId="{4062B434-0E6D-4395-98FD-B6230BFEF153}">
      <dgm:prSet custT="1"/>
      <dgm:spPr/>
      <dgm:t>
        <a:bodyPr/>
        <a:lstStyle/>
        <a:p>
          <a:r>
            <a:rPr lang="es-ES" sz="1600" b="1" i="1" dirty="0" smtClean="0">
              <a:solidFill>
                <a:schemeClr val="bg1"/>
              </a:solidFill>
            </a:rPr>
            <a:t>ASEGURAR UNA ADECUADA CONDUCCIÓN AURICULO- VENTRICULAR </a:t>
          </a:r>
        </a:p>
        <a:p>
          <a:r>
            <a:rPr lang="es-ES" sz="1600" b="1" i="1" dirty="0" smtClean="0">
              <a:solidFill>
                <a:schemeClr val="tx1"/>
              </a:solidFill>
            </a:rPr>
            <a:t>Evitar las arritmias Supra ventriculares</a:t>
          </a:r>
        </a:p>
      </dgm:t>
    </dgm:pt>
    <dgm:pt modelId="{BFA8A34E-4DF7-49B7-BE27-060D165442D3}" type="parTrans" cxnId="{8117CB46-C312-414C-A5DB-14373CF2C4D2}">
      <dgm:prSet/>
      <dgm:spPr/>
      <dgm:t>
        <a:bodyPr/>
        <a:lstStyle/>
        <a:p>
          <a:endParaRPr lang="es-PE"/>
        </a:p>
      </dgm:t>
    </dgm:pt>
    <dgm:pt modelId="{68419E4E-B358-4B91-BAEB-C32068EF8B68}" type="sibTrans" cxnId="{8117CB46-C312-414C-A5DB-14373CF2C4D2}">
      <dgm:prSet/>
      <dgm:spPr/>
      <dgm:t>
        <a:bodyPr/>
        <a:lstStyle/>
        <a:p>
          <a:endParaRPr lang="es-PE"/>
        </a:p>
      </dgm:t>
    </dgm:pt>
    <dgm:pt modelId="{8A636091-ED7A-4757-9472-38CE739191BD}">
      <dgm:prSet custT="1"/>
      <dgm:spPr/>
      <dgm:t>
        <a:bodyPr/>
        <a:lstStyle/>
        <a:p>
          <a:r>
            <a:rPr lang="es-ES" sz="1600" b="1" i="1" dirty="0" smtClean="0">
              <a:solidFill>
                <a:schemeClr val="bg1"/>
              </a:solidFill>
            </a:rPr>
            <a:t>CORREGIR HIPOTERMIA, HIPOXEMIA, HIPERCAPNIA, ACIDOSIS</a:t>
          </a:r>
        </a:p>
        <a:p>
          <a:endParaRPr lang="es-PE" sz="1600" b="1" i="1" dirty="0">
            <a:solidFill>
              <a:schemeClr val="bg1"/>
            </a:solidFill>
          </a:endParaRPr>
        </a:p>
      </dgm:t>
    </dgm:pt>
    <dgm:pt modelId="{1A921DE7-C0ED-4A61-8461-CF6F617E2E40}" type="parTrans" cxnId="{D2FE19A8-EE1F-4A37-8079-8F571DBDD5FA}">
      <dgm:prSet/>
      <dgm:spPr/>
      <dgm:t>
        <a:bodyPr/>
        <a:lstStyle/>
        <a:p>
          <a:endParaRPr lang="es-PE"/>
        </a:p>
      </dgm:t>
    </dgm:pt>
    <dgm:pt modelId="{8CD6B06C-5A61-4035-A9E3-EC0A9C4E173F}" type="sibTrans" cxnId="{D2FE19A8-EE1F-4A37-8079-8F571DBDD5FA}">
      <dgm:prSet/>
      <dgm:spPr/>
      <dgm:t>
        <a:bodyPr/>
        <a:lstStyle/>
        <a:p>
          <a:endParaRPr lang="es-PE"/>
        </a:p>
      </dgm:t>
    </dgm:pt>
    <dgm:pt modelId="{E07D4009-1FA1-4963-905B-2F82EFC1FBC6}">
      <dgm:prSet custT="1"/>
      <dgm:spPr/>
      <dgm:t>
        <a:bodyPr/>
        <a:lstStyle/>
        <a:p>
          <a:r>
            <a:rPr lang="es-ES" sz="1800" b="1" i="1" dirty="0" smtClean="0">
              <a:solidFill>
                <a:schemeClr val="bg1"/>
              </a:solidFill>
            </a:rPr>
            <a:t>Mantener adecuada presión de perfusión sistémica </a:t>
          </a:r>
        </a:p>
        <a:p>
          <a:r>
            <a:rPr lang="es-ES" sz="1600" b="1" i="1" dirty="0" smtClean="0">
              <a:solidFill>
                <a:schemeClr val="tx1"/>
              </a:solidFill>
            </a:rPr>
            <a:t>Tratamiento con medicamentos Vasoactivo</a:t>
          </a:r>
          <a:r>
            <a:rPr lang="es-ES" sz="1400" b="1" i="1" dirty="0" smtClean="0">
              <a:solidFill>
                <a:schemeClr val="tx1"/>
              </a:solidFill>
            </a:rPr>
            <a:t>s </a:t>
          </a:r>
          <a:endParaRPr lang="es-PE" sz="1400" b="1" i="1" dirty="0">
            <a:solidFill>
              <a:schemeClr val="tx1"/>
            </a:solidFill>
          </a:endParaRPr>
        </a:p>
      </dgm:t>
    </dgm:pt>
    <dgm:pt modelId="{A2B3AAA4-16F7-4064-A058-A9C6C5EA3407}" type="parTrans" cxnId="{C09D812B-5425-46DE-AA05-32D212519E0F}">
      <dgm:prSet/>
      <dgm:spPr/>
      <dgm:t>
        <a:bodyPr/>
        <a:lstStyle/>
        <a:p>
          <a:endParaRPr lang="es-PE"/>
        </a:p>
      </dgm:t>
    </dgm:pt>
    <dgm:pt modelId="{F97BE93E-CDC8-44C4-B714-0E0759D2837F}" type="sibTrans" cxnId="{C09D812B-5425-46DE-AA05-32D212519E0F}">
      <dgm:prSet/>
      <dgm:spPr/>
      <dgm:t>
        <a:bodyPr/>
        <a:lstStyle/>
        <a:p>
          <a:endParaRPr lang="es-PE"/>
        </a:p>
      </dgm:t>
    </dgm:pt>
    <dgm:pt modelId="{9EFB58F5-63B2-404C-9228-43B187A0AD5B}">
      <dgm:prSet custT="1"/>
      <dgm:spPr/>
      <dgm:t>
        <a:bodyPr/>
        <a:lstStyle/>
        <a:p>
          <a:r>
            <a:rPr lang="es-PE" sz="1800" b="1" i="1" dirty="0" smtClean="0">
              <a:solidFill>
                <a:schemeClr val="bg1"/>
              </a:solidFill>
            </a:rPr>
            <a:t>Optimizar la Fluido terapia  de forma cuidadosa </a:t>
          </a:r>
          <a:endParaRPr lang="es-PE" sz="1800" b="1" i="1" dirty="0">
            <a:solidFill>
              <a:schemeClr val="bg1"/>
            </a:solidFill>
          </a:endParaRPr>
        </a:p>
      </dgm:t>
    </dgm:pt>
    <dgm:pt modelId="{815BAAD4-7233-4747-BB85-A9CC68C32133}" type="parTrans" cxnId="{E2381E78-9A04-46C5-B463-BBF7251411BF}">
      <dgm:prSet/>
      <dgm:spPr/>
      <dgm:t>
        <a:bodyPr/>
        <a:lstStyle/>
        <a:p>
          <a:endParaRPr lang="es-PE"/>
        </a:p>
      </dgm:t>
    </dgm:pt>
    <dgm:pt modelId="{9F9D2505-1323-4B4D-BD55-D6C722C38C98}" type="sibTrans" cxnId="{E2381E78-9A04-46C5-B463-BBF7251411BF}">
      <dgm:prSet/>
      <dgm:spPr/>
      <dgm:t>
        <a:bodyPr/>
        <a:lstStyle/>
        <a:p>
          <a:endParaRPr lang="es-PE"/>
        </a:p>
      </dgm:t>
    </dgm:pt>
    <dgm:pt modelId="{2C512B55-808E-404E-AB3C-B4EEE4657DBC}" type="pres">
      <dgm:prSet presAssocID="{40218E70-BD72-4F3F-85B9-2BB42A6A6E45}" presName="Name0" presStyleCnt="0">
        <dgm:presLayoutVars>
          <dgm:dir/>
          <dgm:resizeHandles val="exact"/>
        </dgm:presLayoutVars>
      </dgm:prSet>
      <dgm:spPr/>
    </dgm:pt>
    <dgm:pt modelId="{2079621C-7B42-4CED-9F55-D74A21710199}" type="pres">
      <dgm:prSet presAssocID="{40218E70-BD72-4F3F-85B9-2BB42A6A6E45}" presName="fgShape" presStyleLbl="fgShp" presStyleIdx="0" presStyleCnt="1" custLinFactNeighborX="1133" custLinFactNeighborY="31857"/>
      <dgm:spPr>
        <a:solidFill>
          <a:srgbClr val="FF0000"/>
        </a:solidFill>
      </dgm:spPr>
    </dgm:pt>
    <dgm:pt modelId="{0E17F091-4BA7-4107-9D1B-82CF91A67F52}" type="pres">
      <dgm:prSet presAssocID="{40218E70-BD72-4F3F-85B9-2BB42A6A6E45}" presName="linComp" presStyleCnt="0"/>
      <dgm:spPr/>
    </dgm:pt>
    <dgm:pt modelId="{6F986497-F712-470C-95CD-5F98EA5DD9DA}" type="pres">
      <dgm:prSet presAssocID="{4062B434-0E6D-4395-98FD-B6230BFEF153}" presName="compNode" presStyleCnt="0"/>
      <dgm:spPr/>
    </dgm:pt>
    <dgm:pt modelId="{80F3B921-B3B6-45BE-A6F5-F3816BE4898B}" type="pres">
      <dgm:prSet presAssocID="{4062B434-0E6D-4395-98FD-B6230BFEF153}" presName="bkgdShape" presStyleLbl="node1" presStyleIdx="0" presStyleCnt="4" custLinFactNeighborX="2034"/>
      <dgm:spPr/>
      <dgm:t>
        <a:bodyPr/>
        <a:lstStyle/>
        <a:p>
          <a:endParaRPr lang="es-PE"/>
        </a:p>
      </dgm:t>
    </dgm:pt>
    <dgm:pt modelId="{BC1C7E3E-DA4A-4982-AD02-0EEC52212261}" type="pres">
      <dgm:prSet presAssocID="{4062B434-0E6D-4395-98FD-B6230BFEF153}" presName="nodeTx" presStyleLbl="node1" presStyleIdx="0" presStyleCnt="4">
        <dgm:presLayoutVars>
          <dgm:bulletEnabled val="1"/>
        </dgm:presLayoutVars>
      </dgm:prSet>
      <dgm:spPr/>
      <dgm:t>
        <a:bodyPr/>
        <a:lstStyle/>
        <a:p>
          <a:endParaRPr lang="es-PE"/>
        </a:p>
      </dgm:t>
    </dgm:pt>
    <dgm:pt modelId="{EDEFB72D-51E5-41F7-8649-2FE4B478C1D6}" type="pres">
      <dgm:prSet presAssocID="{4062B434-0E6D-4395-98FD-B6230BFEF153}" presName="invisiNode" presStyleLbl="node1" presStyleIdx="0" presStyleCnt="4"/>
      <dgm:spPr/>
    </dgm:pt>
    <dgm:pt modelId="{5A2329F9-EE41-4C4D-A093-6CB550A6841D}" type="pres">
      <dgm:prSet presAssocID="{4062B434-0E6D-4395-98FD-B6230BFEF153}" presName="imagNode" presStyleLbl="fgImgPlace1" presStyleIdx="0" presStyleCnt="4"/>
      <dgm:spPr>
        <a:blipFill rotWithShape="0">
          <a:blip xmlns:r="http://schemas.openxmlformats.org/officeDocument/2006/relationships" r:embed="rId1"/>
          <a:stretch>
            <a:fillRect/>
          </a:stretch>
        </a:blipFill>
      </dgm:spPr>
    </dgm:pt>
    <dgm:pt modelId="{6ACCC3DB-1DE9-4DC2-917C-86F24E1BF38B}" type="pres">
      <dgm:prSet presAssocID="{68419E4E-B358-4B91-BAEB-C32068EF8B68}" presName="sibTrans" presStyleLbl="sibTrans2D1" presStyleIdx="0" presStyleCnt="0"/>
      <dgm:spPr/>
      <dgm:t>
        <a:bodyPr/>
        <a:lstStyle/>
        <a:p>
          <a:endParaRPr lang="es-PE"/>
        </a:p>
      </dgm:t>
    </dgm:pt>
    <dgm:pt modelId="{3914EFF0-CDA4-4DD7-814F-B87C8EB3A601}" type="pres">
      <dgm:prSet presAssocID="{8A636091-ED7A-4757-9472-38CE739191BD}" presName="compNode" presStyleCnt="0"/>
      <dgm:spPr/>
    </dgm:pt>
    <dgm:pt modelId="{98A59E90-9CE2-43F4-BF6E-57184913C3F8}" type="pres">
      <dgm:prSet presAssocID="{8A636091-ED7A-4757-9472-38CE739191BD}" presName="bkgdShape" presStyleLbl="node1" presStyleIdx="1" presStyleCnt="4"/>
      <dgm:spPr/>
      <dgm:t>
        <a:bodyPr/>
        <a:lstStyle/>
        <a:p>
          <a:endParaRPr lang="es-PE"/>
        </a:p>
      </dgm:t>
    </dgm:pt>
    <dgm:pt modelId="{4C9372FD-C1F8-45F1-B27A-2D689E631C6F}" type="pres">
      <dgm:prSet presAssocID="{8A636091-ED7A-4757-9472-38CE739191BD}" presName="nodeTx" presStyleLbl="node1" presStyleIdx="1" presStyleCnt="4">
        <dgm:presLayoutVars>
          <dgm:bulletEnabled val="1"/>
        </dgm:presLayoutVars>
      </dgm:prSet>
      <dgm:spPr/>
      <dgm:t>
        <a:bodyPr/>
        <a:lstStyle/>
        <a:p>
          <a:endParaRPr lang="es-PE"/>
        </a:p>
      </dgm:t>
    </dgm:pt>
    <dgm:pt modelId="{0E769990-6CAD-49E5-ACB1-AC580564B4CF}" type="pres">
      <dgm:prSet presAssocID="{8A636091-ED7A-4757-9472-38CE739191BD}" presName="invisiNode" presStyleLbl="node1" presStyleIdx="1" presStyleCnt="4"/>
      <dgm:spPr/>
    </dgm:pt>
    <dgm:pt modelId="{D62B4E3F-A9A1-41B9-8921-9851416EF477}" type="pres">
      <dgm:prSet presAssocID="{8A636091-ED7A-4757-9472-38CE739191BD}" presName="imagNode" presStyleLbl="fgImgPlace1" presStyleIdx="1" presStyleCnt="4"/>
      <dgm:spPr>
        <a:blipFill rotWithShape="0">
          <a:blip xmlns:r="http://schemas.openxmlformats.org/officeDocument/2006/relationships" r:embed="rId2"/>
          <a:stretch>
            <a:fillRect/>
          </a:stretch>
        </a:blipFill>
      </dgm:spPr>
    </dgm:pt>
    <dgm:pt modelId="{E8A38DF9-256A-4159-A422-27E9BC0D45BB}" type="pres">
      <dgm:prSet presAssocID="{8CD6B06C-5A61-4035-A9E3-EC0A9C4E173F}" presName="sibTrans" presStyleLbl="sibTrans2D1" presStyleIdx="0" presStyleCnt="0"/>
      <dgm:spPr/>
      <dgm:t>
        <a:bodyPr/>
        <a:lstStyle/>
        <a:p>
          <a:endParaRPr lang="es-PE"/>
        </a:p>
      </dgm:t>
    </dgm:pt>
    <dgm:pt modelId="{2D4EA21D-54B9-4371-932D-7051C6153E86}" type="pres">
      <dgm:prSet presAssocID="{E07D4009-1FA1-4963-905B-2F82EFC1FBC6}" presName="compNode" presStyleCnt="0"/>
      <dgm:spPr/>
    </dgm:pt>
    <dgm:pt modelId="{B12E9B7C-D230-4C54-978E-D2E37B568FC8}" type="pres">
      <dgm:prSet presAssocID="{E07D4009-1FA1-4963-905B-2F82EFC1FBC6}" presName="bkgdShape" presStyleLbl="node1" presStyleIdx="2" presStyleCnt="4"/>
      <dgm:spPr/>
      <dgm:t>
        <a:bodyPr/>
        <a:lstStyle/>
        <a:p>
          <a:endParaRPr lang="es-PE"/>
        </a:p>
      </dgm:t>
    </dgm:pt>
    <dgm:pt modelId="{F072101C-9315-4E35-AFF8-9CBD29FBD03B}" type="pres">
      <dgm:prSet presAssocID="{E07D4009-1FA1-4963-905B-2F82EFC1FBC6}" presName="nodeTx" presStyleLbl="node1" presStyleIdx="2" presStyleCnt="4">
        <dgm:presLayoutVars>
          <dgm:bulletEnabled val="1"/>
        </dgm:presLayoutVars>
      </dgm:prSet>
      <dgm:spPr/>
      <dgm:t>
        <a:bodyPr/>
        <a:lstStyle/>
        <a:p>
          <a:endParaRPr lang="es-PE"/>
        </a:p>
      </dgm:t>
    </dgm:pt>
    <dgm:pt modelId="{D8077E69-3C12-47D0-83CB-6FFEF50749E8}" type="pres">
      <dgm:prSet presAssocID="{E07D4009-1FA1-4963-905B-2F82EFC1FBC6}" presName="invisiNode" presStyleLbl="node1" presStyleIdx="2" presStyleCnt="4"/>
      <dgm:spPr/>
    </dgm:pt>
    <dgm:pt modelId="{0C40D6CF-B9B9-4FBD-BE65-7574DAD67033}" type="pres">
      <dgm:prSet presAssocID="{E07D4009-1FA1-4963-905B-2F82EFC1FBC6}" presName="imagNode" presStyleLbl="fgImgPlace1" presStyleIdx="2" presStyleCnt="4"/>
      <dgm:spPr>
        <a:blipFill rotWithShape="0">
          <a:blip xmlns:r="http://schemas.openxmlformats.org/officeDocument/2006/relationships" r:embed="rId3"/>
          <a:stretch>
            <a:fillRect/>
          </a:stretch>
        </a:blipFill>
      </dgm:spPr>
    </dgm:pt>
    <dgm:pt modelId="{E5B001DD-0B42-4E3F-A69F-81336B212836}" type="pres">
      <dgm:prSet presAssocID="{F97BE93E-CDC8-44C4-B714-0E0759D2837F}" presName="sibTrans" presStyleLbl="sibTrans2D1" presStyleIdx="0" presStyleCnt="0"/>
      <dgm:spPr/>
      <dgm:t>
        <a:bodyPr/>
        <a:lstStyle/>
        <a:p>
          <a:endParaRPr lang="es-PE"/>
        </a:p>
      </dgm:t>
    </dgm:pt>
    <dgm:pt modelId="{F6F56E09-67E9-4D52-869F-DC7A8CB02E0C}" type="pres">
      <dgm:prSet presAssocID="{9EFB58F5-63B2-404C-9228-43B187A0AD5B}" presName="compNode" presStyleCnt="0"/>
      <dgm:spPr/>
    </dgm:pt>
    <dgm:pt modelId="{343AF19F-A886-46FC-AC9A-6BAD18B75475}" type="pres">
      <dgm:prSet presAssocID="{9EFB58F5-63B2-404C-9228-43B187A0AD5B}" presName="bkgdShape" presStyleLbl="node1" presStyleIdx="3" presStyleCnt="4"/>
      <dgm:spPr/>
      <dgm:t>
        <a:bodyPr/>
        <a:lstStyle/>
        <a:p>
          <a:endParaRPr lang="es-PE"/>
        </a:p>
      </dgm:t>
    </dgm:pt>
    <dgm:pt modelId="{FBA7D972-3D31-4221-BC0F-D30FAA6896D0}" type="pres">
      <dgm:prSet presAssocID="{9EFB58F5-63B2-404C-9228-43B187A0AD5B}" presName="nodeTx" presStyleLbl="node1" presStyleIdx="3" presStyleCnt="4">
        <dgm:presLayoutVars>
          <dgm:bulletEnabled val="1"/>
        </dgm:presLayoutVars>
      </dgm:prSet>
      <dgm:spPr/>
      <dgm:t>
        <a:bodyPr/>
        <a:lstStyle/>
        <a:p>
          <a:endParaRPr lang="es-PE"/>
        </a:p>
      </dgm:t>
    </dgm:pt>
    <dgm:pt modelId="{41F85A45-7680-4D9E-8819-1D476894F572}" type="pres">
      <dgm:prSet presAssocID="{9EFB58F5-63B2-404C-9228-43B187A0AD5B}" presName="invisiNode" presStyleLbl="node1" presStyleIdx="3" presStyleCnt="4"/>
      <dgm:spPr/>
    </dgm:pt>
    <dgm:pt modelId="{3A753A15-F501-4BFD-9CC4-D96A8E626D1E}" type="pres">
      <dgm:prSet presAssocID="{9EFB58F5-63B2-404C-9228-43B187A0AD5B}" presName="imagNode" presStyleLbl="fgImgPlace1" presStyleIdx="3" presStyleCnt="4"/>
      <dgm:spPr>
        <a:blipFill rotWithShape="0">
          <a:blip xmlns:r="http://schemas.openxmlformats.org/officeDocument/2006/relationships" r:embed="rId4"/>
          <a:stretch>
            <a:fillRect/>
          </a:stretch>
        </a:blipFill>
      </dgm:spPr>
    </dgm:pt>
  </dgm:ptLst>
  <dgm:cxnLst>
    <dgm:cxn modelId="{0CFAFE4D-8A86-4EC4-9CD0-087B52CB4023}" type="presOf" srcId="{40218E70-BD72-4F3F-85B9-2BB42A6A6E45}" destId="{2C512B55-808E-404E-AB3C-B4EEE4657DBC}" srcOrd="0" destOrd="0" presId="urn:microsoft.com/office/officeart/2005/8/layout/hList7#1"/>
    <dgm:cxn modelId="{B84D838A-4F66-46D0-B221-A4C34163E613}" type="presOf" srcId="{8CD6B06C-5A61-4035-A9E3-EC0A9C4E173F}" destId="{E8A38DF9-256A-4159-A422-27E9BC0D45BB}" srcOrd="0" destOrd="0" presId="urn:microsoft.com/office/officeart/2005/8/layout/hList7#1"/>
    <dgm:cxn modelId="{36409F9C-B3F8-4D28-916A-77E99E5BFB13}" type="presOf" srcId="{8A636091-ED7A-4757-9472-38CE739191BD}" destId="{98A59E90-9CE2-43F4-BF6E-57184913C3F8}" srcOrd="0" destOrd="0" presId="urn:microsoft.com/office/officeart/2005/8/layout/hList7#1"/>
    <dgm:cxn modelId="{48804959-B873-4BCD-80FF-A55F97BAE848}" type="presOf" srcId="{E07D4009-1FA1-4963-905B-2F82EFC1FBC6}" destId="{F072101C-9315-4E35-AFF8-9CBD29FBD03B}" srcOrd="1" destOrd="0" presId="urn:microsoft.com/office/officeart/2005/8/layout/hList7#1"/>
    <dgm:cxn modelId="{60FEDD9F-D9D8-409B-BE33-0CC154189760}" type="presOf" srcId="{8A636091-ED7A-4757-9472-38CE739191BD}" destId="{4C9372FD-C1F8-45F1-B27A-2D689E631C6F}" srcOrd="1" destOrd="0" presId="urn:microsoft.com/office/officeart/2005/8/layout/hList7#1"/>
    <dgm:cxn modelId="{D2FE19A8-EE1F-4A37-8079-8F571DBDD5FA}" srcId="{40218E70-BD72-4F3F-85B9-2BB42A6A6E45}" destId="{8A636091-ED7A-4757-9472-38CE739191BD}" srcOrd="1" destOrd="0" parTransId="{1A921DE7-C0ED-4A61-8461-CF6F617E2E40}" sibTransId="{8CD6B06C-5A61-4035-A9E3-EC0A9C4E173F}"/>
    <dgm:cxn modelId="{8117CB46-C312-414C-A5DB-14373CF2C4D2}" srcId="{40218E70-BD72-4F3F-85B9-2BB42A6A6E45}" destId="{4062B434-0E6D-4395-98FD-B6230BFEF153}" srcOrd="0" destOrd="0" parTransId="{BFA8A34E-4DF7-49B7-BE27-060D165442D3}" sibTransId="{68419E4E-B358-4B91-BAEB-C32068EF8B68}"/>
    <dgm:cxn modelId="{ED27EEFF-48A5-4A43-9CF4-95887FED4260}" type="presOf" srcId="{9EFB58F5-63B2-404C-9228-43B187A0AD5B}" destId="{FBA7D972-3D31-4221-BC0F-D30FAA6896D0}" srcOrd="1" destOrd="0" presId="urn:microsoft.com/office/officeart/2005/8/layout/hList7#1"/>
    <dgm:cxn modelId="{AFC59876-C389-48F9-B055-D521AC92AE74}" type="presOf" srcId="{9EFB58F5-63B2-404C-9228-43B187A0AD5B}" destId="{343AF19F-A886-46FC-AC9A-6BAD18B75475}" srcOrd="0" destOrd="0" presId="urn:microsoft.com/office/officeart/2005/8/layout/hList7#1"/>
    <dgm:cxn modelId="{56CAD56E-B946-4B49-8990-4A8DF7CADECE}" type="presOf" srcId="{F97BE93E-CDC8-44C4-B714-0E0759D2837F}" destId="{E5B001DD-0B42-4E3F-A69F-81336B212836}" srcOrd="0" destOrd="0" presId="urn:microsoft.com/office/officeart/2005/8/layout/hList7#1"/>
    <dgm:cxn modelId="{3CE2D6C4-7BD8-433E-BA59-889EBFC10BA6}" type="presOf" srcId="{68419E4E-B358-4B91-BAEB-C32068EF8B68}" destId="{6ACCC3DB-1DE9-4DC2-917C-86F24E1BF38B}" srcOrd="0" destOrd="0" presId="urn:microsoft.com/office/officeart/2005/8/layout/hList7#1"/>
    <dgm:cxn modelId="{E2381E78-9A04-46C5-B463-BBF7251411BF}" srcId="{40218E70-BD72-4F3F-85B9-2BB42A6A6E45}" destId="{9EFB58F5-63B2-404C-9228-43B187A0AD5B}" srcOrd="3" destOrd="0" parTransId="{815BAAD4-7233-4747-BB85-A9CC68C32133}" sibTransId="{9F9D2505-1323-4B4D-BD55-D6C722C38C98}"/>
    <dgm:cxn modelId="{5F50D677-8242-4A24-8864-3976660F4F23}" type="presOf" srcId="{4062B434-0E6D-4395-98FD-B6230BFEF153}" destId="{BC1C7E3E-DA4A-4982-AD02-0EEC52212261}" srcOrd="1" destOrd="0" presId="urn:microsoft.com/office/officeart/2005/8/layout/hList7#1"/>
    <dgm:cxn modelId="{DDFBC1E7-8DF9-465C-A694-2EB1740ECEE7}" type="presOf" srcId="{4062B434-0E6D-4395-98FD-B6230BFEF153}" destId="{80F3B921-B3B6-45BE-A6F5-F3816BE4898B}" srcOrd="0" destOrd="0" presId="urn:microsoft.com/office/officeart/2005/8/layout/hList7#1"/>
    <dgm:cxn modelId="{C09D812B-5425-46DE-AA05-32D212519E0F}" srcId="{40218E70-BD72-4F3F-85B9-2BB42A6A6E45}" destId="{E07D4009-1FA1-4963-905B-2F82EFC1FBC6}" srcOrd="2" destOrd="0" parTransId="{A2B3AAA4-16F7-4064-A058-A9C6C5EA3407}" sibTransId="{F97BE93E-CDC8-44C4-B714-0E0759D2837F}"/>
    <dgm:cxn modelId="{EF8BA382-7F22-4C1F-835D-1CE55CC4E817}" type="presOf" srcId="{E07D4009-1FA1-4963-905B-2F82EFC1FBC6}" destId="{B12E9B7C-D230-4C54-978E-D2E37B568FC8}" srcOrd="0" destOrd="0" presId="urn:microsoft.com/office/officeart/2005/8/layout/hList7#1"/>
    <dgm:cxn modelId="{9B95168A-F241-4CA0-A452-E233138E74B0}" type="presParOf" srcId="{2C512B55-808E-404E-AB3C-B4EEE4657DBC}" destId="{2079621C-7B42-4CED-9F55-D74A21710199}" srcOrd="0" destOrd="0" presId="urn:microsoft.com/office/officeart/2005/8/layout/hList7#1"/>
    <dgm:cxn modelId="{2B5987C4-59B5-4D13-BEA1-DEA74D7D994B}" type="presParOf" srcId="{2C512B55-808E-404E-AB3C-B4EEE4657DBC}" destId="{0E17F091-4BA7-4107-9D1B-82CF91A67F52}" srcOrd="1" destOrd="0" presId="urn:microsoft.com/office/officeart/2005/8/layout/hList7#1"/>
    <dgm:cxn modelId="{A35FC34F-C26D-4177-9416-2593FD4D383F}" type="presParOf" srcId="{0E17F091-4BA7-4107-9D1B-82CF91A67F52}" destId="{6F986497-F712-470C-95CD-5F98EA5DD9DA}" srcOrd="0" destOrd="0" presId="urn:microsoft.com/office/officeart/2005/8/layout/hList7#1"/>
    <dgm:cxn modelId="{A5268D7B-F4EC-4AD0-AF74-EF561387FE8E}" type="presParOf" srcId="{6F986497-F712-470C-95CD-5F98EA5DD9DA}" destId="{80F3B921-B3B6-45BE-A6F5-F3816BE4898B}" srcOrd="0" destOrd="0" presId="urn:microsoft.com/office/officeart/2005/8/layout/hList7#1"/>
    <dgm:cxn modelId="{8760A6C1-8E1C-4A93-AFC9-1579F4BC97CB}" type="presParOf" srcId="{6F986497-F712-470C-95CD-5F98EA5DD9DA}" destId="{BC1C7E3E-DA4A-4982-AD02-0EEC52212261}" srcOrd="1" destOrd="0" presId="urn:microsoft.com/office/officeart/2005/8/layout/hList7#1"/>
    <dgm:cxn modelId="{AE7420EB-4B82-4049-BEEE-6E58143B0BB6}" type="presParOf" srcId="{6F986497-F712-470C-95CD-5F98EA5DD9DA}" destId="{EDEFB72D-51E5-41F7-8649-2FE4B478C1D6}" srcOrd="2" destOrd="0" presId="urn:microsoft.com/office/officeart/2005/8/layout/hList7#1"/>
    <dgm:cxn modelId="{F8825841-EEA4-4886-B939-9134FE707171}" type="presParOf" srcId="{6F986497-F712-470C-95CD-5F98EA5DD9DA}" destId="{5A2329F9-EE41-4C4D-A093-6CB550A6841D}" srcOrd="3" destOrd="0" presId="urn:microsoft.com/office/officeart/2005/8/layout/hList7#1"/>
    <dgm:cxn modelId="{D448A287-C506-437B-8686-33337E1BB920}" type="presParOf" srcId="{0E17F091-4BA7-4107-9D1B-82CF91A67F52}" destId="{6ACCC3DB-1DE9-4DC2-917C-86F24E1BF38B}" srcOrd="1" destOrd="0" presId="urn:microsoft.com/office/officeart/2005/8/layout/hList7#1"/>
    <dgm:cxn modelId="{AB247287-08FB-4761-88B8-ACBB5108F4E0}" type="presParOf" srcId="{0E17F091-4BA7-4107-9D1B-82CF91A67F52}" destId="{3914EFF0-CDA4-4DD7-814F-B87C8EB3A601}" srcOrd="2" destOrd="0" presId="urn:microsoft.com/office/officeart/2005/8/layout/hList7#1"/>
    <dgm:cxn modelId="{C601159A-ED9D-4C4D-9434-03A4F11A0CD9}" type="presParOf" srcId="{3914EFF0-CDA4-4DD7-814F-B87C8EB3A601}" destId="{98A59E90-9CE2-43F4-BF6E-57184913C3F8}" srcOrd="0" destOrd="0" presId="urn:microsoft.com/office/officeart/2005/8/layout/hList7#1"/>
    <dgm:cxn modelId="{F8619430-5F36-400B-99D6-B05ACE3BD4AD}" type="presParOf" srcId="{3914EFF0-CDA4-4DD7-814F-B87C8EB3A601}" destId="{4C9372FD-C1F8-45F1-B27A-2D689E631C6F}" srcOrd="1" destOrd="0" presId="urn:microsoft.com/office/officeart/2005/8/layout/hList7#1"/>
    <dgm:cxn modelId="{B14AC1AC-29EB-4E04-87B9-31CFD9559CBF}" type="presParOf" srcId="{3914EFF0-CDA4-4DD7-814F-B87C8EB3A601}" destId="{0E769990-6CAD-49E5-ACB1-AC580564B4CF}" srcOrd="2" destOrd="0" presId="urn:microsoft.com/office/officeart/2005/8/layout/hList7#1"/>
    <dgm:cxn modelId="{86E54F60-B86E-451E-9011-DC6B2A3C2444}" type="presParOf" srcId="{3914EFF0-CDA4-4DD7-814F-B87C8EB3A601}" destId="{D62B4E3F-A9A1-41B9-8921-9851416EF477}" srcOrd="3" destOrd="0" presId="urn:microsoft.com/office/officeart/2005/8/layout/hList7#1"/>
    <dgm:cxn modelId="{2C3B2586-3138-4893-964C-77710CF4F3DE}" type="presParOf" srcId="{0E17F091-4BA7-4107-9D1B-82CF91A67F52}" destId="{E8A38DF9-256A-4159-A422-27E9BC0D45BB}" srcOrd="3" destOrd="0" presId="urn:microsoft.com/office/officeart/2005/8/layout/hList7#1"/>
    <dgm:cxn modelId="{A870DC0E-0C9D-4A2A-91BD-6AFB7E7839A5}" type="presParOf" srcId="{0E17F091-4BA7-4107-9D1B-82CF91A67F52}" destId="{2D4EA21D-54B9-4371-932D-7051C6153E86}" srcOrd="4" destOrd="0" presId="urn:microsoft.com/office/officeart/2005/8/layout/hList7#1"/>
    <dgm:cxn modelId="{2115E97D-0379-44EA-85B1-FCBF11407A17}" type="presParOf" srcId="{2D4EA21D-54B9-4371-932D-7051C6153E86}" destId="{B12E9B7C-D230-4C54-978E-D2E37B568FC8}" srcOrd="0" destOrd="0" presId="urn:microsoft.com/office/officeart/2005/8/layout/hList7#1"/>
    <dgm:cxn modelId="{B4D7136E-056D-46C1-834F-3C5F5AA920AC}" type="presParOf" srcId="{2D4EA21D-54B9-4371-932D-7051C6153E86}" destId="{F072101C-9315-4E35-AFF8-9CBD29FBD03B}" srcOrd="1" destOrd="0" presId="urn:microsoft.com/office/officeart/2005/8/layout/hList7#1"/>
    <dgm:cxn modelId="{951BC2C6-E0F0-4958-BCBA-4FF7CCF969FA}" type="presParOf" srcId="{2D4EA21D-54B9-4371-932D-7051C6153E86}" destId="{D8077E69-3C12-47D0-83CB-6FFEF50749E8}" srcOrd="2" destOrd="0" presId="urn:microsoft.com/office/officeart/2005/8/layout/hList7#1"/>
    <dgm:cxn modelId="{0AC892E0-29D9-45FC-9257-430311EAFDB9}" type="presParOf" srcId="{2D4EA21D-54B9-4371-932D-7051C6153E86}" destId="{0C40D6CF-B9B9-4FBD-BE65-7574DAD67033}" srcOrd="3" destOrd="0" presId="urn:microsoft.com/office/officeart/2005/8/layout/hList7#1"/>
    <dgm:cxn modelId="{E56E0588-45F9-4FFF-B816-B862B64E48D6}" type="presParOf" srcId="{0E17F091-4BA7-4107-9D1B-82CF91A67F52}" destId="{E5B001DD-0B42-4E3F-A69F-81336B212836}" srcOrd="5" destOrd="0" presId="urn:microsoft.com/office/officeart/2005/8/layout/hList7#1"/>
    <dgm:cxn modelId="{3E9C4FA3-62A6-4C5A-960A-D002B32A9A51}" type="presParOf" srcId="{0E17F091-4BA7-4107-9D1B-82CF91A67F52}" destId="{F6F56E09-67E9-4D52-869F-DC7A8CB02E0C}" srcOrd="6" destOrd="0" presId="urn:microsoft.com/office/officeart/2005/8/layout/hList7#1"/>
    <dgm:cxn modelId="{80BE8629-617F-4495-88CD-8C237C37B793}" type="presParOf" srcId="{F6F56E09-67E9-4D52-869F-DC7A8CB02E0C}" destId="{343AF19F-A886-46FC-AC9A-6BAD18B75475}" srcOrd="0" destOrd="0" presId="urn:microsoft.com/office/officeart/2005/8/layout/hList7#1"/>
    <dgm:cxn modelId="{D9EB10AF-B140-4336-9D58-87CD11E23764}" type="presParOf" srcId="{F6F56E09-67E9-4D52-869F-DC7A8CB02E0C}" destId="{FBA7D972-3D31-4221-BC0F-D30FAA6896D0}" srcOrd="1" destOrd="0" presId="urn:microsoft.com/office/officeart/2005/8/layout/hList7#1"/>
    <dgm:cxn modelId="{9F81083C-2C70-4404-B027-90E5A49F6455}" type="presParOf" srcId="{F6F56E09-67E9-4D52-869F-DC7A8CB02E0C}" destId="{41F85A45-7680-4D9E-8819-1D476894F572}" srcOrd="2" destOrd="0" presId="urn:microsoft.com/office/officeart/2005/8/layout/hList7#1"/>
    <dgm:cxn modelId="{4248FC0A-9259-4DD9-B53A-55CD5BB3CE13}" type="presParOf" srcId="{F6F56E09-67E9-4D52-869F-DC7A8CB02E0C}" destId="{3A753A15-F501-4BFD-9CC4-D96A8E626D1E}"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3A405D-996C-41AD-85E6-28A2997A28B4}"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s-PE"/>
        </a:p>
      </dgm:t>
    </dgm:pt>
    <dgm:pt modelId="{F761C00B-3641-4628-86B2-7DB7205E315B}">
      <dgm:prSet phldrT="[Texto]">
        <dgm:style>
          <a:lnRef idx="2">
            <a:schemeClr val="accent2"/>
          </a:lnRef>
          <a:fillRef idx="1">
            <a:schemeClr val="lt1"/>
          </a:fillRef>
          <a:effectRef idx="0">
            <a:schemeClr val="accent2"/>
          </a:effectRef>
          <a:fontRef idx="minor">
            <a:schemeClr val="dk1"/>
          </a:fontRef>
        </dgm:style>
      </dgm:prSet>
      <dgm:spPr>
        <a:xfrm>
          <a:off x="0" y="0"/>
          <a:ext cx="5643976" cy="970306"/>
        </a:xfrm>
        <a:solidFill>
          <a:sysClr val="window" lastClr="FFFFFF"/>
        </a:solidFill>
        <a:ln w="25400" cap="flat" cmpd="sng" algn="ctr">
          <a:solidFill>
            <a:srgbClr val="C0504D"/>
          </a:solidFill>
          <a:prstDash val="solid"/>
        </a:ln>
        <a:effectLst/>
      </dgm:spPr>
      <dgm:t>
        <a:bodyPr/>
        <a:lstStyle/>
        <a:p>
          <a:pPr algn="ctr"/>
          <a:r>
            <a:rPr lang="es-PE" b="1" dirty="0" smtClean="0">
              <a:solidFill>
                <a:srgbClr val="FF0000"/>
              </a:solidFill>
              <a:latin typeface="Arial" pitchFamily="34" charset="0"/>
              <a:ea typeface="+mn-ea"/>
              <a:cs typeface="Arial" pitchFamily="34" charset="0"/>
            </a:rPr>
            <a:t>DX.NANDA RIESGO DE INFECCIÓN (00004).</a:t>
          </a:r>
          <a:endParaRPr lang="es-PE" b="1" dirty="0">
            <a:solidFill>
              <a:srgbClr val="FF0000"/>
            </a:solidFill>
            <a:latin typeface="Arial" pitchFamily="34" charset="0"/>
            <a:ea typeface="+mn-ea"/>
            <a:cs typeface="Arial" pitchFamily="34" charset="0"/>
          </a:endParaRPr>
        </a:p>
      </dgm:t>
    </dgm:pt>
    <dgm:pt modelId="{907F30FF-7F0C-4CBC-98AD-76EE37E13460}" type="parTrans" cxnId="{017F63AE-2F05-4F00-A10B-8C482D15BB1F}">
      <dgm:prSet/>
      <dgm:spPr/>
      <dgm:t>
        <a:bodyPr/>
        <a:lstStyle/>
        <a:p>
          <a:endParaRPr lang="es-PE"/>
        </a:p>
      </dgm:t>
    </dgm:pt>
    <dgm:pt modelId="{00E3C17A-EB28-440F-8C87-B511D4459340}" type="sibTrans" cxnId="{017F63AE-2F05-4F00-A10B-8C482D15BB1F}">
      <dgm:prSet/>
      <dgm:spPr>
        <a:xfrm>
          <a:off x="5013277" y="708863"/>
          <a:ext cx="630699" cy="630699"/>
        </a:xfrm>
        <a:solidFill>
          <a:srgbClr val="8064A2">
            <a:tint val="40000"/>
            <a:alpha val="90000"/>
            <a:hueOff val="0"/>
            <a:satOff val="0"/>
            <a:lumOff val="0"/>
            <a:alphaOff val="0"/>
          </a:srgbClr>
        </a:solidFill>
        <a:ln w="25400" cap="flat" cmpd="sng" algn="ctr">
          <a:solidFill>
            <a:srgbClr val="8064A2">
              <a:tint val="40000"/>
              <a:alpha val="90000"/>
              <a:hueOff val="0"/>
              <a:satOff val="0"/>
              <a:lumOff val="0"/>
              <a:alphaOff val="0"/>
            </a:srgbClr>
          </a:solidFill>
          <a:prstDash val="solid"/>
        </a:ln>
        <a:effectLst/>
      </dgm:spPr>
      <dgm:t>
        <a:bodyPr/>
        <a:lstStyle/>
        <a:p>
          <a:endParaRPr lang="es-PE">
            <a:solidFill>
              <a:sysClr val="windowText" lastClr="000000">
                <a:hueOff val="0"/>
                <a:satOff val="0"/>
                <a:lumOff val="0"/>
                <a:alphaOff val="0"/>
              </a:sysClr>
            </a:solidFill>
            <a:latin typeface="Calibri"/>
            <a:ea typeface="+mn-ea"/>
            <a:cs typeface="+mn-cs"/>
          </a:endParaRPr>
        </a:p>
      </dgm:t>
    </dgm:pt>
    <dgm:pt modelId="{B903A2B0-9A17-4090-9CF4-AF8B6140B1AB}">
      <dgm:prSet phldrT="[Texto]" custT="1"/>
      <dgm:spPr>
        <a:xfrm>
          <a:off x="421465" y="1105071"/>
          <a:ext cx="5643976" cy="970306"/>
        </a:xfrm>
        <a:solidFill>
          <a:srgbClr val="8064A2">
            <a:hueOff val="-1116192"/>
            <a:satOff val="6725"/>
            <a:lumOff val="539"/>
            <a:alphaOff val="0"/>
          </a:srgbClr>
        </a:solidFill>
        <a:ln w="25400" cap="flat" cmpd="sng" algn="ctr">
          <a:solidFill>
            <a:srgbClr val="003300"/>
          </a:solidFill>
          <a:prstDash val="solid"/>
        </a:ln>
        <a:effectLst/>
      </dgm:spPr>
      <dgm:t>
        <a:bodyPr/>
        <a:lstStyle/>
        <a:p>
          <a:r>
            <a:rPr lang="es-PE" sz="2000" dirty="0" smtClean="0">
              <a:solidFill>
                <a:sysClr val="windowText" lastClr="000000"/>
              </a:solidFill>
              <a:latin typeface="Arial" pitchFamily="34" charset="0"/>
              <a:ea typeface="+mn-ea"/>
              <a:cs typeface="Arial" pitchFamily="34" charset="0"/>
            </a:rPr>
            <a:t>Cuidados de las heridas (3660)</a:t>
          </a:r>
          <a:endParaRPr lang="es-PE" sz="2000" dirty="0">
            <a:solidFill>
              <a:sysClr val="windowText" lastClr="000000"/>
            </a:solidFill>
            <a:latin typeface="Arial" pitchFamily="34" charset="0"/>
            <a:ea typeface="+mn-ea"/>
            <a:cs typeface="Arial" pitchFamily="34" charset="0"/>
          </a:endParaRPr>
        </a:p>
      </dgm:t>
    </dgm:pt>
    <dgm:pt modelId="{EA00D3C5-0305-494C-9CDE-8276ABA10A6B}" type="parTrans" cxnId="{4943A4A1-0D6D-4E29-BF8E-834FED3C790C}">
      <dgm:prSet/>
      <dgm:spPr/>
      <dgm:t>
        <a:bodyPr/>
        <a:lstStyle/>
        <a:p>
          <a:endParaRPr lang="es-PE"/>
        </a:p>
      </dgm:t>
    </dgm:pt>
    <dgm:pt modelId="{370B00C1-890C-4AE7-AA86-8F0C8C87C8BF}" type="sibTrans" cxnId="{4943A4A1-0D6D-4E29-BF8E-834FED3C790C}">
      <dgm:prSet/>
      <dgm:spPr>
        <a:xfrm>
          <a:off x="5434743" y="1813934"/>
          <a:ext cx="630699" cy="630699"/>
        </a:xfrm>
        <a:solidFill>
          <a:srgbClr val="8064A2">
            <a:tint val="40000"/>
            <a:alpha val="90000"/>
            <a:hueOff val="-1315235"/>
            <a:satOff val="7386"/>
            <a:lumOff val="469"/>
            <a:alphaOff val="0"/>
          </a:srgbClr>
        </a:solidFill>
        <a:ln w="25400" cap="flat" cmpd="sng" algn="ctr">
          <a:solidFill>
            <a:srgbClr val="8064A2">
              <a:tint val="40000"/>
              <a:alpha val="90000"/>
              <a:hueOff val="-1315235"/>
              <a:satOff val="7386"/>
              <a:lumOff val="469"/>
              <a:alphaOff val="0"/>
            </a:srgbClr>
          </a:solidFill>
          <a:prstDash val="solid"/>
        </a:ln>
        <a:effectLst/>
      </dgm:spPr>
      <dgm:t>
        <a:bodyPr/>
        <a:lstStyle/>
        <a:p>
          <a:endParaRPr lang="es-PE">
            <a:solidFill>
              <a:sysClr val="windowText" lastClr="000000">
                <a:hueOff val="0"/>
                <a:satOff val="0"/>
                <a:lumOff val="0"/>
                <a:alphaOff val="0"/>
              </a:sysClr>
            </a:solidFill>
            <a:latin typeface="Calibri"/>
            <a:ea typeface="+mn-ea"/>
            <a:cs typeface="+mn-cs"/>
          </a:endParaRPr>
        </a:p>
      </dgm:t>
    </dgm:pt>
    <dgm:pt modelId="{E52B5C08-297C-4BAD-90DB-31FDBC757254}">
      <dgm:prSet phldrT="[Texto]" custT="1"/>
      <dgm:spPr>
        <a:xfrm>
          <a:off x="1685863" y="4420287"/>
          <a:ext cx="5643976" cy="970306"/>
        </a:xfrm>
        <a:solidFill>
          <a:srgbClr val="8064A2">
            <a:hueOff val="-4464770"/>
            <a:satOff val="26899"/>
            <a:lumOff val="2156"/>
            <a:alphaOff val="0"/>
          </a:srgbClr>
        </a:solidFill>
        <a:ln w="25400" cap="flat" cmpd="sng" algn="ctr">
          <a:solidFill>
            <a:sysClr val="windowText" lastClr="000000"/>
          </a:solidFill>
          <a:prstDash val="solid"/>
        </a:ln>
        <a:effectLst/>
      </dgm:spPr>
      <dgm:t>
        <a:bodyPr/>
        <a:lstStyle/>
        <a:p>
          <a:pPr algn="ctr"/>
          <a:r>
            <a:rPr lang="es-PE" sz="1800" b="1" dirty="0" smtClean="0">
              <a:solidFill>
                <a:sysClr val="windowText" lastClr="000000"/>
              </a:solidFill>
              <a:latin typeface="Arial" pitchFamily="34" charset="0"/>
              <a:ea typeface="+mn-ea"/>
              <a:cs typeface="Arial" pitchFamily="34" charset="0"/>
            </a:rPr>
            <a:t>(2440) Mantenimiento de dispositivos de Acceso venoso. </a:t>
          </a:r>
          <a:r>
            <a:rPr lang="es-PE" sz="1600" b="0" dirty="0" smtClean="0">
              <a:solidFill>
                <a:sysClr val="windowText" lastClr="000000"/>
              </a:solidFill>
              <a:latin typeface="Arial" pitchFamily="34" charset="0"/>
              <a:ea typeface="+mn-ea"/>
              <a:cs typeface="Arial" pitchFamily="34" charset="0"/>
            </a:rPr>
            <a:t>Seguir los protocolos de vías y sistemas </a:t>
          </a:r>
          <a:r>
            <a:rPr lang="es-PE" sz="1600" b="1" i="1" dirty="0" smtClean="0">
              <a:solidFill>
                <a:srgbClr val="C00000"/>
              </a:solidFill>
              <a:effectLst>
                <a:outerShdw blurRad="38100" dist="38100" dir="2700000" algn="tl">
                  <a:srgbClr val="000000">
                    <a:alpha val="43137"/>
                  </a:srgbClr>
                </a:outerShdw>
              </a:effectLst>
              <a:latin typeface="Arial" pitchFamily="34" charset="0"/>
              <a:ea typeface="+mn-ea"/>
              <a:cs typeface="Arial" pitchFamily="34" charset="0"/>
            </a:rPr>
            <a:t>BACTEREMIA  ZERO</a:t>
          </a:r>
          <a:endParaRPr lang="es-PE" sz="1800" b="1" i="1" dirty="0">
            <a:solidFill>
              <a:srgbClr val="C000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4289D5C6-1EBE-4FA9-9311-ECB25952C82B}" type="parTrans" cxnId="{3D08460D-53CA-452A-8FEF-6A56C4AF33B9}">
      <dgm:prSet/>
      <dgm:spPr/>
      <dgm:t>
        <a:bodyPr/>
        <a:lstStyle/>
        <a:p>
          <a:endParaRPr lang="es-PE"/>
        </a:p>
      </dgm:t>
    </dgm:pt>
    <dgm:pt modelId="{FD8F5E35-9977-4F2F-9BC9-9393322C5EFE}" type="sibTrans" cxnId="{3D08460D-53CA-452A-8FEF-6A56C4AF33B9}">
      <dgm:prSet/>
      <dgm:spPr/>
      <dgm:t>
        <a:bodyPr/>
        <a:lstStyle/>
        <a:p>
          <a:endParaRPr lang="es-PE"/>
        </a:p>
      </dgm:t>
    </dgm:pt>
    <dgm:pt modelId="{B2663A7D-2C12-4A6D-9CC8-2A050281EFF0}">
      <dgm:prSet custT="1">
        <dgm:style>
          <a:lnRef idx="1">
            <a:schemeClr val="accent2"/>
          </a:lnRef>
          <a:fillRef idx="2">
            <a:schemeClr val="accent2"/>
          </a:fillRef>
          <a:effectRef idx="1">
            <a:schemeClr val="accent2"/>
          </a:effectRef>
          <a:fontRef idx="minor">
            <a:schemeClr val="dk1"/>
          </a:fontRef>
        </dgm:style>
      </dgm:prSet>
      <dgm:spPr>
        <a:xfrm>
          <a:off x="1264397" y="3315215"/>
          <a:ext cx="5643976" cy="970306"/>
        </a:xfr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dgm:spPr>
      <dgm:t>
        <a:bodyPr/>
        <a:lstStyle/>
        <a:p>
          <a:pPr algn="ctr"/>
          <a:endParaRPr lang="es-PE" sz="1800" b="1" dirty="0" smtClean="0">
            <a:solidFill>
              <a:sysClr val="windowText" lastClr="000000"/>
            </a:solidFill>
            <a:latin typeface="Arial" pitchFamily="34" charset="0"/>
            <a:ea typeface="+mn-ea"/>
            <a:cs typeface="Arial" pitchFamily="34" charset="0"/>
          </a:endParaRPr>
        </a:p>
        <a:p>
          <a:pPr algn="ctr"/>
          <a:r>
            <a:rPr lang="es-PE" sz="1800" b="1" dirty="0" smtClean="0">
              <a:solidFill>
                <a:sysClr val="windowText" lastClr="000000"/>
              </a:solidFill>
              <a:latin typeface="Arial" pitchFamily="34" charset="0"/>
              <a:ea typeface="+mn-ea"/>
              <a:cs typeface="Arial" pitchFamily="34" charset="0"/>
            </a:rPr>
            <a:t>(3180)Manejo de las vías aéreas artificiales </a:t>
          </a:r>
          <a:r>
            <a:rPr lang="es-PE" sz="1600" b="1" i="1" dirty="0" smtClean="0">
              <a:solidFill>
                <a:srgbClr val="FF0000"/>
              </a:solidFill>
              <a:latin typeface="Arial" pitchFamily="34" charset="0"/>
              <a:ea typeface="+mn-ea"/>
              <a:cs typeface="Arial" pitchFamily="34" charset="0"/>
            </a:rPr>
            <a:t>NEUMONIA ZERO.</a:t>
          </a:r>
          <a:endParaRPr lang="es-PE" sz="1800" b="1" i="1" dirty="0" smtClean="0">
            <a:solidFill>
              <a:srgbClr val="FF0000"/>
            </a:solidFill>
            <a:latin typeface="Arial" pitchFamily="34" charset="0"/>
            <a:ea typeface="+mn-ea"/>
            <a:cs typeface="Arial" pitchFamily="34" charset="0"/>
          </a:endParaRPr>
        </a:p>
        <a:p>
          <a:pPr algn="ctr"/>
          <a:endParaRPr lang="es-PE" sz="1800" b="1" dirty="0">
            <a:solidFill>
              <a:sysClr val="windowText" lastClr="000000"/>
            </a:solidFill>
            <a:latin typeface="Arial" pitchFamily="34" charset="0"/>
            <a:ea typeface="+mn-ea"/>
            <a:cs typeface="Arial" pitchFamily="34" charset="0"/>
          </a:endParaRPr>
        </a:p>
      </dgm:t>
    </dgm:pt>
    <dgm:pt modelId="{1B6C000B-B4DD-48B6-ADBC-A43FC4054C3B}" type="parTrans" cxnId="{ACD08A7A-ACEB-49F4-A11D-BC771CE3941F}">
      <dgm:prSet/>
      <dgm:spPr/>
      <dgm:t>
        <a:bodyPr/>
        <a:lstStyle/>
        <a:p>
          <a:endParaRPr lang="es-PE"/>
        </a:p>
      </dgm:t>
    </dgm:pt>
    <dgm:pt modelId="{01E7D4CE-6D00-451A-ADD5-B13E090BAE85}" type="sibTrans" cxnId="{ACD08A7A-ACEB-49F4-A11D-BC771CE3941F}">
      <dgm:prSet/>
      <dgm:spPr>
        <a:xfrm>
          <a:off x="6277674" y="4018687"/>
          <a:ext cx="630699" cy="630699"/>
        </a:xfrm>
        <a:solidFill>
          <a:srgbClr val="8064A2">
            <a:tint val="40000"/>
            <a:alpha val="90000"/>
            <a:hueOff val="-3945706"/>
            <a:satOff val="22157"/>
            <a:lumOff val="1408"/>
            <a:alphaOff val="0"/>
          </a:srgbClr>
        </a:solidFill>
        <a:ln w="25400" cap="flat" cmpd="sng" algn="ctr">
          <a:solidFill>
            <a:srgbClr val="8064A2">
              <a:tint val="40000"/>
              <a:alpha val="90000"/>
              <a:hueOff val="-3945706"/>
              <a:satOff val="22157"/>
              <a:lumOff val="1408"/>
              <a:alphaOff val="0"/>
            </a:srgbClr>
          </a:solidFill>
          <a:prstDash val="solid"/>
        </a:ln>
        <a:effectLst/>
      </dgm:spPr>
      <dgm:t>
        <a:bodyPr/>
        <a:lstStyle/>
        <a:p>
          <a:endParaRPr lang="es-PE">
            <a:solidFill>
              <a:sysClr val="windowText" lastClr="000000">
                <a:hueOff val="0"/>
                <a:satOff val="0"/>
                <a:lumOff val="0"/>
                <a:alphaOff val="0"/>
              </a:sysClr>
            </a:solidFill>
            <a:latin typeface="Calibri"/>
            <a:ea typeface="+mn-ea"/>
            <a:cs typeface="+mn-cs"/>
          </a:endParaRPr>
        </a:p>
      </dgm:t>
    </dgm:pt>
    <dgm:pt modelId="{03D43B90-4F11-4409-BB04-0116010FE8A4}">
      <dgm:prSet custT="1"/>
      <dgm:spPr>
        <a:xfrm>
          <a:off x="842931" y="2210143"/>
          <a:ext cx="5643976" cy="970306"/>
        </a:xfrm>
        <a:solidFill>
          <a:srgbClr val="8064A2">
            <a:hueOff val="-2232385"/>
            <a:satOff val="13449"/>
            <a:lumOff val="1078"/>
            <a:alphaOff val="0"/>
          </a:srgbClr>
        </a:solidFill>
        <a:ln w="25400" cap="flat" cmpd="sng" algn="ctr">
          <a:solidFill>
            <a:srgbClr val="003300"/>
          </a:solidFill>
          <a:prstDash val="solid"/>
        </a:ln>
        <a:effectLst/>
      </dgm:spPr>
      <dgm:t>
        <a:bodyPr/>
        <a:lstStyle/>
        <a:p>
          <a:r>
            <a:rPr lang="es-PE" sz="2000" b="1" dirty="0" smtClean="0">
              <a:solidFill>
                <a:sysClr val="windowText" lastClr="000000"/>
              </a:solidFill>
              <a:latin typeface="Calibri"/>
              <a:ea typeface="+mn-ea"/>
              <a:cs typeface="+mn-cs"/>
            </a:rPr>
            <a:t>(1876)Cuidado del catéter urinario .</a:t>
          </a:r>
        </a:p>
        <a:p>
          <a:r>
            <a:rPr lang="es-PE" sz="2000" b="1" dirty="0" smtClean="0">
              <a:solidFill>
                <a:sysClr val="windowText" lastClr="000000"/>
              </a:solidFill>
              <a:latin typeface="Calibri"/>
              <a:ea typeface="+mn-ea"/>
              <a:cs typeface="+mn-cs"/>
            </a:rPr>
            <a:t>(3300) Cuidado del drenaje torácico.</a:t>
          </a:r>
          <a:endParaRPr lang="es-PE" sz="2000" b="1" dirty="0">
            <a:solidFill>
              <a:sysClr val="windowText" lastClr="000000"/>
            </a:solidFill>
            <a:latin typeface="Calibri"/>
            <a:ea typeface="+mn-ea"/>
            <a:cs typeface="+mn-cs"/>
          </a:endParaRPr>
        </a:p>
      </dgm:t>
    </dgm:pt>
    <dgm:pt modelId="{6CFFD73A-2009-4A83-A083-D3FEC872F7F8}" type="parTrans" cxnId="{3EDC2D22-3136-4585-A48B-654A3628A81C}">
      <dgm:prSet/>
      <dgm:spPr/>
      <dgm:t>
        <a:bodyPr/>
        <a:lstStyle/>
        <a:p>
          <a:endParaRPr lang="es-PE"/>
        </a:p>
      </dgm:t>
    </dgm:pt>
    <dgm:pt modelId="{B94B0787-DF03-4355-B423-F1B2652D3F3E}" type="sibTrans" cxnId="{3EDC2D22-3136-4585-A48B-654A3628A81C}">
      <dgm:prSet/>
      <dgm:spPr>
        <a:xfrm>
          <a:off x="5856208" y="2902834"/>
          <a:ext cx="630699" cy="630699"/>
        </a:xfrm>
        <a:solidFill>
          <a:srgbClr val="8064A2">
            <a:tint val="40000"/>
            <a:alpha val="90000"/>
            <a:hueOff val="-2630471"/>
            <a:satOff val="14771"/>
            <a:lumOff val="939"/>
            <a:alphaOff val="0"/>
          </a:srgbClr>
        </a:solidFill>
        <a:ln w="25400" cap="flat" cmpd="sng" algn="ctr">
          <a:solidFill>
            <a:srgbClr val="8064A2">
              <a:tint val="40000"/>
              <a:alpha val="90000"/>
              <a:hueOff val="-2630471"/>
              <a:satOff val="14771"/>
              <a:lumOff val="939"/>
              <a:alphaOff val="0"/>
            </a:srgbClr>
          </a:solidFill>
          <a:prstDash val="solid"/>
        </a:ln>
        <a:effectLst/>
      </dgm:spPr>
      <dgm:t>
        <a:bodyPr/>
        <a:lstStyle/>
        <a:p>
          <a:endParaRPr lang="es-PE">
            <a:solidFill>
              <a:sysClr val="windowText" lastClr="000000">
                <a:hueOff val="0"/>
                <a:satOff val="0"/>
                <a:lumOff val="0"/>
                <a:alphaOff val="0"/>
              </a:sysClr>
            </a:solidFill>
            <a:latin typeface="Calibri"/>
            <a:ea typeface="+mn-ea"/>
            <a:cs typeface="+mn-cs"/>
          </a:endParaRPr>
        </a:p>
      </dgm:t>
    </dgm:pt>
    <dgm:pt modelId="{EB9B6364-E714-4F39-9E53-63AA796572D3}">
      <dgm:prSet/>
      <dgm:spPr/>
      <dgm:t>
        <a:bodyPr/>
        <a:lstStyle/>
        <a:p>
          <a:endParaRPr lang="es-PE" dirty="0"/>
        </a:p>
      </dgm:t>
    </dgm:pt>
    <dgm:pt modelId="{718E4EF3-6E76-40F7-A4DD-7B513E24F590}" type="parTrans" cxnId="{45A75F75-C954-415C-89EA-4AF33525B1AB}">
      <dgm:prSet/>
      <dgm:spPr/>
      <dgm:t>
        <a:bodyPr/>
        <a:lstStyle/>
        <a:p>
          <a:endParaRPr lang="es-PE"/>
        </a:p>
      </dgm:t>
    </dgm:pt>
    <dgm:pt modelId="{A2DD6D83-5862-40BF-A8F0-126793B4FBC7}" type="sibTrans" cxnId="{45A75F75-C954-415C-89EA-4AF33525B1AB}">
      <dgm:prSet/>
      <dgm:spPr/>
      <dgm:t>
        <a:bodyPr/>
        <a:lstStyle/>
        <a:p>
          <a:endParaRPr lang="es-PE"/>
        </a:p>
      </dgm:t>
    </dgm:pt>
    <dgm:pt modelId="{44EEDC43-3D2D-46D2-AD73-99950DD736AC}">
      <dgm:prSet/>
      <dgm:spPr/>
      <dgm:t>
        <a:bodyPr/>
        <a:lstStyle/>
        <a:p>
          <a:endParaRPr lang="es-PE" dirty="0"/>
        </a:p>
      </dgm:t>
    </dgm:pt>
    <dgm:pt modelId="{44F33474-3CAA-497F-B75B-A9B180D74B4A}" type="parTrans" cxnId="{335CCC1D-30CF-42DC-8D9F-7E8B01B6FB45}">
      <dgm:prSet/>
      <dgm:spPr/>
      <dgm:t>
        <a:bodyPr/>
        <a:lstStyle/>
        <a:p>
          <a:endParaRPr lang="es-PE"/>
        </a:p>
      </dgm:t>
    </dgm:pt>
    <dgm:pt modelId="{411E651D-8F20-4686-874A-9E739E69954E}" type="sibTrans" cxnId="{335CCC1D-30CF-42DC-8D9F-7E8B01B6FB45}">
      <dgm:prSet/>
      <dgm:spPr/>
      <dgm:t>
        <a:bodyPr/>
        <a:lstStyle/>
        <a:p>
          <a:endParaRPr lang="es-PE"/>
        </a:p>
      </dgm:t>
    </dgm:pt>
    <dgm:pt modelId="{DE47E823-7CDC-4B63-89D7-A62638D60F34}">
      <dgm:prSet/>
      <dgm:spPr/>
      <dgm:t>
        <a:bodyPr/>
        <a:lstStyle/>
        <a:p>
          <a:endParaRPr lang="es-PE" dirty="0"/>
        </a:p>
      </dgm:t>
    </dgm:pt>
    <dgm:pt modelId="{9FF760E6-C497-4E71-AF08-4DD2E9B75F1B}" type="parTrans" cxnId="{7D67EA2A-BA80-48D1-8B27-CE5C87084D8D}">
      <dgm:prSet/>
      <dgm:spPr/>
      <dgm:t>
        <a:bodyPr/>
        <a:lstStyle/>
        <a:p>
          <a:endParaRPr lang="es-PE"/>
        </a:p>
      </dgm:t>
    </dgm:pt>
    <dgm:pt modelId="{2206D774-BBCF-48B8-AEB2-5D1278DF679C}" type="sibTrans" cxnId="{7D67EA2A-BA80-48D1-8B27-CE5C87084D8D}">
      <dgm:prSet/>
      <dgm:spPr/>
      <dgm:t>
        <a:bodyPr/>
        <a:lstStyle/>
        <a:p>
          <a:endParaRPr lang="es-PE"/>
        </a:p>
      </dgm:t>
    </dgm:pt>
    <dgm:pt modelId="{F2E92A13-1BF9-47C3-8870-83F3DCD4558B}">
      <dgm:prSet/>
      <dgm:spPr/>
      <dgm:t>
        <a:bodyPr/>
        <a:lstStyle/>
        <a:p>
          <a:endParaRPr lang="es-PE" dirty="0"/>
        </a:p>
      </dgm:t>
    </dgm:pt>
    <dgm:pt modelId="{FB26F622-BFF7-4D3B-AD48-C68343EC1084}" type="parTrans" cxnId="{88F95086-37AA-4766-BC63-DFEDB525A102}">
      <dgm:prSet/>
      <dgm:spPr/>
      <dgm:t>
        <a:bodyPr/>
        <a:lstStyle/>
        <a:p>
          <a:endParaRPr lang="es-PE"/>
        </a:p>
      </dgm:t>
    </dgm:pt>
    <dgm:pt modelId="{F88ED9C6-1981-43C4-9FA3-55359DDC8473}" type="sibTrans" cxnId="{88F95086-37AA-4766-BC63-DFEDB525A102}">
      <dgm:prSet/>
      <dgm:spPr/>
      <dgm:t>
        <a:bodyPr/>
        <a:lstStyle/>
        <a:p>
          <a:endParaRPr lang="es-PE"/>
        </a:p>
      </dgm:t>
    </dgm:pt>
    <dgm:pt modelId="{D1ABC3FB-AA01-4CB1-B063-58DC0A57B22E}" type="pres">
      <dgm:prSet presAssocID="{4B3A405D-996C-41AD-85E6-28A2997A28B4}" presName="outerComposite" presStyleCnt="0">
        <dgm:presLayoutVars>
          <dgm:chMax val="5"/>
          <dgm:dir/>
          <dgm:resizeHandles val="exact"/>
        </dgm:presLayoutVars>
      </dgm:prSet>
      <dgm:spPr/>
      <dgm:t>
        <a:bodyPr/>
        <a:lstStyle/>
        <a:p>
          <a:endParaRPr lang="es-PE"/>
        </a:p>
      </dgm:t>
    </dgm:pt>
    <dgm:pt modelId="{78A3049D-309C-4AE7-A678-850D27385A8A}" type="pres">
      <dgm:prSet presAssocID="{4B3A405D-996C-41AD-85E6-28A2997A28B4}" presName="dummyMaxCanvas" presStyleCnt="0">
        <dgm:presLayoutVars/>
      </dgm:prSet>
      <dgm:spPr/>
    </dgm:pt>
    <dgm:pt modelId="{8D040393-19ED-41DE-86AD-9ECC5A1BAD74}" type="pres">
      <dgm:prSet presAssocID="{4B3A405D-996C-41AD-85E6-28A2997A28B4}" presName="FiveNodes_1" presStyleLbl="node1" presStyleIdx="0" presStyleCnt="5" custScaleY="79259">
        <dgm:presLayoutVars>
          <dgm:bulletEnabled val="1"/>
        </dgm:presLayoutVars>
      </dgm:prSet>
      <dgm:spPr>
        <a:prstGeom prst="roundRect">
          <a:avLst>
            <a:gd name="adj" fmla="val 10000"/>
          </a:avLst>
        </a:prstGeom>
      </dgm:spPr>
      <dgm:t>
        <a:bodyPr/>
        <a:lstStyle/>
        <a:p>
          <a:endParaRPr lang="es-PE"/>
        </a:p>
      </dgm:t>
    </dgm:pt>
    <dgm:pt modelId="{203A99CE-3C04-4954-8976-74B673EA74E1}" type="pres">
      <dgm:prSet presAssocID="{4B3A405D-996C-41AD-85E6-28A2997A28B4}" presName="FiveNodes_2" presStyleLbl="node1" presStyleIdx="1" presStyleCnt="5">
        <dgm:presLayoutVars>
          <dgm:bulletEnabled val="1"/>
        </dgm:presLayoutVars>
      </dgm:prSet>
      <dgm:spPr>
        <a:prstGeom prst="roundRect">
          <a:avLst>
            <a:gd name="adj" fmla="val 10000"/>
          </a:avLst>
        </a:prstGeom>
      </dgm:spPr>
      <dgm:t>
        <a:bodyPr/>
        <a:lstStyle/>
        <a:p>
          <a:endParaRPr lang="es-PE"/>
        </a:p>
      </dgm:t>
    </dgm:pt>
    <dgm:pt modelId="{272C678E-A44A-4732-BA65-D89A734309BB}" type="pres">
      <dgm:prSet presAssocID="{4B3A405D-996C-41AD-85E6-28A2997A28B4}" presName="FiveNodes_3" presStyleLbl="node1" presStyleIdx="2" presStyleCnt="5">
        <dgm:presLayoutVars>
          <dgm:bulletEnabled val="1"/>
        </dgm:presLayoutVars>
      </dgm:prSet>
      <dgm:spPr>
        <a:prstGeom prst="roundRect">
          <a:avLst>
            <a:gd name="adj" fmla="val 10000"/>
          </a:avLst>
        </a:prstGeom>
      </dgm:spPr>
      <dgm:t>
        <a:bodyPr/>
        <a:lstStyle/>
        <a:p>
          <a:endParaRPr lang="es-PE"/>
        </a:p>
      </dgm:t>
    </dgm:pt>
    <dgm:pt modelId="{88B6D9EF-AE79-4BA2-93F9-FDF2C46DCCEA}" type="pres">
      <dgm:prSet presAssocID="{4B3A405D-996C-41AD-85E6-28A2997A28B4}" presName="FiveNodes_4" presStyleLbl="node1" presStyleIdx="3" presStyleCnt="5" custScaleY="90725">
        <dgm:presLayoutVars>
          <dgm:bulletEnabled val="1"/>
        </dgm:presLayoutVars>
      </dgm:prSet>
      <dgm:spPr>
        <a:prstGeom prst="roundRect">
          <a:avLst>
            <a:gd name="adj" fmla="val 10000"/>
          </a:avLst>
        </a:prstGeom>
      </dgm:spPr>
      <dgm:t>
        <a:bodyPr/>
        <a:lstStyle/>
        <a:p>
          <a:endParaRPr lang="es-PE"/>
        </a:p>
      </dgm:t>
    </dgm:pt>
    <dgm:pt modelId="{D22960DB-6426-4884-B753-B7E938D136DA}" type="pres">
      <dgm:prSet presAssocID="{4B3A405D-996C-41AD-85E6-28A2997A28B4}" presName="FiveNodes_5" presStyleLbl="node1" presStyleIdx="4" presStyleCnt="5">
        <dgm:presLayoutVars>
          <dgm:bulletEnabled val="1"/>
        </dgm:presLayoutVars>
      </dgm:prSet>
      <dgm:spPr>
        <a:prstGeom prst="roundRect">
          <a:avLst>
            <a:gd name="adj" fmla="val 10000"/>
          </a:avLst>
        </a:prstGeom>
      </dgm:spPr>
      <dgm:t>
        <a:bodyPr/>
        <a:lstStyle/>
        <a:p>
          <a:endParaRPr lang="es-PE"/>
        </a:p>
      </dgm:t>
    </dgm:pt>
    <dgm:pt modelId="{256FF201-647B-483A-AFB3-7628D36D14A8}" type="pres">
      <dgm:prSet presAssocID="{4B3A405D-996C-41AD-85E6-28A2997A28B4}" presName="FiveConn_1-2" presStyleLbl="fgAccFollowNode1" presStyleIdx="0" presStyleCnt="4">
        <dgm:presLayoutVars>
          <dgm:bulletEnabled val="1"/>
        </dgm:presLayoutVars>
      </dgm:prSet>
      <dgm:spPr>
        <a:prstGeom prst="downArrow">
          <a:avLst>
            <a:gd name="adj1" fmla="val 55000"/>
            <a:gd name="adj2" fmla="val 45000"/>
          </a:avLst>
        </a:prstGeom>
      </dgm:spPr>
      <dgm:t>
        <a:bodyPr/>
        <a:lstStyle/>
        <a:p>
          <a:endParaRPr lang="es-PE"/>
        </a:p>
      </dgm:t>
    </dgm:pt>
    <dgm:pt modelId="{40D477DE-6027-450E-8553-9715ADFC4A5A}" type="pres">
      <dgm:prSet presAssocID="{4B3A405D-996C-41AD-85E6-28A2997A28B4}" presName="FiveConn_2-3" presStyleLbl="fgAccFollowNode1" presStyleIdx="1" presStyleCnt="4">
        <dgm:presLayoutVars>
          <dgm:bulletEnabled val="1"/>
        </dgm:presLayoutVars>
      </dgm:prSet>
      <dgm:spPr>
        <a:prstGeom prst="downArrow">
          <a:avLst>
            <a:gd name="adj1" fmla="val 55000"/>
            <a:gd name="adj2" fmla="val 45000"/>
          </a:avLst>
        </a:prstGeom>
      </dgm:spPr>
      <dgm:t>
        <a:bodyPr/>
        <a:lstStyle/>
        <a:p>
          <a:endParaRPr lang="es-PE"/>
        </a:p>
      </dgm:t>
    </dgm:pt>
    <dgm:pt modelId="{0E214AFC-B4DF-4610-9F6F-5D3B8D369D29}" type="pres">
      <dgm:prSet presAssocID="{4B3A405D-996C-41AD-85E6-28A2997A28B4}" presName="FiveConn_3-4" presStyleLbl="fgAccFollowNode1" presStyleIdx="2" presStyleCnt="4">
        <dgm:presLayoutVars>
          <dgm:bulletEnabled val="1"/>
        </dgm:presLayoutVars>
      </dgm:prSet>
      <dgm:spPr>
        <a:prstGeom prst="downArrow">
          <a:avLst>
            <a:gd name="adj1" fmla="val 55000"/>
            <a:gd name="adj2" fmla="val 45000"/>
          </a:avLst>
        </a:prstGeom>
      </dgm:spPr>
      <dgm:t>
        <a:bodyPr/>
        <a:lstStyle/>
        <a:p>
          <a:endParaRPr lang="es-PE"/>
        </a:p>
      </dgm:t>
    </dgm:pt>
    <dgm:pt modelId="{37C2199B-E4CC-4538-9771-4367D07A15F1}" type="pres">
      <dgm:prSet presAssocID="{4B3A405D-996C-41AD-85E6-28A2997A28B4}" presName="FiveConn_4-5" presStyleLbl="fgAccFollowNode1" presStyleIdx="3" presStyleCnt="4">
        <dgm:presLayoutVars>
          <dgm:bulletEnabled val="1"/>
        </dgm:presLayoutVars>
      </dgm:prSet>
      <dgm:spPr>
        <a:prstGeom prst="downArrow">
          <a:avLst>
            <a:gd name="adj1" fmla="val 55000"/>
            <a:gd name="adj2" fmla="val 45000"/>
          </a:avLst>
        </a:prstGeom>
      </dgm:spPr>
      <dgm:t>
        <a:bodyPr/>
        <a:lstStyle/>
        <a:p>
          <a:endParaRPr lang="es-PE"/>
        </a:p>
      </dgm:t>
    </dgm:pt>
    <dgm:pt modelId="{A68EEA7B-0980-44A2-BF9A-25EB3252E19A}" type="pres">
      <dgm:prSet presAssocID="{4B3A405D-996C-41AD-85E6-28A2997A28B4}" presName="FiveNodes_1_text" presStyleLbl="node1" presStyleIdx="4" presStyleCnt="5">
        <dgm:presLayoutVars>
          <dgm:bulletEnabled val="1"/>
        </dgm:presLayoutVars>
      </dgm:prSet>
      <dgm:spPr/>
      <dgm:t>
        <a:bodyPr/>
        <a:lstStyle/>
        <a:p>
          <a:endParaRPr lang="es-PE"/>
        </a:p>
      </dgm:t>
    </dgm:pt>
    <dgm:pt modelId="{1AD97DCF-F09B-48DA-9397-8A89A79B0210}" type="pres">
      <dgm:prSet presAssocID="{4B3A405D-996C-41AD-85E6-28A2997A28B4}" presName="FiveNodes_2_text" presStyleLbl="node1" presStyleIdx="4" presStyleCnt="5">
        <dgm:presLayoutVars>
          <dgm:bulletEnabled val="1"/>
        </dgm:presLayoutVars>
      </dgm:prSet>
      <dgm:spPr/>
      <dgm:t>
        <a:bodyPr/>
        <a:lstStyle/>
        <a:p>
          <a:endParaRPr lang="es-PE"/>
        </a:p>
      </dgm:t>
    </dgm:pt>
    <dgm:pt modelId="{2ADFBE4B-488A-4763-9C1E-D7486CBF270C}" type="pres">
      <dgm:prSet presAssocID="{4B3A405D-996C-41AD-85E6-28A2997A28B4}" presName="FiveNodes_3_text" presStyleLbl="node1" presStyleIdx="4" presStyleCnt="5">
        <dgm:presLayoutVars>
          <dgm:bulletEnabled val="1"/>
        </dgm:presLayoutVars>
      </dgm:prSet>
      <dgm:spPr/>
      <dgm:t>
        <a:bodyPr/>
        <a:lstStyle/>
        <a:p>
          <a:endParaRPr lang="es-PE"/>
        </a:p>
      </dgm:t>
    </dgm:pt>
    <dgm:pt modelId="{A6ACC032-9DE7-4DA2-9073-15A414D936E6}" type="pres">
      <dgm:prSet presAssocID="{4B3A405D-996C-41AD-85E6-28A2997A28B4}" presName="FiveNodes_4_text" presStyleLbl="node1" presStyleIdx="4" presStyleCnt="5">
        <dgm:presLayoutVars>
          <dgm:bulletEnabled val="1"/>
        </dgm:presLayoutVars>
      </dgm:prSet>
      <dgm:spPr/>
      <dgm:t>
        <a:bodyPr/>
        <a:lstStyle/>
        <a:p>
          <a:endParaRPr lang="es-PE"/>
        </a:p>
      </dgm:t>
    </dgm:pt>
    <dgm:pt modelId="{EFF61507-CAF1-481B-AC34-0659547AB8FD}" type="pres">
      <dgm:prSet presAssocID="{4B3A405D-996C-41AD-85E6-28A2997A28B4}" presName="FiveNodes_5_text" presStyleLbl="node1" presStyleIdx="4" presStyleCnt="5">
        <dgm:presLayoutVars>
          <dgm:bulletEnabled val="1"/>
        </dgm:presLayoutVars>
      </dgm:prSet>
      <dgm:spPr/>
      <dgm:t>
        <a:bodyPr/>
        <a:lstStyle/>
        <a:p>
          <a:endParaRPr lang="es-PE"/>
        </a:p>
      </dgm:t>
    </dgm:pt>
  </dgm:ptLst>
  <dgm:cxnLst>
    <dgm:cxn modelId="{45A75F75-C954-415C-89EA-4AF33525B1AB}" srcId="{4B3A405D-996C-41AD-85E6-28A2997A28B4}" destId="{EB9B6364-E714-4F39-9E53-63AA796572D3}" srcOrd="5" destOrd="0" parTransId="{718E4EF3-6E76-40F7-A4DD-7B513E24F590}" sibTransId="{A2DD6D83-5862-40BF-A8F0-126793B4FBC7}"/>
    <dgm:cxn modelId="{D3612A34-794B-4B46-BEAF-7E74235803B5}" type="presOf" srcId="{B2663A7D-2C12-4A6D-9CC8-2A050281EFF0}" destId="{88B6D9EF-AE79-4BA2-93F9-FDF2C46DCCEA}" srcOrd="0" destOrd="0" presId="urn:microsoft.com/office/officeart/2005/8/layout/vProcess5"/>
    <dgm:cxn modelId="{940A2A44-61B3-403A-8BA5-43B4E12675AA}" type="presOf" srcId="{03D43B90-4F11-4409-BB04-0116010FE8A4}" destId="{2ADFBE4B-488A-4763-9C1E-D7486CBF270C}" srcOrd="1" destOrd="0" presId="urn:microsoft.com/office/officeart/2005/8/layout/vProcess5"/>
    <dgm:cxn modelId="{83AE5A94-9CA2-400E-8FC4-D9A77FA7BCD3}" type="presOf" srcId="{B2663A7D-2C12-4A6D-9CC8-2A050281EFF0}" destId="{A6ACC032-9DE7-4DA2-9073-15A414D936E6}" srcOrd="1" destOrd="0" presId="urn:microsoft.com/office/officeart/2005/8/layout/vProcess5"/>
    <dgm:cxn modelId="{017F63AE-2F05-4F00-A10B-8C482D15BB1F}" srcId="{4B3A405D-996C-41AD-85E6-28A2997A28B4}" destId="{F761C00B-3641-4628-86B2-7DB7205E315B}" srcOrd="0" destOrd="0" parTransId="{907F30FF-7F0C-4CBC-98AD-76EE37E13460}" sibTransId="{00E3C17A-EB28-440F-8C87-B511D4459340}"/>
    <dgm:cxn modelId="{BA09613C-A96C-4320-B4CF-671B81026EE4}" type="presOf" srcId="{00E3C17A-EB28-440F-8C87-B511D4459340}" destId="{256FF201-647B-483A-AFB3-7628D36D14A8}" srcOrd="0" destOrd="0" presId="urn:microsoft.com/office/officeart/2005/8/layout/vProcess5"/>
    <dgm:cxn modelId="{1B29B4F6-9C64-41F1-AFCE-2560BE32EB23}" type="presOf" srcId="{B903A2B0-9A17-4090-9CF4-AF8B6140B1AB}" destId="{203A99CE-3C04-4954-8976-74B673EA74E1}" srcOrd="0" destOrd="0" presId="urn:microsoft.com/office/officeart/2005/8/layout/vProcess5"/>
    <dgm:cxn modelId="{8D84AC86-F403-4626-9146-F8460DED748B}" type="presOf" srcId="{4B3A405D-996C-41AD-85E6-28A2997A28B4}" destId="{D1ABC3FB-AA01-4CB1-B063-58DC0A57B22E}" srcOrd="0" destOrd="0" presId="urn:microsoft.com/office/officeart/2005/8/layout/vProcess5"/>
    <dgm:cxn modelId="{EF9837D9-76E4-4CAA-BF83-E9D1655EE98C}" type="presOf" srcId="{03D43B90-4F11-4409-BB04-0116010FE8A4}" destId="{272C678E-A44A-4732-BA65-D89A734309BB}" srcOrd="0" destOrd="0" presId="urn:microsoft.com/office/officeart/2005/8/layout/vProcess5"/>
    <dgm:cxn modelId="{88F95086-37AA-4766-BC63-DFEDB525A102}" srcId="{4B3A405D-996C-41AD-85E6-28A2997A28B4}" destId="{F2E92A13-1BF9-47C3-8870-83F3DCD4558B}" srcOrd="8" destOrd="0" parTransId="{FB26F622-BFF7-4D3B-AD48-C68343EC1084}" sibTransId="{F88ED9C6-1981-43C4-9FA3-55359DDC8473}"/>
    <dgm:cxn modelId="{335CCC1D-30CF-42DC-8D9F-7E8B01B6FB45}" srcId="{4B3A405D-996C-41AD-85E6-28A2997A28B4}" destId="{44EEDC43-3D2D-46D2-AD73-99950DD736AC}" srcOrd="6" destOrd="0" parTransId="{44F33474-3CAA-497F-B75B-A9B180D74B4A}" sibTransId="{411E651D-8F20-4686-874A-9E739E69954E}"/>
    <dgm:cxn modelId="{7D67EA2A-BA80-48D1-8B27-CE5C87084D8D}" srcId="{4B3A405D-996C-41AD-85E6-28A2997A28B4}" destId="{DE47E823-7CDC-4B63-89D7-A62638D60F34}" srcOrd="7" destOrd="0" parTransId="{9FF760E6-C497-4E71-AF08-4DD2E9B75F1B}" sibTransId="{2206D774-BBCF-48B8-AEB2-5D1278DF679C}"/>
    <dgm:cxn modelId="{3D08460D-53CA-452A-8FEF-6A56C4AF33B9}" srcId="{4B3A405D-996C-41AD-85E6-28A2997A28B4}" destId="{E52B5C08-297C-4BAD-90DB-31FDBC757254}" srcOrd="4" destOrd="0" parTransId="{4289D5C6-1EBE-4FA9-9311-ECB25952C82B}" sibTransId="{FD8F5E35-9977-4F2F-9BC9-9393322C5EFE}"/>
    <dgm:cxn modelId="{71CE80E3-D1D0-4A12-94BC-A84C55C61537}" type="presOf" srcId="{370B00C1-890C-4AE7-AA86-8F0C8C87C8BF}" destId="{40D477DE-6027-450E-8553-9715ADFC4A5A}" srcOrd="0" destOrd="0" presId="urn:microsoft.com/office/officeart/2005/8/layout/vProcess5"/>
    <dgm:cxn modelId="{5D9F308A-BA03-4B43-8EFB-D8441D4AE22B}" type="presOf" srcId="{E52B5C08-297C-4BAD-90DB-31FDBC757254}" destId="{D22960DB-6426-4884-B753-B7E938D136DA}" srcOrd="0" destOrd="0" presId="urn:microsoft.com/office/officeart/2005/8/layout/vProcess5"/>
    <dgm:cxn modelId="{8AE9108D-3D7B-4221-9F4E-0BCEB6D8466D}" type="presOf" srcId="{F761C00B-3641-4628-86B2-7DB7205E315B}" destId="{A68EEA7B-0980-44A2-BF9A-25EB3252E19A}" srcOrd="1" destOrd="0" presId="urn:microsoft.com/office/officeart/2005/8/layout/vProcess5"/>
    <dgm:cxn modelId="{09513B3E-6087-409A-9D76-2F33A4922E86}" type="presOf" srcId="{E52B5C08-297C-4BAD-90DB-31FDBC757254}" destId="{EFF61507-CAF1-481B-AC34-0659547AB8FD}" srcOrd="1" destOrd="0" presId="urn:microsoft.com/office/officeart/2005/8/layout/vProcess5"/>
    <dgm:cxn modelId="{AD082AD6-B9DA-452E-8760-30153EFCCEC7}" type="presOf" srcId="{B903A2B0-9A17-4090-9CF4-AF8B6140B1AB}" destId="{1AD97DCF-F09B-48DA-9397-8A89A79B0210}" srcOrd="1" destOrd="0" presId="urn:microsoft.com/office/officeart/2005/8/layout/vProcess5"/>
    <dgm:cxn modelId="{3EDC2D22-3136-4585-A48B-654A3628A81C}" srcId="{4B3A405D-996C-41AD-85E6-28A2997A28B4}" destId="{03D43B90-4F11-4409-BB04-0116010FE8A4}" srcOrd="2" destOrd="0" parTransId="{6CFFD73A-2009-4A83-A083-D3FEC872F7F8}" sibTransId="{B94B0787-DF03-4355-B423-F1B2652D3F3E}"/>
    <dgm:cxn modelId="{48FB7DC2-FF09-487F-AA00-0F1A08D35CD3}" type="presOf" srcId="{01E7D4CE-6D00-451A-ADD5-B13E090BAE85}" destId="{37C2199B-E4CC-4538-9771-4367D07A15F1}" srcOrd="0" destOrd="0" presId="urn:microsoft.com/office/officeart/2005/8/layout/vProcess5"/>
    <dgm:cxn modelId="{ACD08A7A-ACEB-49F4-A11D-BC771CE3941F}" srcId="{4B3A405D-996C-41AD-85E6-28A2997A28B4}" destId="{B2663A7D-2C12-4A6D-9CC8-2A050281EFF0}" srcOrd="3" destOrd="0" parTransId="{1B6C000B-B4DD-48B6-ADBC-A43FC4054C3B}" sibTransId="{01E7D4CE-6D00-451A-ADD5-B13E090BAE85}"/>
    <dgm:cxn modelId="{4943A4A1-0D6D-4E29-BF8E-834FED3C790C}" srcId="{4B3A405D-996C-41AD-85E6-28A2997A28B4}" destId="{B903A2B0-9A17-4090-9CF4-AF8B6140B1AB}" srcOrd="1" destOrd="0" parTransId="{EA00D3C5-0305-494C-9CDE-8276ABA10A6B}" sibTransId="{370B00C1-890C-4AE7-AA86-8F0C8C87C8BF}"/>
    <dgm:cxn modelId="{A4972D11-8385-4EB5-B825-2DEC028A22B5}" type="presOf" srcId="{B94B0787-DF03-4355-B423-F1B2652D3F3E}" destId="{0E214AFC-B4DF-4610-9F6F-5D3B8D369D29}" srcOrd="0" destOrd="0" presId="urn:microsoft.com/office/officeart/2005/8/layout/vProcess5"/>
    <dgm:cxn modelId="{5936FE36-568F-4B57-9CA4-D17944501F37}" type="presOf" srcId="{F761C00B-3641-4628-86B2-7DB7205E315B}" destId="{8D040393-19ED-41DE-86AD-9ECC5A1BAD74}" srcOrd="0" destOrd="0" presId="urn:microsoft.com/office/officeart/2005/8/layout/vProcess5"/>
    <dgm:cxn modelId="{E517ABF1-7F41-4154-A557-41A840567614}" type="presParOf" srcId="{D1ABC3FB-AA01-4CB1-B063-58DC0A57B22E}" destId="{78A3049D-309C-4AE7-A678-850D27385A8A}" srcOrd="0" destOrd="0" presId="urn:microsoft.com/office/officeart/2005/8/layout/vProcess5"/>
    <dgm:cxn modelId="{798057B8-591B-4F0F-9653-ADEFEA124C60}" type="presParOf" srcId="{D1ABC3FB-AA01-4CB1-B063-58DC0A57B22E}" destId="{8D040393-19ED-41DE-86AD-9ECC5A1BAD74}" srcOrd="1" destOrd="0" presId="urn:microsoft.com/office/officeart/2005/8/layout/vProcess5"/>
    <dgm:cxn modelId="{89165250-1524-4837-9293-A686D6ABCB37}" type="presParOf" srcId="{D1ABC3FB-AA01-4CB1-B063-58DC0A57B22E}" destId="{203A99CE-3C04-4954-8976-74B673EA74E1}" srcOrd="2" destOrd="0" presId="urn:microsoft.com/office/officeart/2005/8/layout/vProcess5"/>
    <dgm:cxn modelId="{E314E1F3-F447-4B0D-AF17-81D1347DA75A}" type="presParOf" srcId="{D1ABC3FB-AA01-4CB1-B063-58DC0A57B22E}" destId="{272C678E-A44A-4732-BA65-D89A734309BB}" srcOrd="3" destOrd="0" presId="urn:microsoft.com/office/officeart/2005/8/layout/vProcess5"/>
    <dgm:cxn modelId="{BADC9F69-8089-451C-8249-CBF563E31D56}" type="presParOf" srcId="{D1ABC3FB-AA01-4CB1-B063-58DC0A57B22E}" destId="{88B6D9EF-AE79-4BA2-93F9-FDF2C46DCCEA}" srcOrd="4" destOrd="0" presId="urn:microsoft.com/office/officeart/2005/8/layout/vProcess5"/>
    <dgm:cxn modelId="{64CDAE83-7432-4702-BBB3-EE1E4ED96579}" type="presParOf" srcId="{D1ABC3FB-AA01-4CB1-B063-58DC0A57B22E}" destId="{D22960DB-6426-4884-B753-B7E938D136DA}" srcOrd="5" destOrd="0" presId="urn:microsoft.com/office/officeart/2005/8/layout/vProcess5"/>
    <dgm:cxn modelId="{17FE94C1-B339-4F59-A16D-8AC89C6BBD34}" type="presParOf" srcId="{D1ABC3FB-AA01-4CB1-B063-58DC0A57B22E}" destId="{256FF201-647B-483A-AFB3-7628D36D14A8}" srcOrd="6" destOrd="0" presId="urn:microsoft.com/office/officeart/2005/8/layout/vProcess5"/>
    <dgm:cxn modelId="{CED44C71-237C-420F-9DAE-14B8030F1ECF}" type="presParOf" srcId="{D1ABC3FB-AA01-4CB1-B063-58DC0A57B22E}" destId="{40D477DE-6027-450E-8553-9715ADFC4A5A}" srcOrd="7" destOrd="0" presId="urn:microsoft.com/office/officeart/2005/8/layout/vProcess5"/>
    <dgm:cxn modelId="{AF591DA3-6AD4-4E02-98DC-C97D9702FEAF}" type="presParOf" srcId="{D1ABC3FB-AA01-4CB1-B063-58DC0A57B22E}" destId="{0E214AFC-B4DF-4610-9F6F-5D3B8D369D29}" srcOrd="8" destOrd="0" presId="urn:microsoft.com/office/officeart/2005/8/layout/vProcess5"/>
    <dgm:cxn modelId="{3C27045D-EDC7-4ABD-9DBB-2A8099305F14}" type="presParOf" srcId="{D1ABC3FB-AA01-4CB1-B063-58DC0A57B22E}" destId="{37C2199B-E4CC-4538-9771-4367D07A15F1}" srcOrd="9" destOrd="0" presId="urn:microsoft.com/office/officeart/2005/8/layout/vProcess5"/>
    <dgm:cxn modelId="{72FFC3E9-8173-43B2-96FF-A3F7939FC7B7}" type="presParOf" srcId="{D1ABC3FB-AA01-4CB1-B063-58DC0A57B22E}" destId="{A68EEA7B-0980-44A2-BF9A-25EB3252E19A}" srcOrd="10" destOrd="0" presId="urn:microsoft.com/office/officeart/2005/8/layout/vProcess5"/>
    <dgm:cxn modelId="{387E6048-86F4-49CD-959F-D259D48134AE}" type="presParOf" srcId="{D1ABC3FB-AA01-4CB1-B063-58DC0A57B22E}" destId="{1AD97DCF-F09B-48DA-9397-8A89A79B0210}" srcOrd="11" destOrd="0" presId="urn:microsoft.com/office/officeart/2005/8/layout/vProcess5"/>
    <dgm:cxn modelId="{1724A5BE-255E-400F-9D1A-AC26CBC1571F}" type="presParOf" srcId="{D1ABC3FB-AA01-4CB1-B063-58DC0A57B22E}" destId="{2ADFBE4B-488A-4763-9C1E-D7486CBF270C}" srcOrd="12" destOrd="0" presId="urn:microsoft.com/office/officeart/2005/8/layout/vProcess5"/>
    <dgm:cxn modelId="{8498BED7-7E78-4A90-B60E-4525BA5F7218}" type="presParOf" srcId="{D1ABC3FB-AA01-4CB1-B063-58DC0A57B22E}" destId="{A6ACC032-9DE7-4DA2-9073-15A414D936E6}" srcOrd="13" destOrd="0" presId="urn:microsoft.com/office/officeart/2005/8/layout/vProcess5"/>
    <dgm:cxn modelId="{D1C3D0A9-4FF8-4342-B1A4-84D1A7982E88}" type="presParOf" srcId="{D1ABC3FB-AA01-4CB1-B063-58DC0A57B22E}" destId="{EFF61507-CAF1-481B-AC34-0659547AB8F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A44E33-2E23-4F70-A6D0-171A3E2D6BE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9D5B245E-EBA5-4D98-B0A2-B59391F3CFCF}">
      <dgm:prSet>
        <dgm:style>
          <a:lnRef idx="3">
            <a:schemeClr val="lt1"/>
          </a:lnRef>
          <a:fillRef idx="1">
            <a:schemeClr val="accent4"/>
          </a:fillRef>
          <a:effectRef idx="1">
            <a:schemeClr val="accent4"/>
          </a:effectRef>
          <a:fontRef idx="minor">
            <a:schemeClr val="lt1"/>
          </a:fontRef>
        </dgm:style>
      </dgm:prSet>
      <dgm:spPr>
        <a:xfrm>
          <a:off x="2853387" y="986105"/>
          <a:ext cx="2357724" cy="1178862"/>
        </a:xfrm>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b="1" i="0" u="none" strike="noStrike" cap="none" normalizeH="0" baseline="0" dirty="0" smtClean="0">
              <a:ln>
                <a:noFill/>
              </a:ln>
              <a:solidFill>
                <a:sysClr val="windowText" lastClr="000000"/>
              </a:solidFill>
              <a:effectLst/>
              <a:latin typeface="Constantia"/>
              <a:ea typeface="+mn-ea"/>
              <a:cs typeface="Arial" charset="0"/>
            </a:rPr>
            <a:t>TRIPLE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b="1" i="0" u="none" strike="noStrike" cap="none" normalizeH="0" baseline="0" dirty="0" smtClean="0">
              <a:ln>
                <a:noFill/>
              </a:ln>
              <a:solidFill>
                <a:sysClr val="windowText" lastClr="000000"/>
              </a:solidFill>
              <a:effectLst/>
              <a:latin typeface="Constantia"/>
              <a:ea typeface="+mn-ea"/>
              <a:cs typeface="Arial" charset="0"/>
            </a:rPr>
            <a:t>TERAPIA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b="1" i="0" u="none" strike="noStrike" cap="none" normalizeH="0" baseline="0" dirty="0" smtClean="0">
              <a:ln>
                <a:noFill/>
              </a:ln>
              <a:solidFill>
                <a:sysClr val="windowText" lastClr="000000"/>
              </a:solidFill>
              <a:effectLst/>
              <a:latin typeface="Constantia"/>
              <a:ea typeface="+mn-ea"/>
              <a:cs typeface="Arial" charset="0"/>
            </a:rPr>
            <a:t>ENDOVENOSA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ysClr val="windowText" lastClr="000000"/>
            </a:solidFill>
            <a:effectLst/>
            <a:latin typeface="Constantia"/>
            <a:ea typeface="+mn-ea"/>
            <a:cs typeface="Arial" charset="0"/>
          </a:endParaRPr>
        </a:p>
      </dgm:t>
    </dgm:pt>
    <dgm:pt modelId="{F6FC1154-86C8-4101-8CDB-67DC6234E5FB}" type="parTrans" cxnId="{D79A365C-AFFD-4B14-8A3C-FCF49984F879}">
      <dgm:prSet/>
      <dgm:spPr/>
      <dgm:t>
        <a:bodyPr/>
        <a:lstStyle/>
        <a:p>
          <a:endParaRPr lang="es-PE"/>
        </a:p>
      </dgm:t>
    </dgm:pt>
    <dgm:pt modelId="{181FA381-01E1-4A19-8647-E0FE92CF6A08}" type="sibTrans" cxnId="{D79A365C-AFFD-4B14-8A3C-FCF49984F879}">
      <dgm:prSet/>
      <dgm:spPr/>
      <dgm:t>
        <a:bodyPr/>
        <a:lstStyle/>
        <a:p>
          <a:endParaRPr lang="es-PE"/>
        </a:p>
      </dgm:t>
    </dgm:pt>
    <dgm:pt modelId="{C66E6ADE-7C72-4B54-95C8-AAE709D41323}">
      <dgm:prSet custT="1">
        <dgm:style>
          <a:lnRef idx="1">
            <a:schemeClr val="accent5"/>
          </a:lnRef>
          <a:fillRef idx="3">
            <a:schemeClr val="accent5"/>
          </a:fillRef>
          <a:effectRef idx="2">
            <a:schemeClr val="accent5"/>
          </a:effectRef>
          <a:fontRef idx="minor">
            <a:schemeClr val="lt1"/>
          </a:fontRef>
        </dgm:style>
      </dgm:prSet>
      <dgm:spPr>
        <a:xfrm>
          <a:off x="541" y="2660089"/>
          <a:ext cx="2357724" cy="1178862"/>
        </a:xfrm>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INHIBIDOR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ACTIVIDAD LINF.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sng" strike="noStrike" cap="none" normalizeH="0" baseline="0" dirty="0" smtClean="0">
              <a:ln>
                <a:noFill/>
              </a:ln>
              <a:solidFill>
                <a:sysClr val="windowText" lastClr="000000"/>
              </a:solidFill>
              <a:effectLst/>
              <a:latin typeface="Constantia"/>
              <a:ea typeface="+mn-ea"/>
              <a:cs typeface="Arial" charset="0"/>
            </a:rPr>
            <a:t>TACROLIMUS</a:t>
          </a:r>
          <a:endParaRPr kumimoji="0" lang="es-ES" sz="1400" b="1" i="0" u="sng" strike="noStrike" cap="none" normalizeH="0" baseline="0" dirty="0" smtClean="0">
            <a:ln>
              <a:noFill/>
            </a:ln>
            <a:solidFill>
              <a:sysClr val="windowText" lastClr="000000"/>
            </a:solidFill>
            <a:effectLst/>
            <a:latin typeface="Constantia"/>
            <a:ea typeface="+mn-ea"/>
            <a:cs typeface="Arial" charset="0"/>
          </a:endParaRPr>
        </a:p>
      </dgm:t>
    </dgm:pt>
    <dgm:pt modelId="{8A32399D-5A4C-4ADE-9767-10E27E1173E7}" type="parTrans" cxnId="{1872AC5B-E43F-4F01-9BBF-ED11C5356CF1}">
      <dgm:prSet/>
      <dgm:spPr>
        <a:xfrm>
          <a:off x="1179403" y="2164967"/>
          <a:ext cx="2852846" cy="495122"/>
        </a:xfrm>
        <a:noFill/>
        <a:ln w="25400" cap="flat" cmpd="sng" algn="ctr">
          <a:solidFill>
            <a:srgbClr val="3891A7">
              <a:shade val="60000"/>
              <a:hueOff val="0"/>
              <a:satOff val="0"/>
              <a:lumOff val="0"/>
              <a:alphaOff val="0"/>
            </a:srgbClr>
          </a:solidFill>
          <a:prstDash val="solid"/>
        </a:ln>
        <a:effectLst/>
      </dgm:spPr>
      <dgm:t>
        <a:bodyPr/>
        <a:lstStyle/>
        <a:p>
          <a:endParaRPr lang="es-PE"/>
        </a:p>
      </dgm:t>
    </dgm:pt>
    <dgm:pt modelId="{16B49D34-948F-4D0F-B56C-CFFCFDDB2DB4}" type="sibTrans" cxnId="{1872AC5B-E43F-4F01-9BBF-ED11C5356CF1}">
      <dgm:prSet/>
      <dgm:spPr/>
      <dgm:t>
        <a:bodyPr/>
        <a:lstStyle/>
        <a:p>
          <a:endParaRPr lang="es-PE"/>
        </a:p>
      </dgm:t>
    </dgm:pt>
    <dgm:pt modelId="{7EB50DE7-0C77-4DE1-B283-8D57EB22D4E0}">
      <dgm:prSet custT="1">
        <dgm:style>
          <a:lnRef idx="0">
            <a:schemeClr val="accent5"/>
          </a:lnRef>
          <a:fillRef idx="3">
            <a:schemeClr val="accent5"/>
          </a:fillRef>
          <a:effectRef idx="3">
            <a:schemeClr val="accent5"/>
          </a:effectRef>
          <a:fontRef idx="minor">
            <a:schemeClr val="lt1"/>
          </a:fontRef>
        </dgm:style>
      </dgm:prSet>
      <dgm:spPr>
        <a:xfrm>
          <a:off x="2853387" y="2660089"/>
          <a:ext cx="2357724" cy="1178862"/>
        </a:xfrm>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CORTICOESTE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ROIDES.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sng" strike="noStrike" cap="none" normalizeH="0" baseline="0" dirty="0" smtClean="0">
              <a:ln>
                <a:noFill/>
              </a:ln>
              <a:solidFill>
                <a:sysClr val="windowText" lastClr="000000"/>
              </a:solidFill>
              <a:effectLst/>
              <a:latin typeface="Constantia"/>
              <a:ea typeface="+mn-ea"/>
              <a:cs typeface="Arial" charset="0"/>
            </a:rPr>
            <a:t>PREDNISONA</a:t>
          </a:r>
          <a:r>
            <a:rPr kumimoji="0" lang="es-PE" sz="1400" b="1" i="0" u="none" strike="noStrike" cap="none" normalizeH="0" baseline="0" dirty="0" smtClean="0">
              <a:ln>
                <a:noFill/>
              </a:ln>
              <a:solidFill>
                <a:sysClr val="windowText" lastClr="000000"/>
              </a:solidFill>
              <a:effectLst/>
              <a:latin typeface="Constantia"/>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1" i="0" u="none" strike="noStrike" cap="none" normalizeH="0" baseline="0" dirty="0" smtClean="0">
            <a:ln>
              <a:noFill/>
            </a:ln>
            <a:solidFill>
              <a:sysClr val="windowText" lastClr="000000"/>
            </a:solidFill>
            <a:effectLst/>
            <a:latin typeface="Constantia"/>
            <a:ea typeface="+mn-ea"/>
            <a:cs typeface="Arial" charset="0"/>
          </a:endParaRPr>
        </a:p>
      </dgm:t>
    </dgm:pt>
    <dgm:pt modelId="{76930067-4CDF-4317-8D53-55D1CFBF35F9}" type="parTrans" cxnId="{FAB7A723-1F07-46A0-A03A-0F42A82B1B71}">
      <dgm:prSet/>
      <dgm:spPr>
        <a:xfrm>
          <a:off x="3986529" y="2164967"/>
          <a:ext cx="91440" cy="495122"/>
        </a:xfrm>
        <a:noFill/>
        <a:ln w="25400" cap="flat" cmpd="sng" algn="ctr">
          <a:solidFill>
            <a:srgbClr val="3891A7">
              <a:shade val="60000"/>
              <a:hueOff val="0"/>
              <a:satOff val="0"/>
              <a:lumOff val="0"/>
              <a:alphaOff val="0"/>
            </a:srgbClr>
          </a:solidFill>
          <a:prstDash val="solid"/>
        </a:ln>
        <a:effectLst/>
      </dgm:spPr>
      <dgm:t>
        <a:bodyPr/>
        <a:lstStyle/>
        <a:p>
          <a:endParaRPr lang="es-PE"/>
        </a:p>
      </dgm:t>
    </dgm:pt>
    <dgm:pt modelId="{BE5BE7C5-17A3-41D8-9122-99EA6D7D40D4}" type="sibTrans" cxnId="{FAB7A723-1F07-46A0-A03A-0F42A82B1B71}">
      <dgm:prSet/>
      <dgm:spPr/>
      <dgm:t>
        <a:bodyPr/>
        <a:lstStyle/>
        <a:p>
          <a:endParaRPr lang="es-PE"/>
        </a:p>
      </dgm:t>
    </dgm:pt>
    <dgm:pt modelId="{4EB19D66-67E2-4D14-A46E-B0AE46D2B1AB}">
      <dgm:prSet custT="1">
        <dgm:style>
          <a:lnRef idx="1">
            <a:schemeClr val="accent5"/>
          </a:lnRef>
          <a:fillRef idx="3">
            <a:schemeClr val="accent5"/>
          </a:fillRef>
          <a:effectRef idx="2">
            <a:schemeClr val="accent5"/>
          </a:effectRef>
          <a:fontRef idx="minor">
            <a:schemeClr val="lt1"/>
          </a:fontRef>
        </dgm:style>
      </dgm:prSet>
      <dgm:spPr>
        <a:xfrm>
          <a:off x="5706234" y="2660089"/>
          <a:ext cx="2357724" cy="1178862"/>
        </a:xfrm>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INHIBIDOR 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PROLIFERACION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dirty="0" smtClean="0">
              <a:ln>
                <a:noFill/>
              </a:ln>
              <a:solidFill>
                <a:sysClr val="windowText" lastClr="000000"/>
              </a:solidFill>
              <a:effectLst/>
              <a:latin typeface="Constantia"/>
              <a:ea typeface="+mn-ea"/>
              <a:cs typeface="Arial" charset="0"/>
            </a:rPr>
            <a:t>CELULAR.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200" b="1" i="0" u="sng" strike="noStrike" cap="none" normalizeH="0" baseline="0" dirty="0" smtClean="0">
              <a:ln>
                <a:noFill/>
              </a:ln>
              <a:solidFill>
                <a:sysClr val="windowText" lastClr="000000"/>
              </a:solidFill>
              <a:effectLst/>
              <a:latin typeface="Constantia"/>
              <a:ea typeface="+mn-ea"/>
              <a:cs typeface="Arial" charset="0"/>
            </a:rPr>
            <a:t>MICOFENOLATO</a:t>
          </a:r>
          <a:endParaRPr kumimoji="0" lang="es-ES" sz="1200" b="1" i="0" u="sng" strike="noStrike" cap="none" normalizeH="0" baseline="0" dirty="0" smtClean="0">
            <a:ln>
              <a:noFill/>
            </a:ln>
            <a:solidFill>
              <a:sysClr val="windowText" lastClr="000000"/>
            </a:solidFill>
            <a:effectLst/>
            <a:latin typeface="Constantia"/>
            <a:ea typeface="+mn-ea"/>
            <a:cs typeface="Arial" charset="0"/>
          </a:endParaRPr>
        </a:p>
      </dgm:t>
    </dgm:pt>
    <dgm:pt modelId="{18350337-6897-480F-B809-F947AB3BA2A8}" type="parTrans" cxnId="{E5AB72D0-4828-4D61-A5F6-D1BE8DB41D4E}">
      <dgm:prSet/>
      <dgm:spPr>
        <a:xfrm>
          <a:off x="4032250" y="2164967"/>
          <a:ext cx="2852846" cy="495122"/>
        </a:xfrm>
        <a:noFill/>
        <a:ln w="25400" cap="flat" cmpd="sng" algn="ctr">
          <a:solidFill>
            <a:srgbClr val="3891A7">
              <a:shade val="60000"/>
              <a:hueOff val="0"/>
              <a:satOff val="0"/>
              <a:lumOff val="0"/>
              <a:alphaOff val="0"/>
            </a:srgbClr>
          </a:solidFill>
          <a:prstDash val="solid"/>
        </a:ln>
        <a:effectLst/>
      </dgm:spPr>
      <dgm:t>
        <a:bodyPr/>
        <a:lstStyle/>
        <a:p>
          <a:endParaRPr lang="es-PE"/>
        </a:p>
      </dgm:t>
    </dgm:pt>
    <dgm:pt modelId="{A729A40B-A00A-4FB1-995E-969B559C5BBD}" type="sibTrans" cxnId="{E5AB72D0-4828-4D61-A5F6-D1BE8DB41D4E}">
      <dgm:prSet/>
      <dgm:spPr/>
      <dgm:t>
        <a:bodyPr/>
        <a:lstStyle/>
        <a:p>
          <a:endParaRPr lang="es-PE"/>
        </a:p>
      </dgm:t>
    </dgm:pt>
    <dgm:pt modelId="{9E0DA369-4AB2-4E9B-A968-47F77C497587}" type="pres">
      <dgm:prSet presAssocID="{8EA44E33-2E23-4F70-A6D0-171A3E2D6BED}" presName="hierChild1" presStyleCnt="0">
        <dgm:presLayoutVars>
          <dgm:orgChart val="1"/>
          <dgm:chPref val="1"/>
          <dgm:dir/>
          <dgm:animOne val="branch"/>
          <dgm:animLvl val="lvl"/>
          <dgm:resizeHandles/>
        </dgm:presLayoutVars>
      </dgm:prSet>
      <dgm:spPr/>
      <dgm:t>
        <a:bodyPr/>
        <a:lstStyle/>
        <a:p>
          <a:endParaRPr lang="es-PE"/>
        </a:p>
      </dgm:t>
    </dgm:pt>
    <dgm:pt modelId="{5C28D150-55E9-4369-89A4-BA45B5D520DE}" type="pres">
      <dgm:prSet presAssocID="{9D5B245E-EBA5-4D98-B0A2-B59391F3CFCF}" presName="hierRoot1" presStyleCnt="0">
        <dgm:presLayoutVars>
          <dgm:hierBranch/>
        </dgm:presLayoutVars>
      </dgm:prSet>
      <dgm:spPr/>
    </dgm:pt>
    <dgm:pt modelId="{92A53F45-D808-45A1-B218-BD6A2C5EF256}" type="pres">
      <dgm:prSet presAssocID="{9D5B245E-EBA5-4D98-B0A2-B59391F3CFCF}" presName="rootComposite1" presStyleCnt="0"/>
      <dgm:spPr/>
    </dgm:pt>
    <dgm:pt modelId="{B1AAE00B-2F69-4676-BB3A-39274824798D}" type="pres">
      <dgm:prSet presAssocID="{9D5B245E-EBA5-4D98-B0A2-B59391F3CFCF}" presName="rootText1" presStyleLbl="node0" presStyleIdx="0" presStyleCnt="1">
        <dgm:presLayoutVars>
          <dgm:chPref val="3"/>
        </dgm:presLayoutVars>
      </dgm:prSet>
      <dgm:spPr>
        <a:prstGeom prst="rect">
          <a:avLst/>
        </a:prstGeom>
      </dgm:spPr>
      <dgm:t>
        <a:bodyPr/>
        <a:lstStyle/>
        <a:p>
          <a:endParaRPr lang="es-PE"/>
        </a:p>
      </dgm:t>
    </dgm:pt>
    <dgm:pt modelId="{89FD957F-AEB0-43C7-8D37-9FB22E459654}" type="pres">
      <dgm:prSet presAssocID="{9D5B245E-EBA5-4D98-B0A2-B59391F3CFCF}" presName="rootConnector1" presStyleLbl="node1" presStyleIdx="0" presStyleCnt="0"/>
      <dgm:spPr/>
      <dgm:t>
        <a:bodyPr/>
        <a:lstStyle/>
        <a:p>
          <a:endParaRPr lang="es-PE"/>
        </a:p>
      </dgm:t>
    </dgm:pt>
    <dgm:pt modelId="{0D9E3C6D-42C4-4C69-80E8-4ECD9D725A64}" type="pres">
      <dgm:prSet presAssocID="{9D5B245E-EBA5-4D98-B0A2-B59391F3CFCF}" presName="hierChild2" presStyleCnt="0"/>
      <dgm:spPr/>
    </dgm:pt>
    <dgm:pt modelId="{50A3B07C-B8B4-4919-B005-15CE1E5C8192}" type="pres">
      <dgm:prSet presAssocID="{8A32399D-5A4C-4ADE-9767-10E27E1173E7}" presName="Name35" presStyleLbl="parChTrans1D2" presStyleIdx="0" presStyleCnt="3"/>
      <dgm:spPr>
        <a:custGeom>
          <a:avLst/>
          <a:gdLst/>
          <a:ahLst/>
          <a:cxnLst/>
          <a:rect l="0" t="0" r="0" b="0"/>
          <a:pathLst>
            <a:path>
              <a:moveTo>
                <a:pt x="2852846" y="0"/>
              </a:moveTo>
              <a:lnTo>
                <a:pt x="2852846" y="247561"/>
              </a:lnTo>
              <a:lnTo>
                <a:pt x="0" y="247561"/>
              </a:lnTo>
              <a:lnTo>
                <a:pt x="0" y="495122"/>
              </a:lnTo>
            </a:path>
          </a:pathLst>
        </a:custGeom>
      </dgm:spPr>
      <dgm:t>
        <a:bodyPr/>
        <a:lstStyle/>
        <a:p>
          <a:endParaRPr lang="es-PE"/>
        </a:p>
      </dgm:t>
    </dgm:pt>
    <dgm:pt modelId="{54536115-85E7-4D76-AF78-8DFEA27EF02E}" type="pres">
      <dgm:prSet presAssocID="{C66E6ADE-7C72-4B54-95C8-AAE709D41323}" presName="hierRoot2" presStyleCnt="0">
        <dgm:presLayoutVars>
          <dgm:hierBranch/>
        </dgm:presLayoutVars>
      </dgm:prSet>
      <dgm:spPr/>
    </dgm:pt>
    <dgm:pt modelId="{43577AB4-6A29-460E-A8D4-1EB763FFCDCF}" type="pres">
      <dgm:prSet presAssocID="{C66E6ADE-7C72-4B54-95C8-AAE709D41323}" presName="rootComposite" presStyleCnt="0"/>
      <dgm:spPr/>
    </dgm:pt>
    <dgm:pt modelId="{3B271A96-FC1E-45C4-A49E-85FBA7787F2A}" type="pres">
      <dgm:prSet presAssocID="{C66E6ADE-7C72-4B54-95C8-AAE709D41323}" presName="rootText" presStyleLbl="node2" presStyleIdx="0" presStyleCnt="3">
        <dgm:presLayoutVars>
          <dgm:chPref val="3"/>
        </dgm:presLayoutVars>
      </dgm:prSet>
      <dgm:spPr>
        <a:prstGeom prst="rect">
          <a:avLst/>
        </a:prstGeom>
      </dgm:spPr>
      <dgm:t>
        <a:bodyPr/>
        <a:lstStyle/>
        <a:p>
          <a:endParaRPr lang="es-PE"/>
        </a:p>
      </dgm:t>
    </dgm:pt>
    <dgm:pt modelId="{D39E2D54-2B1B-476D-8BEC-B8E6D493D833}" type="pres">
      <dgm:prSet presAssocID="{C66E6ADE-7C72-4B54-95C8-AAE709D41323}" presName="rootConnector" presStyleLbl="node2" presStyleIdx="0" presStyleCnt="3"/>
      <dgm:spPr/>
      <dgm:t>
        <a:bodyPr/>
        <a:lstStyle/>
        <a:p>
          <a:endParaRPr lang="es-PE"/>
        </a:p>
      </dgm:t>
    </dgm:pt>
    <dgm:pt modelId="{4DC623A4-14B0-4321-884F-3DBC18BEFBAA}" type="pres">
      <dgm:prSet presAssocID="{C66E6ADE-7C72-4B54-95C8-AAE709D41323}" presName="hierChild4" presStyleCnt="0"/>
      <dgm:spPr/>
    </dgm:pt>
    <dgm:pt modelId="{CB8FE5C2-DD41-4169-92DD-AEACEF259F03}" type="pres">
      <dgm:prSet presAssocID="{C66E6ADE-7C72-4B54-95C8-AAE709D41323}" presName="hierChild5" presStyleCnt="0"/>
      <dgm:spPr/>
    </dgm:pt>
    <dgm:pt modelId="{AE6DB9EA-F727-410B-9C10-34D2F7FBA908}" type="pres">
      <dgm:prSet presAssocID="{76930067-4CDF-4317-8D53-55D1CFBF35F9}" presName="Name35" presStyleLbl="parChTrans1D2" presStyleIdx="1" presStyleCnt="3"/>
      <dgm:spPr>
        <a:custGeom>
          <a:avLst/>
          <a:gdLst/>
          <a:ahLst/>
          <a:cxnLst/>
          <a:rect l="0" t="0" r="0" b="0"/>
          <a:pathLst>
            <a:path>
              <a:moveTo>
                <a:pt x="45720" y="0"/>
              </a:moveTo>
              <a:lnTo>
                <a:pt x="45720" y="495122"/>
              </a:lnTo>
            </a:path>
          </a:pathLst>
        </a:custGeom>
      </dgm:spPr>
      <dgm:t>
        <a:bodyPr/>
        <a:lstStyle/>
        <a:p>
          <a:endParaRPr lang="es-PE"/>
        </a:p>
      </dgm:t>
    </dgm:pt>
    <dgm:pt modelId="{79C37769-038D-4D95-B11A-6BD9F5DA613C}" type="pres">
      <dgm:prSet presAssocID="{7EB50DE7-0C77-4DE1-B283-8D57EB22D4E0}" presName="hierRoot2" presStyleCnt="0">
        <dgm:presLayoutVars>
          <dgm:hierBranch/>
        </dgm:presLayoutVars>
      </dgm:prSet>
      <dgm:spPr/>
    </dgm:pt>
    <dgm:pt modelId="{4FBBB7F5-507C-4EEA-951A-731CBCC29359}" type="pres">
      <dgm:prSet presAssocID="{7EB50DE7-0C77-4DE1-B283-8D57EB22D4E0}" presName="rootComposite" presStyleCnt="0"/>
      <dgm:spPr/>
    </dgm:pt>
    <dgm:pt modelId="{7C5B6A85-80A2-46A3-A6D5-C6A59A7C06B4}" type="pres">
      <dgm:prSet presAssocID="{7EB50DE7-0C77-4DE1-B283-8D57EB22D4E0}" presName="rootText" presStyleLbl="node2" presStyleIdx="1" presStyleCnt="3" custScaleX="102242">
        <dgm:presLayoutVars>
          <dgm:chPref val="3"/>
        </dgm:presLayoutVars>
      </dgm:prSet>
      <dgm:spPr>
        <a:prstGeom prst="rect">
          <a:avLst/>
        </a:prstGeom>
      </dgm:spPr>
      <dgm:t>
        <a:bodyPr/>
        <a:lstStyle/>
        <a:p>
          <a:endParaRPr lang="es-PE"/>
        </a:p>
      </dgm:t>
    </dgm:pt>
    <dgm:pt modelId="{40C8E1CB-B9AA-43FF-B8FD-C2FF0E93F71D}" type="pres">
      <dgm:prSet presAssocID="{7EB50DE7-0C77-4DE1-B283-8D57EB22D4E0}" presName="rootConnector" presStyleLbl="node2" presStyleIdx="1" presStyleCnt="3"/>
      <dgm:spPr/>
      <dgm:t>
        <a:bodyPr/>
        <a:lstStyle/>
        <a:p>
          <a:endParaRPr lang="es-PE"/>
        </a:p>
      </dgm:t>
    </dgm:pt>
    <dgm:pt modelId="{28AA9AE9-CF49-42C0-A827-01BBAAA87CDF}" type="pres">
      <dgm:prSet presAssocID="{7EB50DE7-0C77-4DE1-B283-8D57EB22D4E0}" presName="hierChild4" presStyleCnt="0"/>
      <dgm:spPr/>
    </dgm:pt>
    <dgm:pt modelId="{459F00C9-A46B-472F-B753-0F144DC3408B}" type="pres">
      <dgm:prSet presAssocID="{7EB50DE7-0C77-4DE1-B283-8D57EB22D4E0}" presName="hierChild5" presStyleCnt="0"/>
      <dgm:spPr/>
    </dgm:pt>
    <dgm:pt modelId="{3A4C59C7-68B6-44D6-BE23-8D77C7A85CBB}" type="pres">
      <dgm:prSet presAssocID="{18350337-6897-480F-B809-F947AB3BA2A8}" presName="Name35" presStyleLbl="parChTrans1D2" presStyleIdx="2" presStyleCnt="3"/>
      <dgm:spPr>
        <a:custGeom>
          <a:avLst/>
          <a:gdLst/>
          <a:ahLst/>
          <a:cxnLst/>
          <a:rect l="0" t="0" r="0" b="0"/>
          <a:pathLst>
            <a:path>
              <a:moveTo>
                <a:pt x="0" y="0"/>
              </a:moveTo>
              <a:lnTo>
                <a:pt x="0" y="247561"/>
              </a:lnTo>
              <a:lnTo>
                <a:pt x="2852846" y="247561"/>
              </a:lnTo>
              <a:lnTo>
                <a:pt x="2852846" y="495122"/>
              </a:lnTo>
            </a:path>
          </a:pathLst>
        </a:custGeom>
      </dgm:spPr>
      <dgm:t>
        <a:bodyPr/>
        <a:lstStyle/>
        <a:p>
          <a:endParaRPr lang="es-PE"/>
        </a:p>
      </dgm:t>
    </dgm:pt>
    <dgm:pt modelId="{7698E7A8-5D15-4D54-A046-C8934B61D428}" type="pres">
      <dgm:prSet presAssocID="{4EB19D66-67E2-4D14-A46E-B0AE46D2B1AB}" presName="hierRoot2" presStyleCnt="0">
        <dgm:presLayoutVars>
          <dgm:hierBranch/>
        </dgm:presLayoutVars>
      </dgm:prSet>
      <dgm:spPr/>
    </dgm:pt>
    <dgm:pt modelId="{0AA80412-6389-4107-A175-97A0A6DC37A2}" type="pres">
      <dgm:prSet presAssocID="{4EB19D66-67E2-4D14-A46E-B0AE46D2B1AB}" presName="rootComposite" presStyleCnt="0"/>
      <dgm:spPr/>
    </dgm:pt>
    <dgm:pt modelId="{DB662775-33AB-4DE8-AB82-0DEC89B6D3D4}" type="pres">
      <dgm:prSet presAssocID="{4EB19D66-67E2-4D14-A46E-B0AE46D2B1AB}" presName="rootText" presStyleLbl="node2" presStyleIdx="2" presStyleCnt="3" custScaleX="104147" custScaleY="100000">
        <dgm:presLayoutVars>
          <dgm:chPref val="3"/>
        </dgm:presLayoutVars>
      </dgm:prSet>
      <dgm:spPr>
        <a:prstGeom prst="rect">
          <a:avLst/>
        </a:prstGeom>
      </dgm:spPr>
      <dgm:t>
        <a:bodyPr/>
        <a:lstStyle/>
        <a:p>
          <a:endParaRPr lang="es-PE"/>
        </a:p>
      </dgm:t>
    </dgm:pt>
    <dgm:pt modelId="{0D6D8CA7-BC30-46C9-A1A1-9261DC99C480}" type="pres">
      <dgm:prSet presAssocID="{4EB19D66-67E2-4D14-A46E-B0AE46D2B1AB}" presName="rootConnector" presStyleLbl="node2" presStyleIdx="2" presStyleCnt="3"/>
      <dgm:spPr/>
      <dgm:t>
        <a:bodyPr/>
        <a:lstStyle/>
        <a:p>
          <a:endParaRPr lang="es-PE"/>
        </a:p>
      </dgm:t>
    </dgm:pt>
    <dgm:pt modelId="{92B0770D-6800-4EC0-8751-AB3BF3D46458}" type="pres">
      <dgm:prSet presAssocID="{4EB19D66-67E2-4D14-A46E-B0AE46D2B1AB}" presName="hierChild4" presStyleCnt="0"/>
      <dgm:spPr/>
    </dgm:pt>
    <dgm:pt modelId="{BD6ED704-3D0E-4A35-B8AF-6A109FE17C1D}" type="pres">
      <dgm:prSet presAssocID="{4EB19D66-67E2-4D14-A46E-B0AE46D2B1AB}" presName="hierChild5" presStyleCnt="0"/>
      <dgm:spPr/>
    </dgm:pt>
    <dgm:pt modelId="{CE3C495F-D88A-401A-9394-63C8872B8068}" type="pres">
      <dgm:prSet presAssocID="{9D5B245E-EBA5-4D98-B0A2-B59391F3CFCF}" presName="hierChild3" presStyleCnt="0"/>
      <dgm:spPr/>
    </dgm:pt>
  </dgm:ptLst>
  <dgm:cxnLst>
    <dgm:cxn modelId="{8384D8B9-FCD9-4D53-8362-BB16DAC3FCA1}" type="presOf" srcId="{7EB50DE7-0C77-4DE1-B283-8D57EB22D4E0}" destId="{7C5B6A85-80A2-46A3-A6D5-C6A59A7C06B4}" srcOrd="0" destOrd="0" presId="urn:microsoft.com/office/officeart/2005/8/layout/orgChart1"/>
    <dgm:cxn modelId="{D664AA94-A2C7-4963-AC85-A4294CEF899D}" type="presOf" srcId="{8EA44E33-2E23-4F70-A6D0-171A3E2D6BED}" destId="{9E0DA369-4AB2-4E9B-A968-47F77C497587}" srcOrd="0" destOrd="0" presId="urn:microsoft.com/office/officeart/2005/8/layout/orgChart1"/>
    <dgm:cxn modelId="{D79A365C-AFFD-4B14-8A3C-FCF49984F879}" srcId="{8EA44E33-2E23-4F70-A6D0-171A3E2D6BED}" destId="{9D5B245E-EBA5-4D98-B0A2-B59391F3CFCF}" srcOrd="0" destOrd="0" parTransId="{F6FC1154-86C8-4101-8CDB-67DC6234E5FB}" sibTransId="{181FA381-01E1-4A19-8647-E0FE92CF6A08}"/>
    <dgm:cxn modelId="{C2EFC177-4891-4873-82BC-8C9229E8C217}" type="presOf" srcId="{18350337-6897-480F-B809-F947AB3BA2A8}" destId="{3A4C59C7-68B6-44D6-BE23-8D77C7A85CBB}" srcOrd="0" destOrd="0" presId="urn:microsoft.com/office/officeart/2005/8/layout/orgChart1"/>
    <dgm:cxn modelId="{4CC8A22B-617B-4569-B597-7949DB30E572}" type="presOf" srcId="{9D5B245E-EBA5-4D98-B0A2-B59391F3CFCF}" destId="{B1AAE00B-2F69-4676-BB3A-39274824798D}" srcOrd="0" destOrd="0" presId="urn:microsoft.com/office/officeart/2005/8/layout/orgChart1"/>
    <dgm:cxn modelId="{E5AB72D0-4828-4D61-A5F6-D1BE8DB41D4E}" srcId="{9D5B245E-EBA5-4D98-B0A2-B59391F3CFCF}" destId="{4EB19D66-67E2-4D14-A46E-B0AE46D2B1AB}" srcOrd="2" destOrd="0" parTransId="{18350337-6897-480F-B809-F947AB3BA2A8}" sibTransId="{A729A40B-A00A-4FB1-995E-969B559C5BBD}"/>
    <dgm:cxn modelId="{423154AB-71FB-499A-82D6-D453CF4C970C}" type="presOf" srcId="{4EB19D66-67E2-4D14-A46E-B0AE46D2B1AB}" destId="{0D6D8CA7-BC30-46C9-A1A1-9261DC99C480}" srcOrd="1" destOrd="0" presId="urn:microsoft.com/office/officeart/2005/8/layout/orgChart1"/>
    <dgm:cxn modelId="{B6226AD6-A4FC-43DE-A07E-E1042073DE27}" type="presOf" srcId="{8A32399D-5A4C-4ADE-9767-10E27E1173E7}" destId="{50A3B07C-B8B4-4919-B005-15CE1E5C8192}" srcOrd="0" destOrd="0" presId="urn:microsoft.com/office/officeart/2005/8/layout/orgChart1"/>
    <dgm:cxn modelId="{EDEB0C71-D07C-4CE5-8B41-7FA41F1C2934}" type="presOf" srcId="{C66E6ADE-7C72-4B54-95C8-AAE709D41323}" destId="{3B271A96-FC1E-45C4-A49E-85FBA7787F2A}" srcOrd="0" destOrd="0" presId="urn:microsoft.com/office/officeart/2005/8/layout/orgChart1"/>
    <dgm:cxn modelId="{13D0FD88-97E2-4E9D-9F35-FB7D4131CDA2}" type="presOf" srcId="{76930067-4CDF-4317-8D53-55D1CFBF35F9}" destId="{AE6DB9EA-F727-410B-9C10-34D2F7FBA908}" srcOrd="0" destOrd="0" presId="urn:microsoft.com/office/officeart/2005/8/layout/orgChart1"/>
    <dgm:cxn modelId="{C92C3F58-B126-491B-B799-667AFDE4EB6D}" type="presOf" srcId="{C66E6ADE-7C72-4B54-95C8-AAE709D41323}" destId="{D39E2D54-2B1B-476D-8BEC-B8E6D493D833}" srcOrd="1" destOrd="0" presId="urn:microsoft.com/office/officeart/2005/8/layout/orgChart1"/>
    <dgm:cxn modelId="{D8FB9555-933A-4AE4-A2B7-EFF4FD6B0D38}" type="presOf" srcId="{9D5B245E-EBA5-4D98-B0A2-B59391F3CFCF}" destId="{89FD957F-AEB0-43C7-8D37-9FB22E459654}" srcOrd="1" destOrd="0" presId="urn:microsoft.com/office/officeart/2005/8/layout/orgChart1"/>
    <dgm:cxn modelId="{FAB7A723-1F07-46A0-A03A-0F42A82B1B71}" srcId="{9D5B245E-EBA5-4D98-B0A2-B59391F3CFCF}" destId="{7EB50DE7-0C77-4DE1-B283-8D57EB22D4E0}" srcOrd="1" destOrd="0" parTransId="{76930067-4CDF-4317-8D53-55D1CFBF35F9}" sibTransId="{BE5BE7C5-17A3-41D8-9122-99EA6D7D40D4}"/>
    <dgm:cxn modelId="{A0B4FE30-4AD7-409E-B817-4F234554C050}" type="presOf" srcId="{4EB19D66-67E2-4D14-A46E-B0AE46D2B1AB}" destId="{DB662775-33AB-4DE8-AB82-0DEC89B6D3D4}" srcOrd="0" destOrd="0" presId="urn:microsoft.com/office/officeart/2005/8/layout/orgChart1"/>
    <dgm:cxn modelId="{025BCA4A-35BA-479E-B4DE-B7B8EEC864D2}" type="presOf" srcId="{7EB50DE7-0C77-4DE1-B283-8D57EB22D4E0}" destId="{40C8E1CB-B9AA-43FF-B8FD-C2FF0E93F71D}" srcOrd="1" destOrd="0" presId="urn:microsoft.com/office/officeart/2005/8/layout/orgChart1"/>
    <dgm:cxn modelId="{1872AC5B-E43F-4F01-9BBF-ED11C5356CF1}" srcId="{9D5B245E-EBA5-4D98-B0A2-B59391F3CFCF}" destId="{C66E6ADE-7C72-4B54-95C8-AAE709D41323}" srcOrd="0" destOrd="0" parTransId="{8A32399D-5A4C-4ADE-9767-10E27E1173E7}" sibTransId="{16B49D34-948F-4D0F-B56C-CFFCFDDB2DB4}"/>
    <dgm:cxn modelId="{62B6D678-22D3-4754-9CB6-99F1980FAB40}" type="presParOf" srcId="{9E0DA369-4AB2-4E9B-A968-47F77C497587}" destId="{5C28D150-55E9-4369-89A4-BA45B5D520DE}" srcOrd="0" destOrd="0" presId="urn:microsoft.com/office/officeart/2005/8/layout/orgChart1"/>
    <dgm:cxn modelId="{5FA7AFFB-BBB6-4F3E-A888-9CEE8ADCBE8B}" type="presParOf" srcId="{5C28D150-55E9-4369-89A4-BA45B5D520DE}" destId="{92A53F45-D808-45A1-B218-BD6A2C5EF256}" srcOrd="0" destOrd="0" presId="urn:microsoft.com/office/officeart/2005/8/layout/orgChart1"/>
    <dgm:cxn modelId="{9930E080-E5E4-4381-99BB-B36EA92CF6EF}" type="presParOf" srcId="{92A53F45-D808-45A1-B218-BD6A2C5EF256}" destId="{B1AAE00B-2F69-4676-BB3A-39274824798D}" srcOrd="0" destOrd="0" presId="urn:microsoft.com/office/officeart/2005/8/layout/orgChart1"/>
    <dgm:cxn modelId="{F2EE53F4-D2DA-4391-A755-DCA72AB5459A}" type="presParOf" srcId="{92A53F45-D808-45A1-B218-BD6A2C5EF256}" destId="{89FD957F-AEB0-43C7-8D37-9FB22E459654}" srcOrd="1" destOrd="0" presId="urn:microsoft.com/office/officeart/2005/8/layout/orgChart1"/>
    <dgm:cxn modelId="{709B41CB-E5BD-4B93-976E-05F845963C8D}" type="presParOf" srcId="{5C28D150-55E9-4369-89A4-BA45B5D520DE}" destId="{0D9E3C6D-42C4-4C69-80E8-4ECD9D725A64}" srcOrd="1" destOrd="0" presId="urn:microsoft.com/office/officeart/2005/8/layout/orgChart1"/>
    <dgm:cxn modelId="{8EF81B6F-3856-4361-8CAE-EE3FDB89FCCA}" type="presParOf" srcId="{0D9E3C6D-42C4-4C69-80E8-4ECD9D725A64}" destId="{50A3B07C-B8B4-4919-B005-15CE1E5C8192}" srcOrd="0" destOrd="0" presId="urn:microsoft.com/office/officeart/2005/8/layout/orgChart1"/>
    <dgm:cxn modelId="{D69E70C6-095F-4007-9C88-74ACA4820A87}" type="presParOf" srcId="{0D9E3C6D-42C4-4C69-80E8-4ECD9D725A64}" destId="{54536115-85E7-4D76-AF78-8DFEA27EF02E}" srcOrd="1" destOrd="0" presId="urn:microsoft.com/office/officeart/2005/8/layout/orgChart1"/>
    <dgm:cxn modelId="{BC295328-141A-4853-BBCB-D0A532E22C9F}" type="presParOf" srcId="{54536115-85E7-4D76-AF78-8DFEA27EF02E}" destId="{43577AB4-6A29-460E-A8D4-1EB763FFCDCF}" srcOrd="0" destOrd="0" presId="urn:microsoft.com/office/officeart/2005/8/layout/orgChart1"/>
    <dgm:cxn modelId="{2F5A1C2E-0C80-49E5-8A1C-E750E0F6728A}" type="presParOf" srcId="{43577AB4-6A29-460E-A8D4-1EB763FFCDCF}" destId="{3B271A96-FC1E-45C4-A49E-85FBA7787F2A}" srcOrd="0" destOrd="0" presId="urn:microsoft.com/office/officeart/2005/8/layout/orgChart1"/>
    <dgm:cxn modelId="{2B01555D-EBD9-4C01-845C-69382AE358F6}" type="presParOf" srcId="{43577AB4-6A29-460E-A8D4-1EB763FFCDCF}" destId="{D39E2D54-2B1B-476D-8BEC-B8E6D493D833}" srcOrd="1" destOrd="0" presId="urn:microsoft.com/office/officeart/2005/8/layout/orgChart1"/>
    <dgm:cxn modelId="{2D58E492-9173-4902-990A-BEE885D3ED31}" type="presParOf" srcId="{54536115-85E7-4D76-AF78-8DFEA27EF02E}" destId="{4DC623A4-14B0-4321-884F-3DBC18BEFBAA}" srcOrd="1" destOrd="0" presId="urn:microsoft.com/office/officeart/2005/8/layout/orgChart1"/>
    <dgm:cxn modelId="{6289F519-A05A-4DE0-AEF2-A8BBF9959F7B}" type="presParOf" srcId="{54536115-85E7-4D76-AF78-8DFEA27EF02E}" destId="{CB8FE5C2-DD41-4169-92DD-AEACEF259F03}" srcOrd="2" destOrd="0" presId="urn:microsoft.com/office/officeart/2005/8/layout/orgChart1"/>
    <dgm:cxn modelId="{CEC74DE5-1FF5-4B81-A9C7-93ED04CB9C5D}" type="presParOf" srcId="{0D9E3C6D-42C4-4C69-80E8-4ECD9D725A64}" destId="{AE6DB9EA-F727-410B-9C10-34D2F7FBA908}" srcOrd="2" destOrd="0" presId="urn:microsoft.com/office/officeart/2005/8/layout/orgChart1"/>
    <dgm:cxn modelId="{3367F3B4-AF92-4F8B-8C6A-4B01CBF86672}" type="presParOf" srcId="{0D9E3C6D-42C4-4C69-80E8-4ECD9D725A64}" destId="{79C37769-038D-4D95-B11A-6BD9F5DA613C}" srcOrd="3" destOrd="0" presId="urn:microsoft.com/office/officeart/2005/8/layout/orgChart1"/>
    <dgm:cxn modelId="{B8CACAB0-F0B1-4F0A-A923-F3575CB0D059}" type="presParOf" srcId="{79C37769-038D-4D95-B11A-6BD9F5DA613C}" destId="{4FBBB7F5-507C-4EEA-951A-731CBCC29359}" srcOrd="0" destOrd="0" presId="urn:microsoft.com/office/officeart/2005/8/layout/orgChart1"/>
    <dgm:cxn modelId="{DF8B07BF-264D-43F1-91DA-574C266DFA4E}" type="presParOf" srcId="{4FBBB7F5-507C-4EEA-951A-731CBCC29359}" destId="{7C5B6A85-80A2-46A3-A6D5-C6A59A7C06B4}" srcOrd="0" destOrd="0" presId="urn:microsoft.com/office/officeart/2005/8/layout/orgChart1"/>
    <dgm:cxn modelId="{871CD5F8-6FE7-4740-952C-39D6B3D10E72}" type="presParOf" srcId="{4FBBB7F5-507C-4EEA-951A-731CBCC29359}" destId="{40C8E1CB-B9AA-43FF-B8FD-C2FF0E93F71D}" srcOrd="1" destOrd="0" presId="urn:microsoft.com/office/officeart/2005/8/layout/orgChart1"/>
    <dgm:cxn modelId="{582A67AF-D2A9-493F-BAAB-5BC81F7BA5BF}" type="presParOf" srcId="{79C37769-038D-4D95-B11A-6BD9F5DA613C}" destId="{28AA9AE9-CF49-42C0-A827-01BBAAA87CDF}" srcOrd="1" destOrd="0" presId="urn:microsoft.com/office/officeart/2005/8/layout/orgChart1"/>
    <dgm:cxn modelId="{19323454-416C-4C37-9E2F-6C2776EF5786}" type="presParOf" srcId="{79C37769-038D-4D95-B11A-6BD9F5DA613C}" destId="{459F00C9-A46B-472F-B753-0F144DC3408B}" srcOrd="2" destOrd="0" presId="urn:microsoft.com/office/officeart/2005/8/layout/orgChart1"/>
    <dgm:cxn modelId="{E367BF88-7B71-4F3F-A305-102BA49D6616}" type="presParOf" srcId="{0D9E3C6D-42C4-4C69-80E8-4ECD9D725A64}" destId="{3A4C59C7-68B6-44D6-BE23-8D77C7A85CBB}" srcOrd="4" destOrd="0" presId="urn:microsoft.com/office/officeart/2005/8/layout/orgChart1"/>
    <dgm:cxn modelId="{76C23949-3DE1-4055-B16D-7A3921B20732}" type="presParOf" srcId="{0D9E3C6D-42C4-4C69-80E8-4ECD9D725A64}" destId="{7698E7A8-5D15-4D54-A046-C8934B61D428}" srcOrd="5" destOrd="0" presId="urn:microsoft.com/office/officeart/2005/8/layout/orgChart1"/>
    <dgm:cxn modelId="{44B86979-3364-4E4D-9527-D4BF647B2499}" type="presParOf" srcId="{7698E7A8-5D15-4D54-A046-C8934B61D428}" destId="{0AA80412-6389-4107-A175-97A0A6DC37A2}" srcOrd="0" destOrd="0" presId="urn:microsoft.com/office/officeart/2005/8/layout/orgChart1"/>
    <dgm:cxn modelId="{69628FA5-B032-4F03-87F0-FB1F59B63A46}" type="presParOf" srcId="{0AA80412-6389-4107-A175-97A0A6DC37A2}" destId="{DB662775-33AB-4DE8-AB82-0DEC89B6D3D4}" srcOrd="0" destOrd="0" presId="urn:microsoft.com/office/officeart/2005/8/layout/orgChart1"/>
    <dgm:cxn modelId="{66BEF77C-B64E-4355-B91C-B6B74B55C179}" type="presParOf" srcId="{0AA80412-6389-4107-A175-97A0A6DC37A2}" destId="{0D6D8CA7-BC30-46C9-A1A1-9261DC99C480}" srcOrd="1" destOrd="0" presId="urn:microsoft.com/office/officeart/2005/8/layout/orgChart1"/>
    <dgm:cxn modelId="{58ED48B8-7C92-433E-A34C-5B71E45899C0}" type="presParOf" srcId="{7698E7A8-5D15-4D54-A046-C8934B61D428}" destId="{92B0770D-6800-4EC0-8751-AB3BF3D46458}" srcOrd="1" destOrd="0" presId="urn:microsoft.com/office/officeart/2005/8/layout/orgChart1"/>
    <dgm:cxn modelId="{9EB28120-0413-428E-B506-58C11235D483}" type="presParOf" srcId="{7698E7A8-5D15-4D54-A046-C8934B61D428}" destId="{BD6ED704-3D0E-4A35-B8AF-6A109FE17C1D}" srcOrd="2" destOrd="0" presId="urn:microsoft.com/office/officeart/2005/8/layout/orgChart1"/>
    <dgm:cxn modelId="{7703F79F-89EF-429C-8EDD-AC60FDFC0AEB}" type="presParOf" srcId="{5C28D150-55E9-4369-89A4-BA45B5D520DE}" destId="{CE3C495F-D88A-401A-9394-63C8872B806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5D72AB-47E4-4368-A30A-852DC5DBBF0C}" type="doc">
      <dgm:prSet loTypeId="urn:microsoft.com/office/officeart/2005/8/layout/vProcess5" loCatId="process" qsTypeId="urn:microsoft.com/office/officeart/2005/8/quickstyle/3d1" qsCatId="3D" csTypeId="urn:microsoft.com/office/officeart/2005/8/colors/colorful3" csCatId="colorful" phldr="1"/>
      <dgm:spPr/>
      <dgm:t>
        <a:bodyPr/>
        <a:lstStyle/>
        <a:p>
          <a:endParaRPr lang="es-PE"/>
        </a:p>
      </dgm:t>
    </dgm:pt>
    <dgm:pt modelId="{4387F5DC-E5BA-4D3C-A850-165596781698}">
      <dgm:prSet custT="1">
        <dgm:style>
          <a:lnRef idx="1">
            <a:schemeClr val="accent5"/>
          </a:lnRef>
          <a:fillRef idx="2">
            <a:schemeClr val="accent5"/>
          </a:fillRef>
          <a:effectRef idx="1">
            <a:schemeClr val="accent5"/>
          </a:effectRef>
          <a:fontRef idx="minor">
            <a:schemeClr val="dk1"/>
          </a:fontRef>
        </dgm:style>
      </dgm:prSet>
      <dgm:spPr>
        <a:ln w="38100">
          <a:solidFill>
            <a:srgbClr val="0070C0"/>
          </a:solidFill>
        </a:ln>
      </dgm:spPr>
      <dgm:t>
        <a:bodyPr/>
        <a:lstStyle/>
        <a:p>
          <a:pPr algn="ctr"/>
          <a:r>
            <a:rPr lang="es-PE" sz="1600" i="1" dirty="0" smtClean="0">
              <a:solidFill>
                <a:schemeClr val="tx1"/>
              </a:solidFill>
              <a:latin typeface="Arial" pitchFamily="34" charset="0"/>
              <a:cs typeface="Arial" pitchFamily="34" charset="0"/>
            </a:rPr>
            <a:t>La Falla cardiaca derecha  tras el trasplante Cardiaco continua siendo hoy en día  una causa importante de falla precoz que mantiene cifras elevadas de mortalidad. </a:t>
          </a:r>
          <a:endParaRPr lang="es-PE" sz="1600" i="1" dirty="0">
            <a:solidFill>
              <a:schemeClr val="tx1"/>
            </a:solidFill>
            <a:latin typeface="Arial" pitchFamily="34" charset="0"/>
            <a:cs typeface="Arial" pitchFamily="34" charset="0"/>
          </a:endParaRPr>
        </a:p>
      </dgm:t>
    </dgm:pt>
    <dgm:pt modelId="{1CF9FB68-4785-44A2-9E7E-3A0BF6327F35}" type="parTrans" cxnId="{E629AA50-2853-4776-A130-B999BC2052AD}">
      <dgm:prSet/>
      <dgm:spPr/>
      <dgm:t>
        <a:bodyPr/>
        <a:lstStyle/>
        <a:p>
          <a:endParaRPr lang="es-PE"/>
        </a:p>
      </dgm:t>
    </dgm:pt>
    <dgm:pt modelId="{857FB165-008E-448C-982A-C821C2C807ED}" type="sibTrans" cxnId="{E629AA50-2853-4776-A130-B999BC2052AD}">
      <dgm:prSet/>
      <dgm:spPr/>
      <dgm:t>
        <a:bodyPr/>
        <a:lstStyle/>
        <a:p>
          <a:endParaRPr lang="es-PE"/>
        </a:p>
      </dgm:t>
    </dgm:pt>
    <dgm:pt modelId="{607DC26B-C621-41AA-8BDE-3BE02EF830C4}">
      <dgm:prSet/>
      <dgm:spPr/>
      <dgm:t>
        <a:bodyPr/>
        <a:lstStyle/>
        <a:p>
          <a:endParaRPr lang="es-PE"/>
        </a:p>
      </dgm:t>
    </dgm:pt>
    <dgm:pt modelId="{7D813417-0893-466C-B93A-D4C17FAE365A}" type="parTrans" cxnId="{51823AED-934A-41A3-877F-62F97289ACC5}">
      <dgm:prSet/>
      <dgm:spPr/>
      <dgm:t>
        <a:bodyPr/>
        <a:lstStyle/>
        <a:p>
          <a:endParaRPr lang="es-PE"/>
        </a:p>
      </dgm:t>
    </dgm:pt>
    <dgm:pt modelId="{B2F291F5-EFBA-4A87-9BA6-AEA27EFAC904}" type="sibTrans" cxnId="{51823AED-934A-41A3-877F-62F97289ACC5}">
      <dgm:prSet/>
      <dgm:spPr/>
      <dgm:t>
        <a:bodyPr/>
        <a:lstStyle/>
        <a:p>
          <a:endParaRPr lang="es-PE"/>
        </a:p>
      </dgm:t>
    </dgm:pt>
    <dgm:pt modelId="{5A1F7556-10D2-4CCB-AF53-A561F2134C1F}">
      <dgm:prSet/>
      <dgm:spPr/>
      <dgm:t>
        <a:bodyPr/>
        <a:lstStyle/>
        <a:p>
          <a:endParaRPr lang="es-PE"/>
        </a:p>
      </dgm:t>
    </dgm:pt>
    <dgm:pt modelId="{791A8910-0EF0-42A9-B965-8E0C0A6B44D8}" type="parTrans" cxnId="{CB9A35C3-D614-41E2-92CF-428713DBCA29}">
      <dgm:prSet/>
      <dgm:spPr/>
      <dgm:t>
        <a:bodyPr/>
        <a:lstStyle/>
        <a:p>
          <a:endParaRPr lang="es-PE"/>
        </a:p>
      </dgm:t>
    </dgm:pt>
    <dgm:pt modelId="{F54FCEDA-DCCC-48F3-9492-B06DCF7342EC}" type="sibTrans" cxnId="{CB9A35C3-D614-41E2-92CF-428713DBCA29}">
      <dgm:prSet/>
      <dgm:spPr/>
      <dgm:t>
        <a:bodyPr/>
        <a:lstStyle/>
        <a:p>
          <a:endParaRPr lang="es-PE"/>
        </a:p>
      </dgm:t>
    </dgm:pt>
    <dgm:pt modelId="{57013D0F-6433-4B95-9B2A-81A0882CAF06}">
      <dgm:prSet custT="1"/>
      <dgm:spPr>
        <a:solidFill>
          <a:schemeClr val="accent6">
            <a:lumMod val="60000"/>
            <a:lumOff val="40000"/>
          </a:schemeClr>
        </a:solidFill>
        <a:ln w="38100">
          <a:solidFill>
            <a:schemeClr val="accent6">
              <a:lumMod val="75000"/>
            </a:schemeClr>
          </a:solidFill>
        </a:ln>
      </dgm:spPr>
      <dgm:t>
        <a:bodyPr/>
        <a:lstStyle/>
        <a:p>
          <a:r>
            <a:rPr lang="es-PE" sz="1600" i="1" dirty="0" smtClean="0">
              <a:solidFill>
                <a:schemeClr val="tx1"/>
              </a:solidFill>
              <a:latin typeface="Arial" pitchFamily="34" charset="0"/>
              <a:cs typeface="Arial" pitchFamily="34" charset="0"/>
            </a:rPr>
            <a:t>La situación de hipertensión pulmonar previa y el síndrome de isquemia-reperfusión son las causas mas importantes, pero no existen parámetros que puedan predecir con exactitud. </a:t>
          </a:r>
          <a:endParaRPr lang="es-PE" sz="1600" i="1" dirty="0">
            <a:solidFill>
              <a:schemeClr val="tx1"/>
            </a:solidFill>
            <a:latin typeface="Arial" pitchFamily="34" charset="0"/>
            <a:cs typeface="Arial" pitchFamily="34" charset="0"/>
          </a:endParaRPr>
        </a:p>
      </dgm:t>
    </dgm:pt>
    <dgm:pt modelId="{4BC74EAF-4AD3-41F6-B2FF-3B68DFA9C26F}" type="parTrans" cxnId="{D59FECE8-2451-45D3-A1CE-8D2DD0E8D3D0}">
      <dgm:prSet/>
      <dgm:spPr/>
      <dgm:t>
        <a:bodyPr/>
        <a:lstStyle/>
        <a:p>
          <a:endParaRPr lang="es-PE"/>
        </a:p>
      </dgm:t>
    </dgm:pt>
    <dgm:pt modelId="{755C95AA-2DD4-41C7-BEAD-242BA5914BE8}" type="sibTrans" cxnId="{D59FECE8-2451-45D3-A1CE-8D2DD0E8D3D0}">
      <dgm:prSet/>
      <dgm:spPr/>
      <dgm:t>
        <a:bodyPr/>
        <a:lstStyle/>
        <a:p>
          <a:endParaRPr lang="es-PE"/>
        </a:p>
      </dgm:t>
    </dgm:pt>
    <dgm:pt modelId="{34269C7B-BEAA-49F1-9341-1686A43868BC}">
      <dgm:prSet custT="1"/>
      <dgm:spPr/>
      <dgm:t>
        <a:bodyPr/>
        <a:lstStyle/>
        <a:p>
          <a:endParaRPr lang="es-PE"/>
        </a:p>
      </dgm:t>
    </dgm:pt>
    <dgm:pt modelId="{AC347020-C15C-4D56-BDA7-206334F75F45}" type="parTrans" cxnId="{20E5B852-15FD-499F-B0CB-1ABDA3911F45}">
      <dgm:prSet/>
      <dgm:spPr/>
      <dgm:t>
        <a:bodyPr/>
        <a:lstStyle/>
        <a:p>
          <a:endParaRPr lang="es-PE"/>
        </a:p>
      </dgm:t>
    </dgm:pt>
    <dgm:pt modelId="{6BFDC8FE-68DA-4F73-85DC-832D18C2DC57}" type="sibTrans" cxnId="{20E5B852-15FD-499F-B0CB-1ABDA3911F45}">
      <dgm:prSet/>
      <dgm:spPr/>
      <dgm:t>
        <a:bodyPr/>
        <a:lstStyle/>
        <a:p>
          <a:endParaRPr lang="es-PE"/>
        </a:p>
      </dgm:t>
    </dgm:pt>
    <dgm:pt modelId="{89EE31B4-03E6-4855-B3AA-1A28694DD310}">
      <dgm:prSet/>
      <dgm:spPr/>
      <dgm:t>
        <a:bodyPr/>
        <a:lstStyle/>
        <a:p>
          <a:r>
            <a:rPr lang="es-PE" i="1" dirty="0" smtClean="0">
              <a:solidFill>
                <a:schemeClr val="tx1"/>
              </a:solidFill>
              <a:latin typeface="Arial" pitchFamily="34" charset="0"/>
              <a:cs typeface="Arial" pitchFamily="34" charset="0"/>
            </a:rPr>
            <a:t>El manejo fundamental se torna en optimizar una adecuada hemodinámica sistémica, fluido terapia cuidadosa, optimizar la precarga y disminuir la post carga del VD,y optimizar la VM</a:t>
          </a:r>
          <a:endParaRPr lang="es-PE" i="1" dirty="0">
            <a:solidFill>
              <a:schemeClr val="tx1"/>
            </a:solidFill>
            <a:latin typeface="Arial" pitchFamily="34" charset="0"/>
            <a:cs typeface="Arial" pitchFamily="34" charset="0"/>
          </a:endParaRPr>
        </a:p>
      </dgm:t>
    </dgm:pt>
    <dgm:pt modelId="{22C67C68-4619-442B-A64B-BF3407BF076E}" type="parTrans" cxnId="{55934884-4071-4ED5-8112-F69DE08FED46}">
      <dgm:prSet/>
      <dgm:spPr/>
      <dgm:t>
        <a:bodyPr/>
        <a:lstStyle/>
        <a:p>
          <a:endParaRPr lang="es-PE"/>
        </a:p>
      </dgm:t>
    </dgm:pt>
    <dgm:pt modelId="{870CA0A9-68E6-4162-96D4-7C31D34346F0}" type="sibTrans" cxnId="{55934884-4071-4ED5-8112-F69DE08FED46}">
      <dgm:prSet/>
      <dgm:spPr/>
      <dgm:t>
        <a:bodyPr/>
        <a:lstStyle/>
        <a:p>
          <a:endParaRPr lang="es-PE"/>
        </a:p>
      </dgm:t>
    </dgm:pt>
    <dgm:pt modelId="{26B4FE3E-C61F-4754-B6B4-9DB936E078E2}">
      <dgm:prSet/>
      <dgm:spPr>
        <a:ln>
          <a:solidFill>
            <a:schemeClr val="tx1"/>
          </a:solidFill>
        </a:ln>
      </dgm:spPr>
      <dgm:t>
        <a:bodyPr/>
        <a:lstStyle/>
        <a:p>
          <a:r>
            <a:rPr lang="es-PE" b="0" i="1" dirty="0" smtClean="0">
              <a:solidFill>
                <a:schemeClr val="tx1"/>
              </a:solidFill>
              <a:latin typeface="Arial" charset="0"/>
              <a:cs typeface="Arial" charset="0"/>
            </a:rPr>
            <a:t>Lograr insertarlo a nuestro PACIENTE nuevamente a la sociedad y familia  es realmente gratificante es un trabajo en conjunto de todo el equipo multidisciplinario y especialmente  de Enfermería </a:t>
          </a:r>
          <a:r>
            <a:rPr lang="es-PE" b="1" i="1" dirty="0" smtClean="0">
              <a:solidFill>
                <a:srgbClr val="FF0000"/>
              </a:solidFill>
              <a:latin typeface="Arial" charset="0"/>
              <a:cs typeface="Arial" charset="0"/>
            </a:rPr>
            <a:t>PIEZA CLAVE DEL CUIDADO</a:t>
          </a:r>
          <a:endParaRPr lang="es-PE" b="1" i="1" dirty="0">
            <a:solidFill>
              <a:srgbClr val="FF0000"/>
            </a:solidFill>
          </a:endParaRPr>
        </a:p>
      </dgm:t>
    </dgm:pt>
    <dgm:pt modelId="{DF4C8E7D-5617-40C3-BE05-54105107CE7A}" type="parTrans" cxnId="{624A5DED-4613-4D61-BEE4-D773018FB5EE}">
      <dgm:prSet/>
      <dgm:spPr/>
      <dgm:t>
        <a:bodyPr/>
        <a:lstStyle/>
        <a:p>
          <a:endParaRPr lang="es-PE"/>
        </a:p>
      </dgm:t>
    </dgm:pt>
    <dgm:pt modelId="{AAFC73F0-F935-4492-B5F2-AF693219A031}" type="sibTrans" cxnId="{624A5DED-4613-4D61-BEE4-D773018FB5EE}">
      <dgm:prSet/>
      <dgm:spPr/>
      <dgm:t>
        <a:bodyPr/>
        <a:lstStyle/>
        <a:p>
          <a:endParaRPr lang="es-PE"/>
        </a:p>
      </dgm:t>
    </dgm:pt>
    <dgm:pt modelId="{25BEC231-4592-4836-A8F6-29F9BD07B0E0}">
      <dgm:prSet/>
      <dgm:spPr/>
      <dgm:t>
        <a:bodyPr/>
        <a:lstStyle/>
        <a:p>
          <a:endParaRPr lang="es-PE"/>
        </a:p>
      </dgm:t>
    </dgm:pt>
    <dgm:pt modelId="{663E73F1-B412-4F4A-BE79-44E6DB1A4029}" type="parTrans" cxnId="{A804EE24-E3E8-41D0-BF96-6BA50692A939}">
      <dgm:prSet/>
      <dgm:spPr/>
      <dgm:t>
        <a:bodyPr/>
        <a:lstStyle/>
        <a:p>
          <a:endParaRPr lang="es-PE"/>
        </a:p>
      </dgm:t>
    </dgm:pt>
    <dgm:pt modelId="{DEB1D69C-10FE-418E-82A9-50FD23591DB9}" type="sibTrans" cxnId="{A804EE24-E3E8-41D0-BF96-6BA50692A939}">
      <dgm:prSet/>
      <dgm:spPr/>
      <dgm:t>
        <a:bodyPr/>
        <a:lstStyle/>
        <a:p>
          <a:endParaRPr lang="es-PE"/>
        </a:p>
      </dgm:t>
    </dgm:pt>
    <dgm:pt modelId="{1FDE941B-18B1-4D10-A875-C6B2E95AD74F}">
      <dgm:prSet/>
      <dgm:spPr/>
      <dgm:t>
        <a:bodyPr/>
        <a:lstStyle/>
        <a:p>
          <a:endParaRPr lang="es-PE"/>
        </a:p>
      </dgm:t>
    </dgm:pt>
    <dgm:pt modelId="{F765CA8C-51B4-4A03-BDCD-B76F41AED516}" type="parTrans" cxnId="{375DCC8B-E925-4A71-B4CB-5FD27824A212}">
      <dgm:prSet/>
      <dgm:spPr/>
      <dgm:t>
        <a:bodyPr/>
        <a:lstStyle/>
        <a:p>
          <a:endParaRPr lang="es-PE"/>
        </a:p>
      </dgm:t>
    </dgm:pt>
    <dgm:pt modelId="{EFF51534-7140-427B-9031-BD9D863F2F1D}" type="sibTrans" cxnId="{375DCC8B-E925-4A71-B4CB-5FD27824A212}">
      <dgm:prSet/>
      <dgm:spPr/>
      <dgm:t>
        <a:bodyPr/>
        <a:lstStyle/>
        <a:p>
          <a:endParaRPr lang="es-PE"/>
        </a:p>
      </dgm:t>
    </dgm:pt>
    <dgm:pt modelId="{516C2309-B3DF-43EF-ADF3-5CA92521844E}">
      <dgm:prSet/>
      <dgm:spPr/>
      <dgm:t>
        <a:bodyPr/>
        <a:lstStyle/>
        <a:p>
          <a:r>
            <a:rPr lang="es-PE" b="1" i="1" dirty="0" smtClean="0">
              <a:solidFill>
                <a:schemeClr val="tx1"/>
              </a:solidFill>
              <a:latin typeface="Arial" charset="0"/>
              <a:cs typeface="Arial" charset="0"/>
            </a:rPr>
            <a:t>El manejo del paciente sometido a  TRASPLANTE CARDIACO que cursa con Falla derecha  es y será un desafío permanente y complejo</a:t>
          </a:r>
          <a:r>
            <a:rPr lang="es-PE" dirty="0" smtClean="0">
              <a:latin typeface="Arial" charset="0"/>
              <a:cs typeface="Arial" charset="0"/>
            </a:rPr>
            <a:t>.</a:t>
          </a:r>
          <a:endParaRPr lang="es-PE" dirty="0"/>
        </a:p>
      </dgm:t>
    </dgm:pt>
    <dgm:pt modelId="{4CFCFAC7-A87A-4BE0-9310-BF77A4473E8D}" type="parTrans" cxnId="{5A20E144-553C-4587-A7D3-6CF3370335DD}">
      <dgm:prSet/>
      <dgm:spPr/>
      <dgm:t>
        <a:bodyPr/>
        <a:lstStyle/>
        <a:p>
          <a:endParaRPr lang="es-PE"/>
        </a:p>
      </dgm:t>
    </dgm:pt>
    <dgm:pt modelId="{357A855C-8414-4512-BE7D-204418EAAEDF}" type="sibTrans" cxnId="{5A20E144-553C-4587-A7D3-6CF3370335DD}">
      <dgm:prSet/>
      <dgm:spPr/>
      <dgm:t>
        <a:bodyPr/>
        <a:lstStyle/>
        <a:p>
          <a:endParaRPr lang="es-PE"/>
        </a:p>
      </dgm:t>
    </dgm:pt>
    <dgm:pt modelId="{83AA8FDC-75AA-4187-94F3-05E011D796CA}" type="pres">
      <dgm:prSet presAssocID="{6A5D72AB-47E4-4368-A30A-852DC5DBBF0C}" presName="outerComposite" presStyleCnt="0">
        <dgm:presLayoutVars>
          <dgm:chMax val="5"/>
          <dgm:dir/>
          <dgm:resizeHandles val="exact"/>
        </dgm:presLayoutVars>
      </dgm:prSet>
      <dgm:spPr/>
      <dgm:t>
        <a:bodyPr/>
        <a:lstStyle/>
        <a:p>
          <a:endParaRPr lang="es-PE"/>
        </a:p>
      </dgm:t>
    </dgm:pt>
    <dgm:pt modelId="{220E1FA6-AD23-49C3-B830-2F0E5CED2B0F}" type="pres">
      <dgm:prSet presAssocID="{6A5D72AB-47E4-4368-A30A-852DC5DBBF0C}" presName="dummyMaxCanvas" presStyleCnt="0">
        <dgm:presLayoutVars/>
      </dgm:prSet>
      <dgm:spPr/>
    </dgm:pt>
    <dgm:pt modelId="{9EF89ADE-304D-4E76-8DFE-CE7A65CA93C0}" type="pres">
      <dgm:prSet presAssocID="{6A5D72AB-47E4-4368-A30A-852DC5DBBF0C}" presName="FiveNodes_1" presStyleLbl="node1" presStyleIdx="0" presStyleCnt="5">
        <dgm:presLayoutVars>
          <dgm:bulletEnabled val="1"/>
        </dgm:presLayoutVars>
      </dgm:prSet>
      <dgm:spPr/>
      <dgm:t>
        <a:bodyPr/>
        <a:lstStyle/>
        <a:p>
          <a:endParaRPr lang="es-PE"/>
        </a:p>
      </dgm:t>
    </dgm:pt>
    <dgm:pt modelId="{4120A7B2-7DB4-491D-B2A6-FFB85DDD2E2B}" type="pres">
      <dgm:prSet presAssocID="{6A5D72AB-47E4-4368-A30A-852DC5DBBF0C}" presName="FiveNodes_2" presStyleLbl="node1" presStyleIdx="1" presStyleCnt="5">
        <dgm:presLayoutVars>
          <dgm:bulletEnabled val="1"/>
        </dgm:presLayoutVars>
      </dgm:prSet>
      <dgm:spPr/>
      <dgm:t>
        <a:bodyPr/>
        <a:lstStyle/>
        <a:p>
          <a:endParaRPr lang="es-PE"/>
        </a:p>
      </dgm:t>
    </dgm:pt>
    <dgm:pt modelId="{7BB71E55-EB0F-45C1-B787-EB80663D0659}" type="pres">
      <dgm:prSet presAssocID="{6A5D72AB-47E4-4368-A30A-852DC5DBBF0C}" presName="FiveNodes_3" presStyleLbl="node1" presStyleIdx="2" presStyleCnt="5">
        <dgm:presLayoutVars>
          <dgm:bulletEnabled val="1"/>
        </dgm:presLayoutVars>
      </dgm:prSet>
      <dgm:spPr/>
      <dgm:t>
        <a:bodyPr/>
        <a:lstStyle/>
        <a:p>
          <a:endParaRPr lang="es-PE"/>
        </a:p>
      </dgm:t>
    </dgm:pt>
    <dgm:pt modelId="{E4DB2621-DF7D-45C6-87CB-01E6D9495475}" type="pres">
      <dgm:prSet presAssocID="{6A5D72AB-47E4-4368-A30A-852DC5DBBF0C}" presName="FiveNodes_4" presStyleLbl="node1" presStyleIdx="3" presStyleCnt="5">
        <dgm:presLayoutVars>
          <dgm:bulletEnabled val="1"/>
        </dgm:presLayoutVars>
      </dgm:prSet>
      <dgm:spPr/>
      <dgm:t>
        <a:bodyPr/>
        <a:lstStyle/>
        <a:p>
          <a:endParaRPr lang="es-PE"/>
        </a:p>
      </dgm:t>
    </dgm:pt>
    <dgm:pt modelId="{10B5BC2C-B55A-4121-A602-AAF9919DA379}" type="pres">
      <dgm:prSet presAssocID="{6A5D72AB-47E4-4368-A30A-852DC5DBBF0C}" presName="FiveNodes_5" presStyleLbl="node1" presStyleIdx="4" presStyleCnt="5" custScaleY="96078">
        <dgm:presLayoutVars>
          <dgm:bulletEnabled val="1"/>
        </dgm:presLayoutVars>
      </dgm:prSet>
      <dgm:spPr/>
      <dgm:t>
        <a:bodyPr/>
        <a:lstStyle/>
        <a:p>
          <a:endParaRPr lang="es-PE"/>
        </a:p>
      </dgm:t>
    </dgm:pt>
    <dgm:pt modelId="{D9478EF9-DB3E-4BC5-84A4-6B3B44D50C3F}" type="pres">
      <dgm:prSet presAssocID="{6A5D72AB-47E4-4368-A30A-852DC5DBBF0C}" presName="FiveConn_1-2" presStyleLbl="fgAccFollowNode1" presStyleIdx="0" presStyleCnt="4">
        <dgm:presLayoutVars>
          <dgm:bulletEnabled val="1"/>
        </dgm:presLayoutVars>
      </dgm:prSet>
      <dgm:spPr/>
      <dgm:t>
        <a:bodyPr/>
        <a:lstStyle/>
        <a:p>
          <a:endParaRPr lang="es-PE"/>
        </a:p>
      </dgm:t>
    </dgm:pt>
    <dgm:pt modelId="{E3F6B7DA-3BAC-4DA1-9867-C95A506B4C52}" type="pres">
      <dgm:prSet presAssocID="{6A5D72AB-47E4-4368-A30A-852DC5DBBF0C}" presName="FiveConn_2-3" presStyleLbl="fgAccFollowNode1" presStyleIdx="1" presStyleCnt="4">
        <dgm:presLayoutVars>
          <dgm:bulletEnabled val="1"/>
        </dgm:presLayoutVars>
      </dgm:prSet>
      <dgm:spPr/>
      <dgm:t>
        <a:bodyPr/>
        <a:lstStyle/>
        <a:p>
          <a:endParaRPr lang="es-PE"/>
        </a:p>
      </dgm:t>
    </dgm:pt>
    <dgm:pt modelId="{4154DEF7-5823-4B5C-B7A3-6009DFAF425A}" type="pres">
      <dgm:prSet presAssocID="{6A5D72AB-47E4-4368-A30A-852DC5DBBF0C}" presName="FiveConn_3-4" presStyleLbl="fgAccFollowNode1" presStyleIdx="2" presStyleCnt="4">
        <dgm:presLayoutVars>
          <dgm:bulletEnabled val="1"/>
        </dgm:presLayoutVars>
      </dgm:prSet>
      <dgm:spPr/>
      <dgm:t>
        <a:bodyPr/>
        <a:lstStyle/>
        <a:p>
          <a:endParaRPr lang="es-PE"/>
        </a:p>
      </dgm:t>
    </dgm:pt>
    <dgm:pt modelId="{F013046B-4162-49B3-8272-409086C5DFE9}" type="pres">
      <dgm:prSet presAssocID="{6A5D72AB-47E4-4368-A30A-852DC5DBBF0C}" presName="FiveConn_4-5" presStyleLbl="fgAccFollowNode1" presStyleIdx="3" presStyleCnt="4">
        <dgm:presLayoutVars>
          <dgm:bulletEnabled val="1"/>
        </dgm:presLayoutVars>
      </dgm:prSet>
      <dgm:spPr/>
      <dgm:t>
        <a:bodyPr/>
        <a:lstStyle/>
        <a:p>
          <a:endParaRPr lang="es-PE"/>
        </a:p>
      </dgm:t>
    </dgm:pt>
    <dgm:pt modelId="{FBA8EC94-3E06-4AC2-B384-3C68D5350673}" type="pres">
      <dgm:prSet presAssocID="{6A5D72AB-47E4-4368-A30A-852DC5DBBF0C}" presName="FiveNodes_1_text" presStyleLbl="node1" presStyleIdx="4" presStyleCnt="5">
        <dgm:presLayoutVars>
          <dgm:bulletEnabled val="1"/>
        </dgm:presLayoutVars>
      </dgm:prSet>
      <dgm:spPr/>
      <dgm:t>
        <a:bodyPr/>
        <a:lstStyle/>
        <a:p>
          <a:endParaRPr lang="es-PE"/>
        </a:p>
      </dgm:t>
    </dgm:pt>
    <dgm:pt modelId="{A5710E30-81F8-4E0D-B3EF-F0AC79704BF6}" type="pres">
      <dgm:prSet presAssocID="{6A5D72AB-47E4-4368-A30A-852DC5DBBF0C}" presName="FiveNodes_2_text" presStyleLbl="node1" presStyleIdx="4" presStyleCnt="5">
        <dgm:presLayoutVars>
          <dgm:bulletEnabled val="1"/>
        </dgm:presLayoutVars>
      </dgm:prSet>
      <dgm:spPr/>
      <dgm:t>
        <a:bodyPr/>
        <a:lstStyle/>
        <a:p>
          <a:endParaRPr lang="es-PE"/>
        </a:p>
      </dgm:t>
    </dgm:pt>
    <dgm:pt modelId="{308F368A-7F1F-4429-A572-2FAA6D3E9F5D}" type="pres">
      <dgm:prSet presAssocID="{6A5D72AB-47E4-4368-A30A-852DC5DBBF0C}" presName="FiveNodes_3_text" presStyleLbl="node1" presStyleIdx="4" presStyleCnt="5">
        <dgm:presLayoutVars>
          <dgm:bulletEnabled val="1"/>
        </dgm:presLayoutVars>
      </dgm:prSet>
      <dgm:spPr/>
      <dgm:t>
        <a:bodyPr/>
        <a:lstStyle/>
        <a:p>
          <a:endParaRPr lang="es-PE"/>
        </a:p>
      </dgm:t>
    </dgm:pt>
    <dgm:pt modelId="{90199182-B947-4CAB-A945-FFD328BD1BB4}" type="pres">
      <dgm:prSet presAssocID="{6A5D72AB-47E4-4368-A30A-852DC5DBBF0C}" presName="FiveNodes_4_text" presStyleLbl="node1" presStyleIdx="4" presStyleCnt="5">
        <dgm:presLayoutVars>
          <dgm:bulletEnabled val="1"/>
        </dgm:presLayoutVars>
      </dgm:prSet>
      <dgm:spPr/>
      <dgm:t>
        <a:bodyPr/>
        <a:lstStyle/>
        <a:p>
          <a:endParaRPr lang="es-PE"/>
        </a:p>
      </dgm:t>
    </dgm:pt>
    <dgm:pt modelId="{05513B72-2BEA-40A4-9116-7C2A75454F12}" type="pres">
      <dgm:prSet presAssocID="{6A5D72AB-47E4-4368-A30A-852DC5DBBF0C}" presName="FiveNodes_5_text" presStyleLbl="node1" presStyleIdx="4" presStyleCnt="5">
        <dgm:presLayoutVars>
          <dgm:bulletEnabled val="1"/>
        </dgm:presLayoutVars>
      </dgm:prSet>
      <dgm:spPr/>
      <dgm:t>
        <a:bodyPr/>
        <a:lstStyle/>
        <a:p>
          <a:endParaRPr lang="es-PE"/>
        </a:p>
      </dgm:t>
    </dgm:pt>
  </dgm:ptLst>
  <dgm:cxnLst>
    <dgm:cxn modelId="{F7BFC5D0-7BC4-46A8-96E2-0C3FB57968CA}" type="presOf" srcId="{755C95AA-2DD4-41C7-BEAD-242BA5914BE8}" destId="{E3F6B7DA-3BAC-4DA1-9867-C95A506B4C52}" srcOrd="0" destOrd="0" presId="urn:microsoft.com/office/officeart/2005/8/layout/vProcess5"/>
    <dgm:cxn modelId="{375DCC8B-E925-4A71-B4CB-5FD27824A212}" srcId="{6A5D72AB-47E4-4368-A30A-852DC5DBBF0C}" destId="{1FDE941B-18B1-4D10-A875-C6B2E95AD74F}" srcOrd="5" destOrd="0" parTransId="{F765CA8C-51B4-4A03-BDCD-B76F41AED516}" sibTransId="{EFF51534-7140-427B-9031-BD9D863F2F1D}"/>
    <dgm:cxn modelId="{20E5B852-15FD-499F-B0CB-1ABDA3911F45}" srcId="{6A5D72AB-47E4-4368-A30A-852DC5DBBF0C}" destId="{34269C7B-BEAA-49F1-9341-1686A43868BC}" srcOrd="7" destOrd="0" parTransId="{AC347020-C15C-4D56-BDA7-206334F75F45}" sibTransId="{6BFDC8FE-68DA-4F73-85DC-832D18C2DC57}"/>
    <dgm:cxn modelId="{9D4FE31B-49E3-4405-B367-40671579E41F}" type="presOf" srcId="{26B4FE3E-C61F-4754-B6B4-9DB936E078E2}" destId="{90199182-B947-4CAB-A945-FFD328BD1BB4}" srcOrd="1" destOrd="0" presId="urn:microsoft.com/office/officeart/2005/8/layout/vProcess5"/>
    <dgm:cxn modelId="{ABE36DE6-2B13-4CB5-952C-D25D4B38181A}" type="presOf" srcId="{AAFC73F0-F935-4492-B5F2-AF693219A031}" destId="{F013046B-4162-49B3-8272-409086C5DFE9}" srcOrd="0" destOrd="0" presId="urn:microsoft.com/office/officeart/2005/8/layout/vProcess5"/>
    <dgm:cxn modelId="{B9A0C16C-63DB-49E9-B381-5E4486540513}" type="presOf" srcId="{516C2309-B3DF-43EF-ADF3-5CA92521844E}" destId="{10B5BC2C-B55A-4121-A602-AAF9919DA379}" srcOrd="0" destOrd="0" presId="urn:microsoft.com/office/officeart/2005/8/layout/vProcess5"/>
    <dgm:cxn modelId="{71560815-D536-470E-907F-52307F2F630D}" type="presOf" srcId="{57013D0F-6433-4B95-9B2A-81A0882CAF06}" destId="{A5710E30-81F8-4E0D-B3EF-F0AC79704BF6}" srcOrd="1" destOrd="0" presId="urn:microsoft.com/office/officeart/2005/8/layout/vProcess5"/>
    <dgm:cxn modelId="{624A5DED-4613-4D61-BEE4-D773018FB5EE}" srcId="{6A5D72AB-47E4-4368-A30A-852DC5DBBF0C}" destId="{26B4FE3E-C61F-4754-B6B4-9DB936E078E2}" srcOrd="3" destOrd="0" parTransId="{DF4C8E7D-5617-40C3-BE05-54105107CE7A}" sibTransId="{AAFC73F0-F935-4492-B5F2-AF693219A031}"/>
    <dgm:cxn modelId="{A804EE24-E3E8-41D0-BF96-6BA50692A939}" srcId="{6A5D72AB-47E4-4368-A30A-852DC5DBBF0C}" destId="{25BEC231-4592-4836-A8F6-29F9BD07B0E0}" srcOrd="6" destOrd="0" parTransId="{663E73F1-B412-4F4A-BE79-44E6DB1A4029}" sibTransId="{DEB1D69C-10FE-418E-82A9-50FD23591DB9}"/>
    <dgm:cxn modelId="{5A20E144-553C-4587-A7D3-6CF3370335DD}" srcId="{6A5D72AB-47E4-4368-A30A-852DC5DBBF0C}" destId="{516C2309-B3DF-43EF-ADF3-5CA92521844E}" srcOrd="4" destOrd="0" parTransId="{4CFCFAC7-A87A-4BE0-9310-BF77A4473E8D}" sibTransId="{357A855C-8414-4512-BE7D-204418EAAEDF}"/>
    <dgm:cxn modelId="{9BE1459D-598D-4B0F-A0D7-A56272C7FC7A}" type="presOf" srcId="{870CA0A9-68E6-4162-96D4-7C31D34346F0}" destId="{4154DEF7-5823-4B5C-B7A3-6009DFAF425A}" srcOrd="0" destOrd="0" presId="urn:microsoft.com/office/officeart/2005/8/layout/vProcess5"/>
    <dgm:cxn modelId="{A2D4DF34-D267-45FA-AD13-C4408E1A0813}" type="presOf" srcId="{89EE31B4-03E6-4855-B3AA-1A28694DD310}" destId="{308F368A-7F1F-4429-A572-2FAA6D3E9F5D}" srcOrd="1" destOrd="0" presId="urn:microsoft.com/office/officeart/2005/8/layout/vProcess5"/>
    <dgm:cxn modelId="{0A6438DD-0ABE-431A-9C6B-C93CBEB22302}" type="presOf" srcId="{26B4FE3E-C61F-4754-B6B4-9DB936E078E2}" destId="{E4DB2621-DF7D-45C6-87CB-01E6D9495475}" srcOrd="0" destOrd="0" presId="urn:microsoft.com/office/officeart/2005/8/layout/vProcess5"/>
    <dgm:cxn modelId="{15649C39-382C-4726-8EDC-72B07DBFF87F}" type="presOf" srcId="{4387F5DC-E5BA-4D3C-A850-165596781698}" destId="{9EF89ADE-304D-4E76-8DFE-CE7A65CA93C0}" srcOrd="0" destOrd="0" presId="urn:microsoft.com/office/officeart/2005/8/layout/vProcess5"/>
    <dgm:cxn modelId="{E629AA50-2853-4776-A130-B999BC2052AD}" srcId="{6A5D72AB-47E4-4368-A30A-852DC5DBBF0C}" destId="{4387F5DC-E5BA-4D3C-A850-165596781698}" srcOrd="0" destOrd="0" parTransId="{1CF9FB68-4785-44A2-9E7E-3A0BF6327F35}" sibTransId="{857FB165-008E-448C-982A-C821C2C807ED}"/>
    <dgm:cxn modelId="{D59FECE8-2451-45D3-A1CE-8D2DD0E8D3D0}" srcId="{6A5D72AB-47E4-4368-A30A-852DC5DBBF0C}" destId="{57013D0F-6433-4B95-9B2A-81A0882CAF06}" srcOrd="1" destOrd="0" parTransId="{4BC74EAF-4AD3-41F6-B2FF-3B68DFA9C26F}" sibTransId="{755C95AA-2DD4-41C7-BEAD-242BA5914BE8}"/>
    <dgm:cxn modelId="{71529AE0-4193-4B9D-8368-2CE3EF369410}" type="presOf" srcId="{89EE31B4-03E6-4855-B3AA-1A28694DD310}" destId="{7BB71E55-EB0F-45C1-B787-EB80663D0659}" srcOrd="0" destOrd="0" presId="urn:microsoft.com/office/officeart/2005/8/layout/vProcess5"/>
    <dgm:cxn modelId="{B77C4D48-7165-4C3D-87D3-2A25286D92B8}" type="presOf" srcId="{6A5D72AB-47E4-4368-A30A-852DC5DBBF0C}" destId="{83AA8FDC-75AA-4187-94F3-05E011D796CA}" srcOrd="0" destOrd="0" presId="urn:microsoft.com/office/officeart/2005/8/layout/vProcess5"/>
    <dgm:cxn modelId="{51823AED-934A-41A3-877F-62F97289ACC5}" srcId="{6A5D72AB-47E4-4368-A30A-852DC5DBBF0C}" destId="{607DC26B-C621-41AA-8BDE-3BE02EF830C4}" srcOrd="8" destOrd="0" parTransId="{7D813417-0893-466C-B93A-D4C17FAE365A}" sibTransId="{B2F291F5-EFBA-4A87-9BA6-AEA27EFAC904}"/>
    <dgm:cxn modelId="{55934884-4071-4ED5-8112-F69DE08FED46}" srcId="{6A5D72AB-47E4-4368-A30A-852DC5DBBF0C}" destId="{89EE31B4-03E6-4855-B3AA-1A28694DD310}" srcOrd="2" destOrd="0" parTransId="{22C67C68-4619-442B-A64B-BF3407BF076E}" sibTransId="{870CA0A9-68E6-4162-96D4-7C31D34346F0}"/>
    <dgm:cxn modelId="{0AB97321-C08B-49B2-8855-C491901D07C8}" type="presOf" srcId="{857FB165-008E-448C-982A-C821C2C807ED}" destId="{D9478EF9-DB3E-4BC5-84A4-6B3B44D50C3F}" srcOrd="0" destOrd="0" presId="urn:microsoft.com/office/officeart/2005/8/layout/vProcess5"/>
    <dgm:cxn modelId="{17C3F3B3-C9E5-4703-8026-5D403CD77DE3}" type="presOf" srcId="{57013D0F-6433-4B95-9B2A-81A0882CAF06}" destId="{4120A7B2-7DB4-491D-B2A6-FFB85DDD2E2B}" srcOrd="0" destOrd="0" presId="urn:microsoft.com/office/officeart/2005/8/layout/vProcess5"/>
    <dgm:cxn modelId="{6F71CD39-33EC-4F03-95A7-F4C961BB375E}" type="presOf" srcId="{516C2309-B3DF-43EF-ADF3-5CA92521844E}" destId="{05513B72-2BEA-40A4-9116-7C2A75454F12}" srcOrd="1" destOrd="0" presId="urn:microsoft.com/office/officeart/2005/8/layout/vProcess5"/>
    <dgm:cxn modelId="{306DD598-CA31-4BF8-AB06-607308E7623E}" type="presOf" srcId="{4387F5DC-E5BA-4D3C-A850-165596781698}" destId="{FBA8EC94-3E06-4AC2-B384-3C68D5350673}" srcOrd="1" destOrd="0" presId="urn:microsoft.com/office/officeart/2005/8/layout/vProcess5"/>
    <dgm:cxn modelId="{CB9A35C3-D614-41E2-92CF-428713DBCA29}" srcId="{6A5D72AB-47E4-4368-A30A-852DC5DBBF0C}" destId="{5A1F7556-10D2-4CCB-AF53-A561F2134C1F}" srcOrd="9" destOrd="0" parTransId="{791A8910-0EF0-42A9-B965-8E0C0A6B44D8}" sibTransId="{F54FCEDA-DCCC-48F3-9492-B06DCF7342EC}"/>
    <dgm:cxn modelId="{BF6DDE97-1A39-4736-A9D6-84FA1A259AD9}" type="presParOf" srcId="{83AA8FDC-75AA-4187-94F3-05E011D796CA}" destId="{220E1FA6-AD23-49C3-B830-2F0E5CED2B0F}" srcOrd="0" destOrd="0" presId="urn:microsoft.com/office/officeart/2005/8/layout/vProcess5"/>
    <dgm:cxn modelId="{C008F8B8-E072-4F3F-B559-708317A143C7}" type="presParOf" srcId="{83AA8FDC-75AA-4187-94F3-05E011D796CA}" destId="{9EF89ADE-304D-4E76-8DFE-CE7A65CA93C0}" srcOrd="1" destOrd="0" presId="urn:microsoft.com/office/officeart/2005/8/layout/vProcess5"/>
    <dgm:cxn modelId="{E464B52C-F592-402B-9B14-3AB0F09C79F6}" type="presParOf" srcId="{83AA8FDC-75AA-4187-94F3-05E011D796CA}" destId="{4120A7B2-7DB4-491D-B2A6-FFB85DDD2E2B}" srcOrd="2" destOrd="0" presId="urn:microsoft.com/office/officeart/2005/8/layout/vProcess5"/>
    <dgm:cxn modelId="{45DA871C-DFEE-43B6-9912-AD92E485455B}" type="presParOf" srcId="{83AA8FDC-75AA-4187-94F3-05E011D796CA}" destId="{7BB71E55-EB0F-45C1-B787-EB80663D0659}" srcOrd="3" destOrd="0" presId="urn:microsoft.com/office/officeart/2005/8/layout/vProcess5"/>
    <dgm:cxn modelId="{E567767F-64CC-48B2-A24C-ED9FDC4224CD}" type="presParOf" srcId="{83AA8FDC-75AA-4187-94F3-05E011D796CA}" destId="{E4DB2621-DF7D-45C6-87CB-01E6D9495475}" srcOrd="4" destOrd="0" presId="urn:microsoft.com/office/officeart/2005/8/layout/vProcess5"/>
    <dgm:cxn modelId="{37DE3105-4A57-43DC-B1F7-0BB2C4838048}" type="presParOf" srcId="{83AA8FDC-75AA-4187-94F3-05E011D796CA}" destId="{10B5BC2C-B55A-4121-A602-AAF9919DA379}" srcOrd="5" destOrd="0" presId="urn:microsoft.com/office/officeart/2005/8/layout/vProcess5"/>
    <dgm:cxn modelId="{9BF3AB50-2C19-4F86-A41A-8480B6C41CA1}" type="presParOf" srcId="{83AA8FDC-75AA-4187-94F3-05E011D796CA}" destId="{D9478EF9-DB3E-4BC5-84A4-6B3B44D50C3F}" srcOrd="6" destOrd="0" presId="urn:microsoft.com/office/officeart/2005/8/layout/vProcess5"/>
    <dgm:cxn modelId="{39EC9D08-B464-4A02-B04C-BA3AA9AED4ED}" type="presParOf" srcId="{83AA8FDC-75AA-4187-94F3-05E011D796CA}" destId="{E3F6B7DA-3BAC-4DA1-9867-C95A506B4C52}" srcOrd="7" destOrd="0" presId="urn:microsoft.com/office/officeart/2005/8/layout/vProcess5"/>
    <dgm:cxn modelId="{CB2B5C79-C285-4F46-AD51-B1F7A05B3921}" type="presParOf" srcId="{83AA8FDC-75AA-4187-94F3-05E011D796CA}" destId="{4154DEF7-5823-4B5C-B7A3-6009DFAF425A}" srcOrd="8" destOrd="0" presId="urn:microsoft.com/office/officeart/2005/8/layout/vProcess5"/>
    <dgm:cxn modelId="{3712B151-639F-447A-85DE-639172E96948}" type="presParOf" srcId="{83AA8FDC-75AA-4187-94F3-05E011D796CA}" destId="{F013046B-4162-49B3-8272-409086C5DFE9}" srcOrd="9" destOrd="0" presId="urn:microsoft.com/office/officeart/2005/8/layout/vProcess5"/>
    <dgm:cxn modelId="{B775FBCA-610D-4D80-BE7D-59311163994C}" type="presParOf" srcId="{83AA8FDC-75AA-4187-94F3-05E011D796CA}" destId="{FBA8EC94-3E06-4AC2-B384-3C68D5350673}" srcOrd="10" destOrd="0" presId="urn:microsoft.com/office/officeart/2005/8/layout/vProcess5"/>
    <dgm:cxn modelId="{E4A094D9-D4ED-4ADD-9B5A-D257177F285F}" type="presParOf" srcId="{83AA8FDC-75AA-4187-94F3-05E011D796CA}" destId="{A5710E30-81F8-4E0D-B3EF-F0AC79704BF6}" srcOrd="11" destOrd="0" presId="urn:microsoft.com/office/officeart/2005/8/layout/vProcess5"/>
    <dgm:cxn modelId="{F0404366-D5C7-4268-8A95-2A4934E3D4C9}" type="presParOf" srcId="{83AA8FDC-75AA-4187-94F3-05E011D796CA}" destId="{308F368A-7F1F-4429-A572-2FAA6D3E9F5D}" srcOrd="12" destOrd="0" presId="urn:microsoft.com/office/officeart/2005/8/layout/vProcess5"/>
    <dgm:cxn modelId="{7D2B0857-2A79-47DB-BD37-A8606388C715}" type="presParOf" srcId="{83AA8FDC-75AA-4187-94F3-05E011D796CA}" destId="{90199182-B947-4CAB-A945-FFD328BD1BB4}" srcOrd="13" destOrd="0" presId="urn:microsoft.com/office/officeart/2005/8/layout/vProcess5"/>
    <dgm:cxn modelId="{543E1EB3-8BD0-4267-A892-46B560A5A2CB}" type="presParOf" srcId="{83AA8FDC-75AA-4187-94F3-05E011D796CA}" destId="{05513B72-2BEA-40A4-9116-7C2A75454F1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02B82-E5A4-4009-90BA-92C0946A7233}">
      <dsp:nvSpPr>
        <dsp:cNvPr id="0" name=""/>
        <dsp:cNvSpPr/>
      </dsp:nvSpPr>
      <dsp:spPr>
        <a:xfrm>
          <a:off x="764228" y="-50355"/>
          <a:ext cx="5345086" cy="5345086"/>
        </a:xfrm>
        <a:prstGeom prst="circularArrow">
          <a:avLst>
            <a:gd name="adj1" fmla="val 5274"/>
            <a:gd name="adj2" fmla="val 312630"/>
            <a:gd name="adj3" fmla="val 14247493"/>
            <a:gd name="adj4" fmla="val 17115697"/>
            <a:gd name="adj5" fmla="val 547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A630A-1094-4A49-99B9-EB05BC77E102}">
      <dsp:nvSpPr>
        <dsp:cNvPr id="0" name=""/>
        <dsp:cNvSpPr/>
      </dsp:nvSpPr>
      <dsp:spPr>
        <a:xfrm>
          <a:off x="2430939" y="-2661"/>
          <a:ext cx="2009845" cy="1024096"/>
        </a:xfrm>
        <a:prstGeom prst="roundRect">
          <a:avLst/>
        </a:prstGeom>
        <a:solidFill>
          <a:srgbClr val="FFC000"/>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effectLst/>
            </a:rPr>
            <a:t>ENFERMEDAD DE LA ARTERIA CORONARIA DERECHA</a:t>
          </a:r>
          <a:endParaRPr lang="es-PE" sz="1600" b="1" kern="1200" dirty="0">
            <a:solidFill>
              <a:schemeClr val="tx1"/>
            </a:solidFill>
            <a:effectLst/>
          </a:endParaRPr>
        </a:p>
      </dsp:txBody>
      <dsp:txXfrm>
        <a:off x="2480931" y="47331"/>
        <a:ext cx="1909861" cy="924112"/>
      </dsp:txXfrm>
    </dsp:sp>
    <dsp:sp modelId="{EC9CC67C-A508-4047-87D9-15EE9343CE24}">
      <dsp:nvSpPr>
        <dsp:cNvPr id="0" name=""/>
        <dsp:cNvSpPr/>
      </dsp:nvSpPr>
      <dsp:spPr>
        <a:xfrm>
          <a:off x="4424930" y="1476635"/>
          <a:ext cx="2009845" cy="705003"/>
        </a:xfrm>
        <a:prstGeom prst="round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1" kern="1200" dirty="0" smtClean="0">
              <a:solidFill>
                <a:schemeClr val="tx1"/>
              </a:solidFill>
              <a:effectLst/>
            </a:rPr>
            <a:t>INFARTO DEL V.D</a:t>
          </a:r>
          <a:r>
            <a:rPr lang="es-PE" sz="1600" b="1" kern="1200" dirty="0" smtClean="0">
              <a:solidFill>
                <a:schemeClr val="accent1"/>
              </a:solidFill>
              <a:effectLst>
                <a:outerShdw blurRad="38100" dist="38100" dir="2700000" algn="tl">
                  <a:srgbClr val="000000">
                    <a:alpha val="43137"/>
                  </a:srgbClr>
                </a:outerShdw>
              </a:effectLst>
            </a:rPr>
            <a:t>.</a:t>
          </a:r>
          <a:endParaRPr lang="es-PE" sz="1600" b="1" kern="1200" dirty="0">
            <a:solidFill>
              <a:schemeClr val="tx1"/>
            </a:solidFill>
          </a:endParaRPr>
        </a:p>
      </dsp:txBody>
      <dsp:txXfrm>
        <a:off x="4459345" y="1511050"/>
        <a:ext cx="1941015" cy="636173"/>
      </dsp:txXfrm>
    </dsp:sp>
    <dsp:sp modelId="{5E7449A0-F8E4-41D6-983C-E41BBEEC7F37}">
      <dsp:nvSpPr>
        <dsp:cNvPr id="0" name=""/>
        <dsp:cNvSpPr/>
      </dsp:nvSpPr>
      <dsp:spPr>
        <a:xfrm>
          <a:off x="4577597" y="3088753"/>
          <a:ext cx="2009845" cy="833000"/>
        </a:xfrm>
        <a:prstGeom prst="roundRect">
          <a:avLst/>
        </a:prstGeom>
        <a:solidFill>
          <a:schemeClr val="accent4">
            <a:hueOff val="-1785908"/>
            <a:satOff val="10760"/>
            <a:lumOff val="8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b="1" kern="1200" dirty="0" smtClean="0">
              <a:solidFill>
                <a:schemeClr val="tx1"/>
              </a:solidFill>
              <a:effectLst>
                <a:outerShdw blurRad="38100" dist="38100" dir="2700000" algn="tl">
                  <a:srgbClr val="000000">
                    <a:alpha val="43137"/>
                  </a:srgbClr>
                </a:outerShdw>
              </a:effectLst>
            </a:rPr>
            <a:t>ISQUEMIA DEL V.D</a:t>
          </a:r>
          <a:r>
            <a:rPr lang="es-PE" sz="1800" b="1" kern="1200" dirty="0" smtClean="0">
              <a:solidFill>
                <a:schemeClr val="tx1"/>
              </a:solidFill>
            </a:rPr>
            <a:t>.</a:t>
          </a:r>
          <a:endParaRPr lang="es-PE" sz="1800" b="1" kern="1200" dirty="0">
            <a:solidFill>
              <a:schemeClr val="tx1"/>
            </a:solidFill>
          </a:endParaRPr>
        </a:p>
      </dsp:txBody>
      <dsp:txXfrm>
        <a:off x="4618261" y="3129417"/>
        <a:ext cx="1928517" cy="751672"/>
      </dsp:txXfrm>
    </dsp:sp>
    <dsp:sp modelId="{D9899F33-0100-48A9-9E41-B378C2DE3D5D}">
      <dsp:nvSpPr>
        <dsp:cNvPr id="0" name=""/>
        <dsp:cNvSpPr/>
      </dsp:nvSpPr>
      <dsp:spPr>
        <a:xfrm>
          <a:off x="2418890" y="4275731"/>
          <a:ext cx="2467668" cy="1004922"/>
        </a:xfrm>
        <a:prstGeom prst="roundRect">
          <a:avLst/>
        </a:prstGeom>
        <a:solidFill>
          <a:schemeClr val="accent6">
            <a:lumMod val="40000"/>
            <a:lumOff val="6000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effectLst>
                <a:outerShdw blurRad="38100" dist="38100" dir="2700000" algn="tl">
                  <a:srgbClr val="000000">
                    <a:alpha val="43137"/>
                  </a:srgbClr>
                </a:outerShdw>
              </a:effectLst>
            </a:rPr>
            <a:t>HEPARINA,PROTAMINA</a:t>
          </a:r>
        </a:p>
        <a:p>
          <a:pPr lvl="0" algn="ctr" defTabSz="711200">
            <a:lnSpc>
              <a:spcPct val="90000"/>
            </a:lnSpc>
            <a:spcBef>
              <a:spcPct val="0"/>
            </a:spcBef>
            <a:spcAft>
              <a:spcPct val="35000"/>
            </a:spcAft>
          </a:pPr>
          <a:r>
            <a:rPr lang="es-PE" sz="1600" b="1" kern="1200" dirty="0" smtClean="0">
              <a:solidFill>
                <a:schemeClr val="tx1"/>
              </a:solidFill>
              <a:effectLst>
                <a:outerShdw blurRad="38100" dist="38100" dir="2700000" algn="tl">
                  <a:srgbClr val="000000">
                    <a:alpha val="43137"/>
                  </a:srgbClr>
                </a:outerShdw>
              </a:effectLst>
            </a:rPr>
            <a:t>TRANSFUSION SANGUINEA</a:t>
          </a:r>
          <a:endParaRPr lang="es-PE" sz="1600" b="1" kern="1200" dirty="0">
            <a:solidFill>
              <a:schemeClr val="tx1"/>
            </a:solidFill>
            <a:effectLst>
              <a:outerShdw blurRad="38100" dist="38100" dir="2700000" algn="tl">
                <a:srgbClr val="000000">
                  <a:alpha val="43137"/>
                </a:srgbClr>
              </a:outerShdw>
            </a:effectLst>
          </a:endParaRPr>
        </a:p>
      </dsp:txBody>
      <dsp:txXfrm>
        <a:off x="2467946" y="4324787"/>
        <a:ext cx="2369556" cy="906810"/>
      </dsp:txXfrm>
    </dsp:sp>
    <dsp:sp modelId="{64939A26-1DA8-4216-8C14-F7A4651903A5}">
      <dsp:nvSpPr>
        <dsp:cNvPr id="0" name=""/>
        <dsp:cNvSpPr/>
      </dsp:nvSpPr>
      <dsp:spPr>
        <a:xfrm>
          <a:off x="553057" y="3400111"/>
          <a:ext cx="2009845" cy="723725"/>
        </a:xfrm>
        <a:prstGeom prst="roundRect">
          <a:avLst/>
        </a:prstGeom>
        <a:solidFill>
          <a:schemeClr val="accent4">
            <a:hueOff val="-3571816"/>
            <a:satOff val="21519"/>
            <a:lumOff val="1725"/>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rPr>
            <a:t>HTPULMONAR  SECUNDARIA A ENF.MITRO-AORTICA</a:t>
          </a:r>
          <a:endParaRPr lang="es-PE" sz="1600" b="1" kern="1200" dirty="0">
            <a:solidFill>
              <a:schemeClr val="tx1"/>
            </a:solidFill>
          </a:endParaRPr>
        </a:p>
      </dsp:txBody>
      <dsp:txXfrm>
        <a:off x="588386" y="3435440"/>
        <a:ext cx="1939187" cy="653067"/>
      </dsp:txXfrm>
    </dsp:sp>
    <dsp:sp modelId="{279AD0E0-9390-4723-85BB-AF8BC88BA7D3}">
      <dsp:nvSpPr>
        <dsp:cNvPr id="0" name=""/>
        <dsp:cNvSpPr/>
      </dsp:nvSpPr>
      <dsp:spPr>
        <a:xfrm>
          <a:off x="552393" y="1617198"/>
          <a:ext cx="2009845" cy="827493"/>
        </a:xfrm>
        <a:prstGeom prst="roundRect">
          <a:avLst/>
        </a:prstGeom>
        <a:solidFill>
          <a:schemeClr val="accent4">
            <a:hueOff val="-4464770"/>
            <a:satOff val="26899"/>
            <a:lumOff val="2156"/>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rPr>
            <a:t>ENFERMEDAD DE LA CIRCUNFLEJA IZQUIERDA.</a:t>
          </a:r>
          <a:endParaRPr lang="es-PE" sz="1600" b="1" kern="1200" dirty="0">
            <a:solidFill>
              <a:schemeClr val="tx1"/>
            </a:solidFill>
          </a:endParaRPr>
        </a:p>
      </dsp:txBody>
      <dsp:txXfrm>
        <a:off x="592788" y="1657593"/>
        <a:ext cx="1929055" cy="746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5DB06-F609-4D73-BBF9-42588375FCCA}">
      <dsp:nvSpPr>
        <dsp:cNvPr id="0" name=""/>
        <dsp:cNvSpPr/>
      </dsp:nvSpPr>
      <dsp:spPr>
        <a:xfrm>
          <a:off x="0" y="662410"/>
          <a:ext cx="3768080" cy="504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F59AF17-6F43-4DFC-AD9A-C36D7DE8DB82}">
      <dsp:nvSpPr>
        <dsp:cNvPr id="0" name=""/>
        <dsp:cNvSpPr/>
      </dsp:nvSpPr>
      <dsp:spPr>
        <a:xfrm>
          <a:off x="305410" y="152704"/>
          <a:ext cx="2834952" cy="890819"/>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9697" tIns="0" rIns="99697" bIns="0" numCol="1" spcCol="1270" anchor="ctr" anchorCtr="0">
          <a:noAutofit/>
        </a:bodyPr>
        <a:lstStyle/>
        <a:p>
          <a:pPr lvl="0" algn="ctr" defTabSz="800100">
            <a:lnSpc>
              <a:spcPct val="90000"/>
            </a:lnSpc>
            <a:spcBef>
              <a:spcPct val="0"/>
            </a:spcBef>
            <a:spcAft>
              <a:spcPct val="35000"/>
            </a:spcAft>
          </a:pPr>
          <a:r>
            <a:rPr lang="es-PE" sz="1800" b="1" i="1" kern="1200" dirty="0" smtClean="0">
              <a:solidFill>
                <a:schemeClr val="tx2"/>
              </a:solidFill>
              <a:latin typeface="Arial" pitchFamily="34" charset="0"/>
              <a:cs typeface="Arial" pitchFamily="34" charset="0"/>
            </a:rPr>
            <a:t>TIEMPO DE ISQUEMIA</a:t>
          </a:r>
        </a:p>
        <a:p>
          <a:pPr lvl="0" algn="ctr" defTabSz="800100">
            <a:lnSpc>
              <a:spcPct val="90000"/>
            </a:lnSpc>
            <a:spcBef>
              <a:spcPct val="0"/>
            </a:spcBef>
            <a:spcAft>
              <a:spcPct val="35000"/>
            </a:spcAft>
          </a:pPr>
          <a:r>
            <a:rPr lang="es-PE" sz="1800" b="1" i="1" kern="1200" dirty="0" smtClean="0">
              <a:solidFill>
                <a:schemeClr val="tx2"/>
              </a:solidFill>
              <a:latin typeface="Arial" pitchFamily="34" charset="0"/>
              <a:cs typeface="Arial" pitchFamily="34" charset="0"/>
            </a:rPr>
            <a:t>PROLONGADA</a:t>
          </a:r>
          <a:endParaRPr lang="es-PE" sz="1600" b="1" i="1" kern="1200" dirty="0">
            <a:solidFill>
              <a:schemeClr val="tx2"/>
            </a:solidFill>
            <a:latin typeface="Arial" pitchFamily="34" charset="0"/>
            <a:cs typeface="Arial" pitchFamily="34" charset="0"/>
          </a:endParaRPr>
        </a:p>
      </dsp:txBody>
      <dsp:txXfrm>
        <a:off x="348896" y="196190"/>
        <a:ext cx="2747980" cy="803847"/>
      </dsp:txXfrm>
    </dsp:sp>
    <dsp:sp modelId="{ADD584E7-8B0F-47F3-B372-736F58FCFE09}">
      <dsp:nvSpPr>
        <dsp:cNvPr id="0" name=""/>
        <dsp:cNvSpPr/>
      </dsp:nvSpPr>
      <dsp:spPr>
        <a:xfrm>
          <a:off x="0" y="1894141"/>
          <a:ext cx="3768080" cy="504000"/>
        </a:xfrm>
        <a:prstGeom prst="rect">
          <a:avLst/>
        </a:prstGeom>
        <a:solidFill>
          <a:schemeClr val="lt1">
            <a:alpha val="90000"/>
            <a:hueOff val="0"/>
            <a:satOff val="0"/>
            <a:lumOff val="0"/>
            <a:alphaOff val="0"/>
          </a:schemeClr>
        </a:solidFill>
        <a:ln w="9525" cap="flat" cmpd="sng" algn="ctr">
          <a:solidFill>
            <a:schemeClr val="accent2">
              <a:shade val="80000"/>
              <a:hueOff val="-11957"/>
              <a:satOff val="-1341"/>
              <a:lumOff val="8560"/>
              <a:alphaOff val="0"/>
            </a:schemeClr>
          </a:solidFill>
          <a:prstDash val="solid"/>
        </a:ln>
        <a:effectLst/>
      </dsp:spPr>
      <dsp:style>
        <a:lnRef idx="1">
          <a:scrgbClr r="0" g="0" b="0"/>
        </a:lnRef>
        <a:fillRef idx="1">
          <a:scrgbClr r="0" g="0" b="0"/>
        </a:fillRef>
        <a:effectRef idx="0">
          <a:scrgbClr r="0" g="0" b="0"/>
        </a:effectRef>
        <a:fontRef idx="minor"/>
      </dsp:style>
    </dsp:sp>
    <dsp:sp modelId="{E849D266-CA99-435B-8076-8842146F2B88}">
      <dsp:nvSpPr>
        <dsp:cNvPr id="0" name=""/>
        <dsp:cNvSpPr/>
      </dsp:nvSpPr>
      <dsp:spPr>
        <a:xfrm>
          <a:off x="305410" y="1374345"/>
          <a:ext cx="2637656" cy="894680"/>
        </a:xfrm>
        <a:prstGeom prst="round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99697" tIns="0" rIns="99697" bIns="0" numCol="1" spcCol="1270" anchor="ctr" anchorCtr="0">
          <a:noAutofit/>
        </a:bodyPr>
        <a:lstStyle/>
        <a:p>
          <a:pPr lvl="0" algn="ctr" defTabSz="711200">
            <a:lnSpc>
              <a:spcPct val="100000"/>
            </a:lnSpc>
            <a:spcBef>
              <a:spcPct val="0"/>
            </a:spcBef>
            <a:spcAft>
              <a:spcPct val="35000"/>
            </a:spcAft>
          </a:pPr>
          <a:r>
            <a:rPr lang="es-PE" sz="1600" b="1" i="1" kern="1200" dirty="0" smtClean="0">
              <a:solidFill>
                <a:schemeClr val="accent3">
                  <a:lumMod val="50000"/>
                </a:schemeClr>
              </a:solidFill>
              <a:latin typeface="Arial" pitchFamily="34" charset="0"/>
              <a:cs typeface="Arial" pitchFamily="34" charset="0"/>
            </a:rPr>
            <a:t>INADECUADA PRESERVACION</a:t>
          </a:r>
        </a:p>
        <a:p>
          <a:pPr lvl="0" algn="ctr" defTabSz="711200">
            <a:lnSpc>
              <a:spcPct val="100000"/>
            </a:lnSpc>
            <a:spcBef>
              <a:spcPct val="0"/>
            </a:spcBef>
            <a:spcAft>
              <a:spcPct val="35000"/>
            </a:spcAft>
          </a:pPr>
          <a:r>
            <a:rPr lang="es-PE" sz="1600" b="1" i="1" kern="1200" dirty="0" smtClean="0">
              <a:solidFill>
                <a:schemeClr val="accent3">
                  <a:lumMod val="50000"/>
                </a:schemeClr>
              </a:solidFill>
              <a:latin typeface="Arial" pitchFamily="34" charset="0"/>
              <a:cs typeface="Arial" pitchFamily="34" charset="0"/>
            </a:rPr>
            <a:t>CARDIACA</a:t>
          </a:r>
          <a:endParaRPr lang="es-PE" sz="1400" b="1" i="1" kern="1200" dirty="0">
            <a:solidFill>
              <a:schemeClr val="accent3">
                <a:lumMod val="50000"/>
              </a:schemeClr>
            </a:solidFill>
            <a:latin typeface="Arial" pitchFamily="34" charset="0"/>
            <a:cs typeface="Arial" pitchFamily="34" charset="0"/>
          </a:endParaRPr>
        </a:p>
      </dsp:txBody>
      <dsp:txXfrm>
        <a:off x="349085" y="1418020"/>
        <a:ext cx="2550306" cy="807330"/>
      </dsp:txXfrm>
    </dsp:sp>
    <dsp:sp modelId="{C8CBAA66-F8E5-4627-9FA2-5FDBD5615134}">
      <dsp:nvSpPr>
        <dsp:cNvPr id="0" name=""/>
        <dsp:cNvSpPr/>
      </dsp:nvSpPr>
      <dsp:spPr>
        <a:xfrm>
          <a:off x="0" y="2811789"/>
          <a:ext cx="3768080" cy="504000"/>
        </a:xfrm>
        <a:prstGeom prst="rect">
          <a:avLst/>
        </a:prstGeom>
        <a:solidFill>
          <a:schemeClr val="lt1">
            <a:alpha val="90000"/>
            <a:hueOff val="0"/>
            <a:satOff val="0"/>
            <a:lumOff val="0"/>
            <a:alphaOff val="0"/>
          </a:schemeClr>
        </a:solidFill>
        <a:ln w="9525" cap="flat" cmpd="sng" algn="ctr">
          <a:solidFill>
            <a:schemeClr val="accent2">
              <a:shade val="80000"/>
              <a:hueOff val="-23915"/>
              <a:satOff val="-2683"/>
              <a:lumOff val="17120"/>
              <a:alphaOff val="0"/>
            </a:schemeClr>
          </a:solidFill>
          <a:prstDash val="solid"/>
        </a:ln>
        <a:effectLst/>
      </dsp:spPr>
      <dsp:style>
        <a:lnRef idx="1">
          <a:scrgbClr r="0" g="0" b="0"/>
        </a:lnRef>
        <a:fillRef idx="1">
          <a:scrgbClr r="0" g="0" b="0"/>
        </a:fillRef>
        <a:effectRef idx="0">
          <a:scrgbClr r="0" g="0" b="0"/>
        </a:effectRef>
        <a:fontRef idx="minor"/>
      </dsp:style>
    </dsp:sp>
    <dsp:sp modelId="{445CC544-BF9B-4C97-8162-22D3E5D88367}">
      <dsp:nvSpPr>
        <dsp:cNvPr id="0" name=""/>
        <dsp:cNvSpPr/>
      </dsp:nvSpPr>
      <dsp:spPr>
        <a:xfrm>
          <a:off x="305410" y="2595986"/>
          <a:ext cx="2726439" cy="590400"/>
        </a:xfrm>
        <a:prstGeom prst="round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9697" tIns="0" rIns="99697" bIns="0" numCol="1" spcCol="1270" anchor="ctr" anchorCtr="0">
          <a:noAutofit/>
        </a:bodyPr>
        <a:lstStyle/>
        <a:p>
          <a:pPr lvl="0" algn="ctr" defTabSz="533400">
            <a:lnSpc>
              <a:spcPct val="90000"/>
            </a:lnSpc>
            <a:spcBef>
              <a:spcPct val="0"/>
            </a:spcBef>
            <a:spcAft>
              <a:spcPct val="35000"/>
            </a:spcAft>
          </a:pPr>
          <a:r>
            <a:rPr lang="es-PE" sz="1200" b="1" i="1" kern="1200" dirty="0" smtClean="0">
              <a:solidFill>
                <a:schemeClr val="accent3">
                  <a:lumMod val="50000"/>
                </a:schemeClr>
              </a:solidFill>
              <a:latin typeface="Arial" pitchFamily="34" charset="0"/>
              <a:cs typeface="Arial" pitchFamily="34" charset="0"/>
            </a:rPr>
            <a:t>TRAUMA MECANICO</a:t>
          </a:r>
        </a:p>
        <a:p>
          <a:pPr lvl="0" algn="ctr" defTabSz="533400">
            <a:lnSpc>
              <a:spcPct val="90000"/>
            </a:lnSpc>
            <a:spcBef>
              <a:spcPct val="0"/>
            </a:spcBef>
            <a:spcAft>
              <a:spcPct val="35000"/>
            </a:spcAft>
          </a:pPr>
          <a:r>
            <a:rPr lang="es-PE" sz="1200" b="1" i="1" kern="1200" dirty="0" smtClean="0">
              <a:solidFill>
                <a:schemeClr val="accent3">
                  <a:lumMod val="50000"/>
                </a:schemeClr>
              </a:solidFill>
              <a:latin typeface="Arial" pitchFamily="34" charset="0"/>
              <a:cs typeface="Arial" pitchFamily="34" charset="0"/>
            </a:rPr>
            <a:t>DURANTE LA EXTRACCION E IMPLANTACION DEL CORAZON </a:t>
          </a:r>
          <a:endParaRPr lang="es-PE" sz="1200" b="1" i="1" kern="1200" dirty="0">
            <a:solidFill>
              <a:schemeClr val="accent3">
                <a:lumMod val="50000"/>
              </a:schemeClr>
            </a:solidFill>
            <a:latin typeface="Arial" pitchFamily="34" charset="0"/>
            <a:cs typeface="Arial" pitchFamily="34" charset="0"/>
          </a:endParaRPr>
        </a:p>
      </dsp:txBody>
      <dsp:txXfrm>
        <a:off x="334231" y="2624807"/>
        <a:ext cx="2668797" cy="532758"/>
      </dsp:txXfrm>
    </dsp:sp>
    <dsp:sp modelId="{FAC996EE-7C6C-48D0-8069-19D716EFC0AD}">
      <dsp:nvSpPr>
        <dsp:cNvPr id="0" name=""/>
        <dsp:cNvSpPr/>
      </dsp:nvSpPr>
      <dsp:spPr>
        <a:xfrm>
          <a:off x="0" y="3718989"/>
          <a:ext cx="3768080" cy="504000"/>
        </a:xfrm>
        <a:prstGeom prst="rect">
          <a:avLst/>
        </a:prstGeom>
        <a:solidFill>
          <a:schemeClr val="lt1">
            <a:alpha val="90000"/>
            <a:hueOff val="0"/>
            <a:satOff val="0"/>
            <a:lumOff val="0"/>
            <a:alphaOff val="0"/>
          </a:schemeClr>
        </a:solidFill>
        <a:ln w="9525" cap="flat" cmpd="sng" algn="ctr">
          <a:solidFill>
            <a:schemeClr val="accent2">
              <a:shade val="80000"/>
              <a:hueOff val="-35872"/>
              <a:satOff val="-4024"/>
              <a:lumOff val="25680"/>
              <a:alphaOff val="0"/>
            </a:schemeClr>
          </a:solidFill>
          <a:prstDash val="solid"/>
        </a:ln>
        <a:effectLst/>
      </dsp:spPr>
      <dsp:style>
        <a:lnRef idx="1">
          <a:scrgbClr r="0" g="0" b="0"/>
        </a:lnRef>
        <a:fillRef idx="1">
          <a:scrgbClr r="0" g="0" b="0"/>
        </a:fillRef>
        <a:effectRef idx="0">
          <a:scrgbClr r="0" g="0" b="0"/>
        </a:effectRef>
        <a:fontRef idx="minor"/>
      </dsp:style>
    </dsp:sp>
    <dsp:sp modelId="{FAED45B6-2866-406C-AFC1-C3C329F22BF6}">
      <dsp:nvSpPr>
        <dsp:cNvPr id="0" name=""/>
        <dsp:cNvSpPr/>
      </dsp:nvSpPr>
      <dsp:spPr>
        <a:xfrm>
          <a:off x="152705" y="3512213"/>
          <a:ext cx="2890185" cy="590400"/>
        </a:xfrm>
        <a:prstGeom prst="round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99697" tIns="0" rIns="99697" bIns="0" numCol="1" spcCol="1270" anchor="ctr" anchorCtr="0">
          <a:noAutofit/>
        </a:bodyPr>
        <a:lstStyle/>
        <a:p>
          <a:pPr lvl="0" algn="ctr" defTabSz="800100">
            <a:lnSpc>
              <a:spcPct val="90000"/>
            </a:lnSpc>
            <a:spcBef>
              <a:spcPct val="0"/>
            </a:spcBef>
            <a:spcAft>
              <a:spcPct val="35000"/>
            </a:spcAft>
          </a:pPr>
          <a:r>
            <a:rPr lang="es-PE" sz="1800" b="1" i="1" kern="1200" dirty="0" smtClean="0">
              <a:solidFill>
                <a:schemeClr val="accent3">
                  <a:lumMod val="50000"/>
                </a:schemeClr>
              </a:solidFill>
              <a:latin typeface="Arial" pitchFamily="34" charset="0"/>
              <a:cs typeface="Arial" pitchFamily="34" charset="0"/>
            </a:rPr>
            <a:t>HIPERTENSION PULMONAR</a:t>
          </a:r>
          <a:endParaRPr lang="es-PE" sz="1800" b="1" i="1" kern="1200" dirty="0">
            <a:solidFill>
              <a:schemeClr val="accent3">
                <a:lumMod val="50000"/>
              </a:schemeClr>
            </a:solidFill>
            <a:latin typeface="Arial" pitchFamily="34" charset="0"/>
            <a:cs typeface="Arial" pitchFamily="34" charset="0"/>
          </a:endParaRPr>
        </a:p>
      </dsp:txBody>
      <dsp:txXfrm>
        <a:off x="181526" y="3541034"/>
        <a:ext cx="2832543"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6BAC3-4656-4BBD-83DE-A57402E9E095}">
      <dsp:nvSpPr>
        <dsp:cNvPr id="0" name=""/>
        <dsp:cNvSpPr/>
      </dsp:nvSpPr>
      <dsp:spPr>
        <a:xfrm>
          <a:off x="2978621" y="0"/>
          <a:ext cx="2291614" cy="1034785"/>
        </a:xfrm>
        <a:prstGeom prst="roundRect">
          <a:avLst>
            <a:gd name="adj" fmla="val 10000"/>
          </a:avLst>
        </a:prstGeom>
        <a:solidFill>
          <a:schemeClr val="accent5">
            <a:lumMod val="60000"/>
            <a:lumOff val="40000"/>
          </a:schemeClr>
        </a:solidFill>
        <a:ln>
          <a:solidFill>
            <a:schemeClr val="accent5">
              <a:lumMod val="75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PE" sz="2000" kern="1200" dirty="0" smtClean="0"/>
        </a:p>
        <a:p>
          <a:pPr lvl="0" algn="ctr" defTabSz="889000">
            <a:lnSpc>
              <a:spcPct val="90000"/>
            </a:lnSpc>
            <a:spcBef>
              <a:spcPct val="0"/>
            </a:spcBef>
            <a:spcAft>
              <a:spcPct val="35000"/>
            </a:spcAft>
          </a:pPr>
          <a:r>
            <a:rPr lang="es-PE" sz="1800" b="1" kern="1200" dirty="0" smtClean="0">
              <a:solidFill>
                <a:schemeClr val="tx1"/>
              </a:solidFill>
            </a:rPr>
            <a:t>PRECARGA</a:t>
          </a:r>
        </a:p>
        <a:p>
          <a:pPr lvl="0" algn="ctr" defTabSz="889000">
            <a:lnSpc>
              <a:spcPct val="90000"/>
            </a:lnSpc>
            <a:spcBef>
              <a:spcPct val="0"/>
            </a:spcBef>
            <a:spcAft>
              <a:spcPct val="35000"/>
            </a:spcAft>
          </a:pPr>
          <a:r>
            <a:rPr lang="es-PE" sz="1600" b="1" i="1" kern="1200" dirty="0" smtClean="0">
              <a:solidFill>
                <a:schemeClr val="tx2"/>
              </a:solidFill>
              <a:effectLst>
                <a:outerShdw blurRad="38100" dist="38100" dir="2700000" algn="tl">
                  <a:srgbClr val="000000">
                    <a:alpha val="43137"/>
                  </a:srgbClr>
                </a:outerShdw>
              </a:effectLst>
            </a:rPr>
            <a:t>COMPLIANCE V.D.</a:t>
          </a:r>
        </a:p>
        <a:p>
          <a:pPr lvl="0" algn="ctr" defTabSz="889000">
            <a:lnSpc>
              <a:spcPct val="90000"/>
            </a:lnSpc>
            <a:spcBef>
              <a:spcPct val="0"/>
            </a:spcBef>
            <a:spcAft>
              <a:spcPct val="35000"/>
            </a:spcAft>
          </a:pPr>
          <a:r>
            <a:rPr lang="es-PE" sz="1600" b="1" i="1" kern="1200" dirty="0" smtClean="0">
              <a:solidFill>
                <a:schemeClr val="tx2"/>
              </a:solidFill>
              <a:effectLst>
                <a:outerShdw blurRad="38100" dist="38100" dir="2700000" algn="tl">
                  <a:srgbClr val="000000">
                    <a:alpha val="43137"/>
                  </a:srgbClr>
                </a:outerShdw>
              </a:effectLst>
            </a:rPr>
            <a:t>RETORNO  VENOSO</a:t>
          </a:r>
        </a:p>
        <a:p>
          <a:pPr lvl="0" algn="ctr" defTabSz="889000">
            <a:lnSpc>
              <a:spcPct val="90000"/>
            </a:lnSpc>
            <a:spcBef>
              <a:spcPct val="0"/>
            </a:spcBef>
            <a:spcAft>
              <a:spcPct val="35000"/>
            </a:spcAft>
          </a:pPr>
          <a:endParaRPr lang="es-PE" sz="2000" kern="1200" dirty="0"/>
        </a:p>
      </dsp:txBody>
      <dsp:txXfrm>
        <a:off x="3008929" y="30308"/>
        <a:ext cx="2230998" cy="974169"/>
      </dsp:txXfrm>
    </dsp:sp>
    <dsp:sp modelId="{F1B34C15-CB79-471A-83D9-B73E8A342A58}">
      <dsp:nvSpPr>
        <dsp:cNvPr id="0" name=""/>
        <dsp:cNvSpPr/>
      </dsp:nvSpPr>
      <dsp:spPr>
        <a:xfrm rot="2727866">
          <a:off x="4646913" y="1347071"/>
          <a:ext cx="944052" cy="362174"/>
        </a:xfrm>
        <a:prstGeom prst="leftRightArrow">
          <a:avLst>
            <a:gd name="adj1" fmla="val 60000"/>
            <a:gd name="adj2" fmla="val 50000"/>
          </a:avLst>
        </a:prstGeom>
        <a:solidFill>
          <a:schemeClr val="accent5">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PE" sz="1500" kern="1200"/>
        </a:p>
      </dsp:txBody>
      <dsp:txXfrm>
        <a:off x="4755565" y="1419506"/>
        <a:ext cx="726748" cy="217304"/>
      </dsp:txXfrm>
    </dsp:sp>
    <dsp:sp modelId="{6EFDC438-EA42-495B-9DB1-627DA5FC17D3}">
      <dsp:nvSpPr>
        <dsp:cNvPr id="0" name=""/>
        <dsp:cNvSpPr/>
      </dsp:nvSpPr>
      <dsp:spPr>
        <a:xfrm>
          <a:off x="4812995" y="2021532"/>
          <a:ext cx="2600911" cy="1034785"/>
        </a:xfrm>
        <a:prstGeom prst="roundRect">
          <a:avLst>
            <a:gd name="adj" fmla="val 10000"/>
          </a:avLst>
        </a:prstGeom>
        <a:solidFill>
          <a:schemeClr val="accent6">
            <a:lumMod val="60000"/>
            <a:lumOff val="40000"/>
          </a:schemeClr>
        </a:solidFill>
        <a:ln>
          <a:solidFill>
            <a:schemeClr val="accent5">
              <a:lumMod val="75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rPr>
            <a:t>POST CARGA</a:t>
          </a:r>
        </a:p>
        <a:p>
          <a:pPr lvl="0" algn="ctr" defTabSz="711200">
            <a:lnSpc>
              <a:spcPct val="90000"/>
            </a:lnSpc>
            <a:spcBef>
              <a:spcPct val="0"/>
            </a:spcBef>
            <a:spcAft>
              <a:spcPct val="35000"/>
            </a:spcAft>
          </a:pPr>
          <a:r>
            <a:rPr lang="es-PE" sz="1400" b="1" i="1" kern="1200" dirty="0" smtClean="0">
              <a:solidFill>
                <a:schemeClr val="tx2"/>
              </a:solidFill>
              <a:effectLst>
                <a:outerShdw blurRad="38100" dist="38100" dir="2700000" algn="tl">
                  <a:srgbClr val="000000">
                    <a:alpha val="43137"/>
                  </a:srgbClr>
                </a:outerShdw>
              </a:effectLst>
            </a:rPr>
            <a:t>LAS PRESIONES SON BAJAS.</a:t>
          </a:r>
        </a:p>
        <a:p>
          <a:pPr lvl="0" algn="ctr" defTabSz="711200">
            <a:lnSpc>
              <a:spcPct val="90000"/>
            </a:lnSpc>
            <a:spcBef>
              <a:spcPct val="0"/>
            </a:spcBef>
            <a:spcAft>
              <a:spcPct val="35000"/>
            </a:spcAft>
          </a:pPr>
          <a:r>
            <a:rPr lang="es-PE" sz="1400" b="1" i="1" kern="1200" dirty="0" smtClean="0">
              <a:solidFill>
                <a:schemeClr val="tx2"/>
              </a:solidFill>
              <a:effectLst>
                <a:outerShdw blurRad="38100" dist="38100" dir="2700000" algn="tl">
                  <a:srgbClr val="000000">
                    <a:alpha val="43137"/>
                  </a:srgbClr>
                </a:outerShdw>
              </a:effectLst>
            </a:rPr>
            <a:t>SENSIBLE A LOS CAMBIOS DELA POST CARGA</a:t>
          </a:r>
          <a:endParaRPr lang="es-PE" sz="1400" b="1" i="1" kern="1200" dirty="0">
            <a:solidFill>
              <a:schemeClr val="tx2"/>
            </a:solidFill>
            <a:effectLst>
              <a:outerShdw blurRad="38100" dist="38100" dir="2700000" algn="tl">
                <a:srgbClr val="000000">
                  <a:alpha val="43137"/>
                </a:srgbClr>
              </a:outerShdw>
            </a:effectLst>
          </a:endParaRPr>
        </a:p>
      </dsp:txBody>
      <dsp:txXfrm>
        <a:off x="4843303" y="2051840"/>
        <a:ext cx="2540295" cy="974169"/>
      </dsp:txXfrm>
    </dsp:sp>
    <dsp:sp modelId="{82BA2C8E-577E-4018-AB09-2329CDBE61E7}">
      <dsp:nvSpPr>
        <dsp:cNvPr id="0" name=""/>
        <dsp:cNvSpPr/>
      </dsp:nvSpPr>
      <dsp:spPr>
        <a:xfrm rot="8383327">
          <a:off x="4765793" y="3192144"/>
          <a:ext cx="944052" cy="362174"/>
        </a:xfrm>
        <a:prstGeom prst="leftRightArrow">
          <a:avLst>
            <a:gd name="adj1" fmla="val 60000"/>
            <a:gd name="adj2" fmla="val 50000"/>
          </a:avLst>
        </a:prstGeom>
        <a:solidFill>
          <a:schemeClr val="accent5">
            <a:shade val="90000"/>
            <a:hueOff val="68429"/>
            <a:satOff val="-1276"/>
            <a:lumOff val="762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PE" sz="1500" kern="1200"/>
        </a:p>
      </dsp:txBody>
      <dsp:txXfrm rot="10800000">
        <a:off x="4874445" y="3264579"/>
        <a:ext cx="726748" cy="217304"/>
      </dsp:txXfrm>
    </dsp:sp>
    <dsp:sp modelId="{B7407EDA-DD7D-45F6-9D79-C48E95885FA5}">
      <dsp:nvSpPr>
        <dsp:cNvPr id="0" name=""/>
        <dsp:cNvSpPr/>
      </dsp:nvSpPr>
      <dsp:spPr>
        <a:xfrm>
          <a:off x="2978747" y="3819224"/>
          <a:ext cx="2432448" cy="690832"/>
        </a:xfrm>
        <a:prstGeom prst="roundRect">
          <a:avLst>
            <a:gd name="adj" fmla="val 10000"/>
          </a:avLst>
        </a:prstGeom>
        <a:solidFill>
          <a:schemeClr val="accent5">
            <a:shade val="80000"/>
            <a:hueOff val="136814"/>
            <a:satOff val="-1492"/>
            <a:lumOff val="17053"/>
            <a:alphaOff val="0"/>
          </a:schemeClr>
        </a:solidFill>
        <a:ln w="19050">
          <a:solidFill>
            <a:schemeClr val="accent5">
              <a:lumMod val="75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smtClean="0">
              <a:solidFill>
                <a:schemeClr val="tx1"/>
              </a:solidFill>
              <a:effectLst>
                <a:outerShdw blurRad="38100" dist="38100" dir="2700000" algn="tl">
                  <a:srgbClr val="000000">
                    <a:alpha val="43137"/>
                  </a:srgbClr>
                </a:outerShdw>
              </a:effectLst>
            </a:rPr>
            <a:t>CONTRACTILIDAD</a:t>
          </a:r>
        </a:p>
        <a:p>
          <a:pPr lvl="0" algn="ctr" defTabSz="711200">
            <a:lnSpc>
              <a:spcPct val="90000"/>
            </a:lnSpc>
            <a:spcBef>
              <a:spcPct val="0"/>
            </a:spcBef>
            <a:spcAft>
              <a:spcPct val="35000"/>
            </a:spcAft>
          </a:pPr>
          <a:r>
            <a:rPr lang="es-PE" sz="1600" b="1" i="1" kern="1200" dirty="0" smtClean="0">
              <a:solidFill>
                <a:schemeClr val="tx1"/>
              </a:solidFill>
              <a:effectLst>
                <a:outerShdw blurRad="38100" dist="38100" dir="2700000" algn="tl">
                  <a:srgbClr val="000000">
                    <a:alpha val="43137"/>
                  </a:srgbClr>
                </a:outerShdw>
              </a:effectLst>
            </a:rPr>
            <a:t>RESERVA CONTRACTIL ES ESCASA</a:t>
          </a:r>
          <a:endParaRPr lang="es-PE" sz="1600" b="1" i="1" kern="1200" dirty="0">
            <a:solidFill>
              <a:schemeClr val="tx1"/>
            </a:solidFill>
            <a:effectLst>
              <a:outerShdw blurRad="38100" dist="38100" dir="2700000" algn="tl">
                <a:srgbClr val="000000">
                  <a:alpha val="43137"/>
                </a:srgbClr>
              </a:outerShdw>
            </a:effectLst>
          </a:endParaRPr>
        </a:p>
      </dsp:txBody>
      <dsp:txXfrm>
        <a:off x="2998981" y="3839458"/>
        <a:ext cx="2391980" cy="650364"/>
      </dsp:txXfrm>
    </dsp:sp>
    <dsp:sp modelId="{2B488EE9-94C6-4A22-A37B-67DE1226E414}">
      <dsp:nvSpPr>
        <dsp:cNvPr id="0" name=""/>
        <dsp:cNvSpPr/>
      </dsp:nvSpPr>
      <dsp:spPr>
        <a:xfrm rot="13087566">
          <a:off x="2796796" y="3256679"/>
          <a:ext cx="944052" cy="362174"/>
        </a:xfrm>
        <a:prstGeom prst="leftRightArrow">
          <a:avLst>
            <a:gd name="adj1" fmla="val 60000"/>
            <a:gd name="adj2" fmla="val 50000"/>
          </a:avLst>
        </a:prstGeom>
        <a:solidFill>
          <a:schemeClr val="accent5">
            <a:shade val="90000"/>
            <a:hueOff val="136858"/>
            <a:satOff val="-2552"/>
            <a:lumOff val="1524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PE" sz="1500" kern="1200"/>
        </a:p>
      </dsp:txBody>
      <dsp:txXfrm rot="10800000">
        <a:off x="2905448" y="3329114"/>
        <a:ext cx="726748" cy="217304"/>
      </dsp:txXfrm>
    </dsp:sp>
    <dsp:sp modelId="{23A62698-11C2-4FBE-A6EE-7EA799974C9B}">
      <dsp:nvSpPr>
        <dsp:cNvPr id="0" name=""/>
        <dsp:cNvSpPr/>
      </dsp:nvSpPr>
      <dsp:spPr>
        <a:xfrm>
          <a:off x="839071" y="2021523"/>
          <a:ext cx="2568957" cy="1034785"/>
        </a:xfrm>
        <a:prstGeom prst="roundRect">
          <a:avLst>
            <a:gd name="adj" fmla="val 10000"/>
          </a:avLst>
        </a:prstGeom>
        <a:solidFill>
          <a:schemeClr val="accent6">
            <a:lumMod val="60000"/>
            <a:lumOff val="40000"/>
          </a:schemeClr>
        </a:solidFill>
        <a:ln w="28575">
          <a:solidFill>
            <a:schemeClr val="accent5">
              <a:lumMod val="75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b="1" kern="1200" dirty="0" smtClean="0">
              <a:solidFill>
                <a:schemeClr val="tx1"/>
              </a:solidFill>
              <a:effectLst>
                <a:outerShdw blurRad="38100" dist="38100" dir="2700000" algn="tl">
                  <a:srgbClr val="000000">
                    <a:alpha val="43137"/>
                  </a:srgbClr>
                </a:outerShdw>
              </a:effectLst>
            </a:rPr>
            <a:t>INTERDEPENDENCIA</a:t>
          </a:r>
        </a:p>
        <a:p>
          <a:pPr lvl="0" algn="ctr" defTabSz="622300">
            <a:lnSpc>
              <a:spcPct val="90000"/>
            </a:lnSpc>
            <a:spcBef>
              <a:spcPct val="0"/>
            </a:spcBef>
            <a:spcAft>
              <a:spcPct val="35000"/>
            </a:spcAft>
          </a:pPr>
          <a:r>
            <a:rPr lang="es-PE" sz="1400" b="1" kern="1200" dirty="0" smtClean="0">
              <a:solidFill>
                <a:schemeClr val="tx1"/>
              </a:solidFill>
              <a:effectLst>
                <a:outerShdw blurRad="38100" dist="38100" dir="2700000" algn="tl">
                  <a:srgbClr val="000000">
                    <a:alpha val="43137"/>
                  </a:srgbClr>
                </a:outerShdw>
              </a:effectLst>
            </a:rPr>
            <a:t>VENTRICULAR</a:t>
          </a:r>
        </a:p>
        <a:p>
          <a:pPr lvl="0" algn="ctr" defTabSz="622300">
            <a:lnSpc>
              <a:spcPct val="90000"/>
            </a:lnSpc>
            <a:spcBef>
              <a:spcPct val="0"/>
            </a:spcBef>
            <a:spcAft>
              <a:spcPct val="35000"/>
            </a:spcAft>
          </a:pPr>
          <a:r>
            <a:rPr lang="es-PE" sz="1200" b="1" i="1" kern="1200" dirty="0" smtClean="0">
              <a:solidFill>
                <a:schemeClr val="tx2"/>
              </a:solidFill>
              <a:effectLst>
                <a:outerShdw blurRad="38100" dist="38100" dir="2700000" algn="tl">
                  <a:srgbClr val="000000">
                    <a:alpha val="43137"/>
                  </a:srgbClr>
                </a:outerShdw>
              </a:effectLst>
            </a:rPr>
            <a:t>DEPENDE DEL SEPTUM INTERVENTRICULAR</a:t>
          </a:r>
          <a:endParaRPr lang="es-PE" sz="1200" b="1" i="1" kern="1200" dirty="0">
            <a:solidFill>
              <a:schemeClr val="tx2"/>
            </a:solidFill>
            <a:effectLst>
              <a:outerShdw blurRad="38100" dist="38100" dir="2700000" algn="tl">
                <a:srgbClr val="000000">
                  <a:alpha val="43137"/>
                </a:srgbClr>
              </a:outerShdw>
            </a:effectLst>
          </a:endParaRPr>
        </a:p>
      </dsp:txBody>
      <dsp:txXfrm>
        <a:off x="869379" y="2051831"/>
        <a:ext cx="2508341" cy="974169"/>
      </dsp:txXfrm>
    </dsp:sp>
    <dsp:sp modelId="{C19B4C64-0DE6-4282-A0F4-CA393C9B4464}">
      <dsp:nvSpPr>
        <dsp:cNvPr id="0" name=""/>
        <dsp:cNvSpPr/>
      </dsp:nvSpPr>
      <dsp:spPr>
        <a:xfrm rot="18882356">
          <a:off x="2651963" y="1347066"/>
          <a:ext cx="944052" cy="362174"/>
        </a:xfrm>
        <a:prstGeom prst="leftRightArrow">
          <a:avLst>
            <a:gd name="adj1" fmla="val 60000"/>
            <a:gd name="adj2" fmla="val 50000"/>
          </a:avLst>
        </a:prstGeom>
        <a:solidFill>
          <a:schemeClr val="accent5">
            <a:shade val="90000"/>
            <a:hueOff val="205287"/>
            <a:satOff val="-3828"/>
            <a:lumOff val="2287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PE" sz="1500" kern="1200"/>
        </a:p>
      </dsp:txBody>
      <dsp:txXfrm>
        <a:off x="2760615" y="1419501"/>
        <a:ext cx="726748" cy="2173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6F22-2060-4455-B790-7350C6F9CDB9}">
      <dsp:nvSpPr>
        <dsp:cNvPr id="0" name=""/>
        <dsp:cNvSpPr/>
      </dsp:nvSpPr>
      <dsp:spPr>
        <a:xfrm>
          <a:off x="1008" y="0"/>
          <a:ext cx="1960173" cy="458116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MX" sz="1200" b="1" kern="1200" dirty="0" smtClean="0">
              <a:solidFill>
                <a:schemeClr val="bg1"/>
              </a:solidFill>
              <a:latin typeface="Arial" pitchFamily="34" charset="0"/>
              <a:cs typeface="Arial" pitchFamily="34" charset="0"/>
            </a:rPr>
            <a:t>OPTIMIZAR LA HEMODINAMIAPARA MEJORAR LA PERFUSION CORONARIA</a:t>
          </a:r>
        </a:p>
        <a:p>
          <a:pPr lvl="0" algn="ctr" defTabSz="533400">
            <a:lnSpc>
              <a:spcPct val="90000"/>
            </a:lnSpc>
            <a:spcBef>
              <a:spcPct val="0"/>
            </a:spcBef>
            <a:spcAft>
              <a:spcPct val="35000"/>
            </a:spcAft>
          </a:pPr>
          <a:r>
            <a:rPr lang="es-MX" sz="1600" b="1" kern="1200" dirty="0" smtClean="0">
              <a:solidFill>
                <a:schemeClr val="tx1"/>
              </a:solidFill>
              <a:latin typeface="Arial" pitchFamily="34" charset="0"/>
              <a:cs typeface="Arial" pitchFamily="34" charset="0"/>
            </a:rPr>
            <a:t>PAM&gt;70 mmHg</a:t>
          </a:r>
        </a:p>
        <a:p>
          <a:pPr lvl="0" algn="ctr" defTabSz="533400">
            <a:lnSpc>
              <a:spcPct val="90000"/>
            </a:lnSpc>
            <a:spcBef>
              <a:spcPct val="0"/>
            </a:spcBef>
            <a:spcAft>
              <a:spcPct val="35000"/>
            </a:spcAft>
          </a:pPr>
          <a:r>
            <a:rPr lang="es-MX" sz="1600" b="1" kern="1200" dirty="0" smtClean="0">
              <a:solidFill>
                <a:schemeClr val="tx1"/>
              </a:solidFill>
              <a:latin typeface="Arial" pitchFamily="34" charset="0"/>
              <a:cs typeface="Arial" pitchFamily="34" charset="0"/>
            </a:rPr>
            <a:t>DROGAS </a:t>
          </a:r>
        </a:p>
        <a:p>
          <a:pPr lvl="0" algn="ctr" defTabSz="533400">
            <a:lnSpc>
              <a:spcPct val="90000"/>
            </a:lnSpc>
            <a:spcBef>
              <a:spcPct val="0"/>
            </a:spcBef>
            <a:spcAft>
              <a:spcPct val="35000"/>
            </a:spcAft>
          </a:pPr>
          <a:r>
            <a:rPr lang="es-MX" sz="1600" b="1" kern="1200" dirty="0" smtClean="0">
              <a:solidFill>
                <a:schemeClr val="tx1"/>
              </a:solidFill>
              <a:latin typeface="Arial" pitchFamily="34" charset="0"/>
              <a:cs typeface="Arial" pitchFamily="34" charset="0"/>
            </a:rPr>
            <a:t>INOTROPICAS-DBT-LEVO-NA</a:t>
          </a:r>
        </a:p>
      </dsp:txBody>
      <dsp:txXfrm>
        <a:off x="1008" y="1832467"/>
        <a:ext cx="1960173" cy="1832467"/>
      </dsp:txXfrm>
    </dsp:sp>
    <dsp:sp modelId="{493B6B43-D941-4E35-A2EE-223BAA3510C8}">
      <dsp:nvSpPr>
        <dsp:cNvPr id="0" name=""/>
        <dsp:cNvSpPr/>
      </dsp:nvSpPr>
      <dsp:spPr>
        <a:xfrm flipH="1">
          <a:off x="216659" y="72249"/>
          <a:ext cx="1525544" cy="1506612"/>
        </a:xfrm>
        <a:prstGeom prst="ellipse">
          <a:avLst/>
        </a:prstGeom>
        <a:blipFill>
          <a:blip xmlns:r="http://schemas.openxmlformats.org/officeDocument/2006/relationships" r:embed="rId1" cstate="prin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4F9549-4BC5-45A9-934F-5C31CEFFFCFE}">
      <dsp:nvSpPr>
        <dsp:cNvPr id="0" name=""/>
        <dsp:cNvSpPr/>
      </dsp:nvSpPr>
      <dsp:spPr>
        <a:xfrm>
          <a:off x="2022633" y="0"/>
          <a:ext cx="2098541" cy="458116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PE" sz="1600" b="1" i="1" kern="1200" dirty="0" smtClean="0">
              <a:solidFill>
                <a:schemeClr val="bg1"/>
              </a:solidFill>
            </a:rPr>
            <a:t>ADMINISTRACION DE VASODILATADORES PULMONARES</a:t>
          </a:r>
        </a:p>
        <a:p>
          <a:pPr lvl="0" algn="l" defTabSz="711200">
            <a:lnSpc>
              <a:spcPct val="90000"/>
            </a:lnSpc>
            <a:spcBef>
              <a:spcPct val="0"/>
            </a:spcBef>
            <a:spcAft>
              <a:spcPct val="35000"/>
            </a:spcAft>
          </a:pPr>
          <a:r>
            <a:rPr lang="es-MX" sz="1600" b="1" kern="1200" dirty="0" smtClean="0">
              <a:solidFill>
                <a:schemeClr val="tx1"/>
              </a:solidFill>
              <a:latin typeface="Arial" pitchFamily="34" charset="0"/>
              <a:cs typeface="Arial" pitchFamily="34" charset="0"/>
            </a:rPr>
            <a:t>NTG NPS.ADENOSINA OXIDO NITRICO INHALADO</a:t>
          </a:r>
          <a:endParaRPr lang="es-MX" sz="1600" b="1" kern="1200" dirty="0">
            <a:solidFill>
              <a:schemeClr val="tx1"/>
            </a:solidFill>
            <a:latin typeface="Arial" pitchFamily="34" charset="0"/>
            <a:cs typeface="Arial" pitchFamily="34" charset="0"/>
          </a:endParaRPr>
        </a:p>
      </dsp:txBody>
      <dsp:txXfrm>
        <a:off x="2022633" y="1832467"/>
        <a:ext cx="2098541" cy="1832467"/>
      </dsp:txXfrm>
    </dsp:sp>
    <dsp:sp modelId="{16E15B81-F868-45A3-8A7B-F54C2DDA738C}">
      <dsp:nvSpPr>
        <dsp:cNvPr id="0" name=""/>
        <dsp:cNvSpPr/>
      </dsp:nvSpPr>
      <dsp:spPr>
        <a:xfrm>
          <a:off x="2312442" y="79785"/>
          <a:ext cx="1525529" cy="1525529"/>
        </a:xfrm>
        <a:prstGeom prst="ellipse">
          <a:avLst/>
        </a:prstGeom>
        <a:blipFill>
          <a:blip xmlns:r="http://schemas.openxmlformats.org/officeDocument/2006/relationships" r:embed="rId2" cstate="prin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EEE843-6BAD-4607-956F-2A651ECEB8B3}">
      <dsp:nvSpPr>
        <dsp:cNvPr id="0" name=""/>
        <dsp:cNvSpPr/>
      </dsp:nvSpPr>
      <dsp:spPr>
        <a:xfrm>
          <a:off x="4189761" y="0"/>
          <a:ext cx="2013235" cy="45232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s-MX" sz="2000" b="1" kern="1200" dirty="0" smtClean="0">
            <a:solidFill>
              <a:schemeClr val="accent3">
                <a:lumMod val="50000"/>
              </a:schemeClr>
            </a:solidFill>
            <a:latin typeface="Arial" pitchFamily="34" charset="0"/>
            <a:cs typeface="Arial" pitchFamily="34" charset="0"/>
          </a:endParaRPr>
        </a:p>
        <a:p>
          <a:pPr lvl="0" algn="ctr" defTabSz="889000">
            <a:lnSpc>
              <a:spcPct val="90000"/>
            </a:lnSpc>
            <a:spcBef>
              <a:spcPct val="0"/>
            </a:spcBef>
            <a:spcAft>
              <a:spcPct val="35000"/>
            </a:spcAft>
          </a:pPr>
          <a:endParaRPr lang="es-MX" sz="2000" b="1" kern="1200" dirty="0" smtClean="0">
            <a:solidFill>
              <a:schemeClr val="accent3">
                <a:lumMod val="50000"/>
              </a:schemeClr>
            </a:solidFill>
            <a:latin typeface="Arial" pitchFamily="34" charset="0"/>
            <a:cs typeface="Arial" pitchFamily="34" charset="0"/>
          </a:endParaRPr>
        </a:p>
        <a:p>
          <a:pPr lvl="0" algn="ctr" defTabSz="889000">
            <a:lnSpc>
              <a:spcPct val="90000"/>
            </a:lnSpc>
            <a:spcBef>
              <a:spcPct val="0"/>
            </a:spcBef>
            <a:spcAft>
              <a:spcPct val="35000"/>
            </a:spcAft>
          </a:pPr>
          <a:r>
            <a:rPr lang="es-MX" sz="1600" b="1" kern="1200" dirty="0" smtClean="0">
              <a:solidFill>
                <a:schemeClr val="bg1"/>
              </a:solidFill>
              <a:latin typeface="Arial" pitchFamily="34" charset="0"/>
              <a:cs typeface="Arial" pitchFamily="34" charset="0"/>
            </a:rPr>
            <a:t>PSEDO</a:t>
          </a:r>
        </a:p>
        <a:p>
          <a:pPr lvl="0" algn="ctr" defTabSz="889000">
            <a:lnSpc>
              <a:spcPct val="90000"/>
            </a:lnSpc>
            <a:spcBef>
              <a:spcPct val="0"/>
            </a:spcBef>
            <a:spcAft>
              <a:spcPct val="35000"/>
            </a:spcAft>
          </a:pPr>
          <a:r>
            <a:rPr lang="es-MX" sz="1600" b="1" kern="1200" dirty="0" smtClean="0">
              <a:solidFill>
                <a:schemeClr val="bg1"/>
              </a:solidFill>
              <a:latin typeface="Arial" pitchFamily="34" charset="0"/>
              <a:cs typeface="Arial" pitchFamily="34" charset="0"/>
            </a:rPr>
            <a:t>ANALGESIA</a:t>
          </a:r>
        </a:p>
        <a:p>
          <a:pPr lvl="0" algn="ctr" defTabSz="8890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a:p>
          <a:pPr lvl="0" algn="ctr" defTabSz="889000">
            <a:lnSpc>
              <a:spcPct val="90000"/>
            </a:lnSpc>
            <a:spcBef>
              <a:spcPct val="0"/>
            </a:spcBef>
            <a:spcAft>
              <a:spcPct val="35000"/>
            </a:spcAft>
          </a:pPr>
          <a:r>
            <a:rPr lang="es-MX" sz="1600" b="1" i="1" kern="1200" dirty="0" smtClean="0">
              <a:solidFill>
                <a:schemeClr val="tx1"/>
              </a:solidFill>
              <a:latin typeface="Arial" pitchFamily="34" charset="0"/>
              <a:cs typeface="Arial" pitchFamily="34" charset="0"/>
            </a:rPr>
            <a:t>MORFINA</a:t>
          </a:r>
        </a:p>
        <a:p>
          <a:pPr lvl="0" algn="ctr" defTabSz="889000">
            <a:lnSpc>
              <a:spcPct val="90000"/>
            </a:lnSpc>
            <a:spcBef>
              <a:spcPct val="0"/>
            </a:spcBef>
            <a:spcAft>
              <a:spcPct val="35000"/>
            </a:spcAft>
          </a:pPr>
          <a:r>
            <a:rPr lang="es-MX" sz="1600" b="1" i="1" kern="1200" dirty="0" smtClean="0">
              <a:solidFill>
                <a:schemeClr val="tx1"/>
              </a:solidFill>
              <a:latin typeface="Arial" pitchFamily="34" charset="0"/>
              <a:cs typeface="Arial" pitchFamily="34" charset="0"/>
            </a:rPr>
            <a:t>FENTANYL</a:t>
          </a:r>
        </a:p>
        <a:p>
          <a:pPr lvl="0" algn="ctr" defTabSz="889000">
            <a:lnSpc>
              <a:spcPct val="90000"/>
            </a:lnSpc>
            <a:spcBef>
              <a:spcPct val="0"/>
            </a:spcBef>
            <a:spcAft>
              <a:spcPct val="35000"/>
            </a:spcAft>
          </a:pPr>
          <a:r>
            <a:rPr lang="es-MX" sz="1600" b="1" i="1" kern="1200" dirty="0" smtClean="0">
              <a:solidFill>
                <a:schemeClr val="tx1"/>
              </a:solidFill>
              <a:latin typeface="Arial" pitchFamily="34" charset="0"/>
              <a:cs typeface="Arial" pitchFamily="34" charset="0"/>
            </a:rPr>
            <a:t>MIDAZOLAM</a:t>
          </a:r>
        </a:p>
        <a:p>
          <a:pPr lvl="0" algn="ctr" defTabSz="889000">
            <a:lnSpc>
              <a:spcPct val="90000"/>
            </a:lnSpc>
            <a:spcBef>
              <a:spcPct val="0"/>
            </a:spcBef>
            <a:spcAft>
              <a:spcPct val="35000"/>
            </a:spcAft>
          </a:pPr>
          <a:endParaRPr lang="es-MX" sz="2000" kern="1200" dirty="0">
            <a:solidFill>
              <a:schemeClr val="bg2"/>
            </a:solidFill>
          </a:endParaRPr>
        </a:p>
      </dsp:txBody>
      <dsp:txXfrm>
        <a:off x="4189761" y="1809305"/>
        <a:ext cx="2013235" cy="1809305"/>
      </dsp:txXfrm>
    </dsp:sp>
    <dsp:sp modelId="{05A8E980-5D8C-4CFA-BD06-52BC3E072EF2}">
      <dsp:nvSpPr>
        <dsp:cNvPr id="0" name=""/>
        <dsp:cNvSpPr/>
      </dsp:nvSpPr>
      <dsp:spPr>
        <a:xfrm>
          <a:off x="4431743" y="79799"/>
          <a:ext cx="1525529" cy="1525529"/>
        </a:xfrm>
        <a:prstGeom prst="ellipse">
          <a:avLst/>
        </a:prstGeom>
        <a:blipFill>
          <a:blip xmlns:r="http://schemas.openxmlformats.org/officeDocument/2006/relationships" r:embed="rId3">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94A49F-DD9D-412E-9A49-6401793B5D81}">
      <dsp:nvSpPr>
        <dsp:cNvPr id="0" name=""/>
        <dsp:cNvSpPr/>
      </dsp:nvSpPr>
      <dsp:spPr>
        <a:xfrm>
          <a:off x="6250382" y="0"/>
          <a:ext cx="2345837" cy="458116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a:p>
          <a:pPr lvl="0" algn="ctr" defTabSz="7112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a:p>
          <a:pPr lvl="0" algn="ctr" defTabSz="711200">
            <a:lnSpc>
              <a:spcPct val="90000"/>
            </a:lnSpc>
            <a:spcBef>
              <a:spcPct val="0"/>
            </a:spcBef>
            <a:spcAft>
              <a:spcPct val="35000"/>
            </a:spcAft>
          </a:pPr>
          <a:r>
            <a:rPr lang="es-MX" sz="1600" b="1" i="1" kern="1200" dirty="0" smtClean="0">
              <a:solidFill>
                <a:schemeClr val="bg1"/>
              </a:solidFill>
              <a:latin typeface="Arial" pitchFamily="34" charset="0"/>
              <a:cs typeface="Arial" pitchFamily="34" charset="0"/>
            </a:rPr>
            <a:t>SOPORTE VENTILATORIO</a:t>
          </a:r>
        </a:p>
        <a:p>
          <a:pPr lvl="0" algn="ctr" defTabSz="711200">
            <a:lnSpc>
              <a:spcPct val="90000"/>
            </a:lnSpc>
            <a:spcBef>
              <a:spcPct val="0"/>
            </a:spcBef>
            <a:spcAft>
              <a:spcPct val="35000"/>
            </a:spcAft>
          </a:pPr>
          <a:r>
            <a:rPr lang="es-MX" sz="1600" b="1" i="1" kern="1200" dirty="0" smtClean="0">
              <a:solidFill>
                <a:schemeClr val="bg1"/>
              </a:solidFill>
              <a:latin typeface="Arial" pitchFamily="34" charset="0"/>
              <a:cs typeface="Arial" pitchFamily="34" charset="0"/>
            </a:rPr>
            <a:t>ADECUADO</a:t>
          </a:r>
        </a:p>
        <a:p>
          <a:pPr lvl="0" algn="ctr" defTabSz="711200">
            <a:lnSpc>
              <a:spcPct val="90000"/>
            </a:lnSpc>
            <a:spcBef>
              <a:spcPct val="0"/>
            </a:spcBef>
            <a:spcAft>
              <a:spcPct val="35000"/>
            </a:spcAft>
          </a:pPr>
          <a:endParaRPr lang="es-MX" sz="1600" b="1" i="1" kern="1200" dirty="0" smtClean="0">
            <a:solidFill>
              <a:schemeClr val="bg1"/>
            </a:solidFill>
            <a:latin typeface="Arial" pitchFamily="34" charset="0"/>
            <a:cs typeface="Arial" pitchFamily="34" charset="0"/>
          </a:endParaRPr>
        </a:p>
        <a:p>
          <a:pPr lvl="0" algn="ctr" defTabSz="711200">
            <a:lnSpc>
              <a:spcPct val="90000"/>
            </a:lnSpc>
            <a:spcBef>
              <a:spcPct val="0"/>
            </a:spcBef>
            <a:spcAft>
              <a:spcPct val="35000"/>
            </a:spcAft>
          </a:pPr>
          <a:r>
            <a:rPr lang="es-MX" sz="1600" b="1" i="1" kern="1200" dirty="0" smtClean="0">
              <a:solidFill>
                <a:schemeClr val="bg1"/>
              </a:solidFill>
              <a:latin typeface="Arial" pitchFamily="34" charset="0"/>
              <a:cs typeface="Arial" pitchFamily="34" charset="0"/>
            </a:rPr>
            <a:t> </a:t>
          </a:r>
          <a:r>
            <a:rPr lang="es-MX" sz="1400" b="1" i="1" kern="1200" dirty="0" smtClean="0">
              <a:solidFill>
                <a:schemeClr val="tx1"/>
              </a:solidFill>
              <a:latin typeface="Arial" pitchFamily="34" charset="0"/>
              <a:cs typeface="Arial" pitchFamily="34" charset="0"/>
            </a:rPr>
            <a:t>VOLUMEN TIDAL INCREMENTADO NIVELES DE PEEP ELEVADOS</a:t>
          </a:r>
          <a:endParaRPr lang="es-MX" sz="1600" b="1" i="1" kern="1200" dirty="0" smtClean="0">
            <a:solidFill>
              <a:schemeClr val="tx1"/>
            </a:solidFill>
            <a:latin typeface="Arial" pitchFamily="34" charset="0"/>
            <a:cs typeface="Arial" pitchFamily="34" charset="0"/>
          </a:endParaRPr>
        </a:p>
        <a:p>
          <a:pPr lvl="0" algn="ctr" defTabSz="7112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a:p>
          <a:pPr lvl="0" algn="ctr" defTabSz="7112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a:p>
          <a:pPr lvl="0" algn="ctr" defTabSz="711200">
            <a:lnSpc>
              <a:spcPct val="90000"/>
            </a:lnSpc>
            <a:spcBef>
              <a:spcPct val="0"/>
            </a:spcBef>
            <a:spcAft>
              <a:spcPct val="35000"/>
            </a:spcAft>
          </a:pPr>
          <a:endParaRPr lang="es-MX" sz="1600" b="1" kern="1200" dirty="0" smtClean="0">
            <a:solidFill>
              <a:schemeClr val="bg1"/>
            </a:solidFill>
            <a:latin typeface="Arial" pitchFamily="34" charset="0"/>
            <a:cs typeface="Arial" pitchFamily="34" charset="0"/>
          </a:endParaRPr>
        </a:p>
      </dsp:txBody>
      <dsp:txXfrm>
        <a:off x="6250382" y="1832467"/>
        <a:ext cx="2345837" cy="1832467"/>
      </dsp:txXfrm>
    </dsp:sp>
    <dsp:sp modelId="{86D8F9F6-D98C-4D61-9206-6076A9D5CE9A}">
      <dsp:nvSpPr>
        <dsp:cNvPr id="0" name=""/>
        <dsp:cNvSpPr/>
      </dsp:nvSpPr>
      <dsp:spPr>
        <a:xfrm>
          <a:off x="6674691" y="79785"/>
          <a:ext cx="1525529" cy="1525529"/>
        </a:xfrm>
        <a:prstGeom prst="ellipse">
          <a:avLst/>
        </a:prstGeom>
        <a:blipFill>
          <a:blip xmlns:r="http://schemas.openxmlformats.org/officeDocument/2006/relationships" r:embed="rId4" cstate="prin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9621C-7B42-4CED-9F55-D74A21710199}">
      <dsp:nvSpPr>
        <dsp:cNvPr id="0" name=""/>
        <dsp:cNvSpPr/>
      </dsp:nvSpPr>
      <dsp:spPr>
        <a:xfrm>
          <a:off x="960950" y="3817625"/>
          <a:ext cx="6992399" cy="687175"/>
        </a:xfrm>
        <a:prstGeom prst="leftRightArrow">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3B921-B3B6-45BE-A6F5-F3816BE4898B}">
      <dsp:nvSpPr>
        <dsp:cNvPr id="0" name=""/>
        <dsp:cNvSpPr/>
      </dsp:nvSpPr>
      <dsp:spPr>
        <a:xfrm>
          <a:off x="44734" y="0"/>
          <a:ext cx="2100785" cy="48865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i="1" kern="1200" dirty="0" smtClean="0">
              <a:solidFill>
                <a:schemeClr val="bg1"/>
              </a:solidFill>
            </a:rPr>
            <a:t>ASEGURAR UNA ADECUADA CONDUCCIÓN AURICULO- VENTRICULAR </a:t>
          </a:r>
        </a:p>
        <a:p>
          <a:pPr lvl="0" algn="ctr" defTabSz="711200">
            <a:lnSpc>
              <a:spcPct val="90000"/>
            </a:lnSpc>
            <a:spcBef>
              <a:spcPct val="0"/>
            </a:spcBef>
            <a:spcAft>
              <a:spcPct val="35000"/>
            </a:spcAft>
          </a:pPr>
          <a:r>
            <a:rPr lang="es-ES" sz="1600" b="1" i="1" kern="1200" dirty="0" smtClean="0">
              <a:solidFill>
                <a:schemeClr val="tx1"/>
              </a:solidFill>
            </a:rPr>
            <a:t>Evitar las arritmias Supra ventriculares</a:t>
          </a:r>
        </a:p>
      </dsp:txBody>
      <dsp:txXfrm>
        <a:off x="44734" y="1954631"/>
        <a:ext cx="2100785" cy="1954631"/>
      </dsp:txXfrm>
    </dsp:sp>
    <dsp:sp modelId="{5A2329F9-EE41-4C4D-A093-6CB550A6841D}">
      <dsp:nvSpPr>
        <dsp:cNvPr id="0" name=""/>
        <dsp:cNvSpPr/>
      </dsp:nvSpPr>
      <dsp:spPr>
        <a:xfrm>
          <a:off x="238781" y="293194"/>
          <a:ext cx="1627230" cy="162723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A59E90-9CE2-43F4-BF6E-57184913C3F8}">
      <dsp:nvSpPr>
        <dsp:cNvPr id="0" name=""/>
        <dsp:cNvSpPr/>
      </dsp:nvSpPr>
      <dsp:spPr>
        <a:xfrm>
          <a:off x="2165813" y="0"/>
          <a:ext cx="2100785" cy="48865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i="1" kern="1200" dirty="0" smtClean="0">
              <a:solidFill>
                <a:schemeClr val="bg1"/>
              </a:solidFill>
            </a:rPr>
            <a:t>CORREGIR HIPOTERMIA, HIPOXEMIA, HIPERCAPNIA, ACIDOSIS</a:t>
          </a:r>
        </a:p>
        <a:p>
          <a:pPr lvl="0" algn="ctr" defTabSz="711200">
            <a:lnSpc>
              <a:spcPct val="90000"/>
            </a:lnSpc>
            <a:spcBef>
              <a:spcPct val="0"/>
            </a:spcBef>
            <a:spcAft>
              <a:spcPct val="35000"/>
            </a:spcAft>
          </a:pPr>
          <a:endParaRPr lang="es-PE" sz="1600" b="1" i="1" kern="1200" dirty="0">
            <a:solidFill>
              <a:schemeClr val="bg1"/>
            </a:solidFill>
          </a:endParaRPr>
        </a:p>
      </dsp:txBody>
      <dsp:txXfrm>
        <a:off x="2165813" y="1954631"/>
        <a:ext cx="2100785" cy="1954631"/>
      </dsp:txXfrm>
    </dsp:sp>
    <dsp:sp modelId="{D62B4E3F-A9A1-41B9-8921-9851416EF477}">
      <dsp:nvSpPr>
        <dsp:cNvPr id="0" name=""/>
        <dsp:cNvSpPr/>
      </dsp:nvSpPr>
      <dsp:spPr>
        <a:xfrm>
          <a:off x="2402590" y="293194"/>
          <a:ext cx="1627230" cy="162723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E9B7C-D230-4C54-978E-D2E37B568FC8}">
      <dsp:nvSpPr>
        <dsp:cNvPr id="0" name=""/>
        <dsp:cNvSpPr/>
      </dsp:nvSpPr>
      <dsp:spPr>
        <a:xfrm>
          <a:off x="4329621" y="0"/>
          <a:ext cx="2100785" cy="48865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i="1" kern="1200" dirty="0" smtClean="0">
              <a:solidFill>
                <a:schemeClr val="bg1"/>
              </a:solidFill>
            </a:rPr>
            <a:t>Mantener adecuada presión de perfusión sistémica </a:t>
          </a:r>
        </a:p>
        <a:p>
          <a:pPr lvl="0" algn="ctr" defTabSz="800100">
            <a:lnSpc>
              <a:spcPct val="90000"/>
            </a:lnSpc>
            <a:spcBef>
              <a:spcPct val="0"/>
            </a:spcBef>
            <a:spcAft>
              <a:spcPct val="35000"/>
            </a:spcAft>
          </a:pPr>
          <a:r>
            <a:rPr lang="es-ES" sz="1600" b="1" i="1" kern="1200" dirty="0" smtClean="0">
              <a:solidFill>
                <a:schemeClr val="tx1"/>
              </a:solidFill>
            </a:rPr>
            <a:t>Tratamiento con medicamentos Vasoactivo</a:t>
          </a:r>
          <a:r>
            <a:rPr lang="es-ES" sz="1400" b="1" i="1" kern="1200" dirty="0" smtClean="0">
              <a:solidFill>
                <a:schemeClr val="tx1"/>
              </a:solidFill>
            </a:rPr>
            <a:t>s </a:t>
          </a:r>
          <a:endParaRPr lang="es-PE" sz="1400" b="1" i="1" kern="1200" dirty="0">
            <a:solidFill>
              <a:schemeClr val="tx1"/>
            </a:solidFill>
          </a:endParaRPr>
        </a:p>
      </dsp:txBody>
      <dsp:txXfrm>
        <a:off x="4329621" y="1954631"/>
        <a:ext cx="2100785" cy="1954631"/>
      </dsp:txXfrm>
    </dsp:sp>
    <dsp:sp modelId="{0C40D6CF-B9B9-4FBD-BE65-7574DAD67033}">
      <dsp:nvSpPr>
        <dsp:cNvPr id="0" name=""/>
        <dsp:cNvSpPr/>
      </dsp:nvSpPr>
      <dsp:spPr>
        <a:xfrm>
          <a:off x="4566398" y="293194"/>
          <a:ext cx="1627230" cy="162723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3AF19F-A886-46FC-AC9A-6BAD18B75475}">
      <dsp:nvSpPr>
        <dsp:cNvPr id="0" name=""/>
        <dsp:cNvSpPr/>
      </dsp:nvSpPr>
      <dsp:spPr>
        <a:xfrm>
          <a:off x="6493430" y="0"/>
          <a:ext cx="2100785" cy="48865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PE" sz="1800" b="1" i="1" kern="1200" dirty="0" smtClean="0">
              <a:solidFill>
                <a:schemeClr val="bg1"/>
              </a:solidFill>
            </a:rPr>
            <a:t>Optimizar la Fluido terapia  de forma cuidadosa </a:t>
          </a:r>
          <a:endParaRPr lang="es-PE" sz="1800" b="1" i="1" kern="1200" dirty="0">
            <a:solidFill>
              <a:schemeClr val="bg1"/>
            </a:solidFill>
          </a:endParaRPr>
        </a:p>
      </dsp:txBody>
      <dsp:txXfrm>
        <a:off x="6493430" y="1954631"/>
        <a:ext cx="2100785" cy="1954631"/>
      </dsp:txXfrm>
    </dsp:sp>
    <dsp:sp modelId="{3A753A15-F501-4BFD-9CC4-D96A8E626D1E}">
      <dsp:nvSpPr>
        <dsp:cNvPr id="0" name=""/>
        <dsp:cNvSpPr/>
      </dsp:nvSpPr>
      <dsp:spPr>
        <a:xfrm>
          <a:off x="6730207" y="293194"/>
          <a:ext cx="1627230" cy="162723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9621C-7B42-4CED-9F55-D74A21710199}">
      <dsp:nvSpPr>
        <dsp:cNvPr id="0" name=""/>
        <dsp:cNvSpPr/>
      </dsp:nvSpPr>
      <dsp:spPr>
        <a:xfrm>
          <a:off x="433452" y="4142770"/>
          <a:ext cx="7908522" cy="732986"/>
        </a:xfrm>
        <a:prstGeom prst="leftRight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0.0984</cdr:x>
      <cdr:y>0.8771</cdr:y>
    </cdr:from>
    <cdr:to>
      <cdr:x>0.15672</cdr:x>
      <cdr:y>0.94649</cdr:y>
    </cdr:to>
    <cdr:sp macro="" textlink="">
      <cdr:nvSpPr>
        <cdr:cNvPr id="2" name="CuadroTexto 1"/>
        <cdr:cNvSpPr txBox="1"/>
      </cdr:nvSpPr>
      <cdr:spPr>
        <a:xfrm xmlns:a="http://schemas.openxmlformats.org/drawingml/2006/main">
          <a:off x="767029" y="3664920"/>
          <a:ext cx="454611" cy="2899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t>2010</a:t>
          </a:r>
          <a:endParaRPr lang="es-PE" sz="1400" b="1" dirty="0"/>
        </a:p>
      </cdr:txBody>
    </cdr:sp>
  </cdr:relSizeAnchor>
  <cdr:relSizeAnchor xmlns:cdr="http://schemas.openxmlformats.org/drawingml/2006/chartDrawing">
    <cdr:from>
      <cdr:x>0.19939</cdr:x>
      <cdr:y>0.86981</cdr:y>
    </cdr:from>
    <cdr:to>
      <cdr:x>0.26615</cdr:x>
      <cdr:y>0.9339</cdr:y>
    </cdr:to>
    <cdr:sp macro="" textlink="">
      <cdr:nvSpPr>
        <cdr:cNvPr id="3" name="CuadroTexto 2"/>
        <cdr:cNvSpPr txBox="1"/>
      </cdr:nvSpPr>
      <cdr:spPr>
        <a:xfrm xmlns:a="http://schemas.openxmlformats.org/drawingml/2006/main">
          <a:off x="1554236" y="3198346"/>
          <a:ext cx="520394" cy="2356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latin typeface="Arial" panose="020B0604020202020204" pitchFamily="34" charset="0"/>
              <a:cs typeface="Arial" panose="020B0604020202020204" pitchFamily="34" charset="0"/>
            </a:rPr>
            <a:t>2011</a:t>
          </a:r>
          <a:endParaRPr lang="es-PE"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0.40732</cdr:x>
      <cdr:y>0.74558</cdr:y>
    </cdr:from>
    <cdr:to>
      <cdr:x>0.5084</cdr:x>
      <cdr:y>0.96218</cdr:y>
    </cdr:to>
    <cdr:sp macro="" textlink="">
      <cdr:nvSpPr>
        <cdr:cNvPr id="4" name="CuadroTexto 3"/>
        <cdr:cNvSpPr txBox="1"/>
      </cdr:nvSpPr>
      <cdr:spPr>
        <a:xfrm xmlns:a="http://schemas.openxmlformats.org/drawingml/2006/main">
          <a:off x="3788721" y="3147677"/>
          <a:ext cx="94015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E" sz="1100" dirty="0"/>
        </a:p>
      </cdr:txBody>
    </cdr:sp>
  </cdr:relSizeAnchor>
  <cdr:relSizeAnchor xmlns:cdr="http://schemas.openxmlformats.org/drawingml/2006/chartDrawing">
    <cdr:from>
      <cdr:x>0.29273</cdr:x>
      <cdr:y>0.83026</cdr:y>
    </cdr:from>
    <cdr:to>
      <cdr:x>0.36448</cdr:x>
      <cdr:y>0.91186</cdr:y>
    </cdr:to>
    <cdr:sp macro="" textlink="">
      <cdr:nvSpPr>
        <cdr:cNvPr id="5" name="CuadroTexto 4"/>
        <cdr:cNvSpPr txBox="1"/>
      </cdr:nvSpPr>
      <cdr:spPr>
        <a:xfrm xmlns:a="http://schemas.openxmlformats.org/drawingml/2006/main">
          <a:off x="2281796" y="3052937"/>
          <a:ext cx="559292" cy="300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latin typeface="Arial" panose="020B0604020202020204" pitchFamily="34" charset="0"/>
              <a:cs typeface="Arial" panose="020B0604020202020204" pitchFamily="34" charset="0"/>
            </a:rPr>
            <a:t>2012</a:t>
          </a:r>
          <a:endParaRPr lang="es-PE"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0.39436</cdr:x>
      <cdr:y>0.85782</cdr:y>
    </cdr:from>
    <cdr:to>
      <cdr:x>0.4593</cdr:x>
      <cdr:y>0.9276</cdr:y>
    </cdr:to>
    <cdr:sp macro="" textlink="">
      <cdr:nvSpPr>
        <cdr:cNvPr id="6" name="CuadroTexto 5"/>
        <cdr:cNvSpPr txBox="1"/>
      </cdr:nvSpPr>
      <cdr:spPr>
        <a:xfrm xmlns:a="http://schemas.openxmlformats.org/drawingml/2006/main">
          <a:off x="3074039" y="3154273"/>
          <a:ext cx="506208" cy="2565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latin typeface="Arial" panose="020B0604020202020204" pitchFamily="34" charset="0"/>
              <a:cs typeface="Arial" panose="020B0604020202020204" pitchFamily="34" charset="0"/>
            </a:rPr>
            <a:t>2013</a:t>
          </a:r>
          <a:endParaRPr lang="es-PE"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cdr:x>
      <cdr:y>0.83765</cdr:y>
    </cdr:from>
    <cdr:to>
      <cdr:x>0.56769</cdr:x>
      <cdr:y>0.92131</cdr:y>
    </cdr:to>
    <cdr:sp macro="" textlink="">
      <cdr:nvSpPr>
        <cdr:cNvPr id="7" name="CuadroTexto 6"/>
        <cdr:cNvSpPr txBox="1"/>
      </cdr:nvSpPr>
      <cdr:spPr>
        <a:xfrm xmlns:a="http://schemas.openxmlformats.org/drawingml/2006/main">
          <a:off x="3897504" y="3080087"/>
          <a:ext cx="527644" cy="3076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latin typeface="Arial" panose="020B0604020202020204" pitchFamily="34" charset="0"/>
              <a:cs typeface="Arial" panose="020B0604020202020204" pitchFamily="34" charset="0"/>
            </a:rPr>
            <a:t>2014</a:t>
          </a:r>
          <a:endParaRPr lang="es-PE"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0.60158</cdr:x>
      <cdr:y>0.84055</cdr:y>
    </cdr:from>
    <cdr:to>
      <cdr:x>0.66606</cdr:x>
      <cdr:y>0.90242</cdr:y>
    </cdr:to>
    <cdr:sp macro="" textlink="">
      <cdr:nvSpPr>
        <cdr:cNvPr id="8" name="CuadroTexto 7"/>
        <cdr:cNvSpPr txBox="1"/>
      </cdr:nvSpPr>
      <cdr:spPr>
        <a:xfrm xmlns:a="http://schemas.openxmlformats.org/drawingml/2006/main">
          <a:off x="4689320" y="3512214"/>
          <a:ext cx="502649" cy="258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sz="1400" b="1" dirty="0" smtClean="0">
              <a:latin typeface="Arial" panose="020B0604020202020204" pitchFamily="34" charset="0"/>
              <a:cs typeface="Arial" panose="020B0604020202020204" pitchFamily="34" charset="0"/>
            </a:rPr>
            <a:t>2015</a:t>
          </a:r>
          <a:endParaRPr lang="es-PE"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0.70524</cdr:x>
      <cdr:y>0.91364</cdr:y>
    </cdr:from>
    <cdr:to>
      <cdr:x>0.76401</cdr:x>
      <cdr:y>1</cdr:y>
    </cdr:to>
    <cdr:sp macro="" textlink="">
      <cdr:nvSpPr>
        <cdr:cNvPr id="9" name="8 CuadroTexto"/>
        <cdr:cNvSpPr txBox="1"/>
      </cdr:nvSpPr>
      <cdr:spPr>
        <a:xfrm xmlns:a="http://schemas.openxmlformats.org/drawingml/2006/main">
          <a:off x="5497380" y="3817624"/>
          <a:ext cx="458115" cy="3608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B20A7-2E30-4545-8185-A3E9CF55963A}" type="datetimeFigureOut">
              <a:rPr lang="es-PE" smtClean="0"/>
              <a:pPr/>
              <a:t>28/09/2018</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52E234-A4C6-40E7-A80C-1F6A47D53925}" type="slidenum">
              <a:rPr lang="es-PE" smtClean="0"/>
              <a:pPr/>
              <a:t>‹Nº›</a:t>
            </a:fld>
            <a:endParaRPr lang="es-PE"/>
          </a:p>
        </p:txBody>
      </p:sp>
    </p:spTree>
    <p:extLst>
      <p:ext uri="{BB962C8B-B14F-4D97-AF65-F5344CB8AC3E}">
        <p14:creationId xmlns:p14="http://schemas.microsoft.com/office/powerpoint/2010/main" val="139292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i="1" dirty="0" smtClean="0">
                <a:solidFill>
                  <a:schemeClr val="tx1"/>
                </a:solidFill>
              </a:rPr>
              <a:t>Tanto en el ámbito de la cardiología clínica como en el contexto de la cirugía cardiaca, el  reconocimiento de la importancia del ventrículo derecho (VD) es un hecho reciente. Durante los últimos años, la investigación de su particular fisiología y la determinación de su influencia en la evolución de diferentes enfermedades han despertado un creciente interés</a:t>
            </a:r>
            <a:r>
              <a:rPr lang="es-PE" i="1" dirty="0" smtClean="0">
                <a:solidFill>
                  <a:schemeClr val="tx1"/>
                </a:solidFill>
              </a:rPr>
              <a:t>.</a:t>
            </a:r>
          </a:p>
          <a:p>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5</a:t>
            </a:fld>
            <a:endParaRPr lang="es-PE" dirty="0"/>
          </a:p>
        </p:txBody>
      </p:sp>
    </p:spTree>
    <p:extLst>
      <p:ext uri="{BB962C8B-B14F-4D97-AF65-F5344CB8AC3E}">
        <p14:creationId xmlns:p14="http://schemas.microsoft.com/office/powerpoint/2010/main" val="2657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2467" name="2 Marcador de notas"/>
          <p:cNvSpPr>
            <a:spLocks noGrp="1"/>
          </p:cNvSpPr>
          <p:nvPr>
            <p:ph type="body" idx="1"/>
          </p:nvPr>
        </p:nvSpPr>
        <p:spPr bwMode="auto">
          <a:noFill/>
        </p:spPr>
        <p:txBody>
          <a:bodyPr/>
          <a:lstStyle/>
          <a:p>
            <a:endParaRPr lang="es-ES_tradnl" smtClean="0"/>
          </a:p>
        </p:txBody>
      </p:sp>
      <p:sp>
        <p:nvSpPr>
          <p:cNvPr id="62468" name="3 Marcador de número de diapositiva"/>
          <p:cNvSpPr>
            <a:spLocks noGrp="1"/>
          </p:cNvSpPr>
          <p:nvPr>
            <p:ph type="sldNum" sz="quarter" idx="5"/>
          </p:nvPr>
        </p:nvSpPr>
        <p:spPr bwMode="auto">
          <a:noFill/>
          <a:ln>
            <a:miter lim="800000"/>
            <a:headEnd/>
            <a:tailEnd/>
          </a:ln>
        </p:spPr>
        <p:txBody>
          <a:bodyPr/>
          <a:lstStyle/>
          <a:p>
            <a:fld id="{172A7F40-4F68-4C20-A0BC-FE41CE3AE06E}" type="slidenum">
              <a:rPr lang="es-ES"/>
              <a:pPr/>
              <a:t>20</a:t>
            </a:fld>
            <a:endParaRPr lang="es-ES"/>
          </a:p>
        </p:txBody>
      </p:sp>
    </p:spTree>
    <p:extLst>
      <p:ext uri="{BB962C8B-B14F-4D97-AF65-F5344CB8AC3E}">
        <p14:creationId xmlns:p14="http://schemas.microsoft.com/office/powerpoint/2010/main" val="6880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kern="1200" baseline="0" dirty="0" smtClean="0">
                <a:solidFill>
                  <a:schemeClr val="tx1"/>
                </a:solidFill>
                <a:latin typeface="+mn-lt"/>
                <a:ea typeface="+mn-ea"/>
                <a:cs typeface="+mn-cs"/>
              </a:rPr>
              <a:t>No hay fármacos </a:t>
            </a:r>
            <a:r>
              <a:rPr lang="es-PE" sz="1200" kern="1200" baseline="0" dirty="0" err="1" smtClean="0">
                <a:solidFill>
                  <a:schemeClr val="tx1"/>
                </a:solidFill>
                <a:latin typeface="+mn-lt"/>
                <a:ea typeface="+mn-ea"/>
                <a:cs typeface="+mn-cs"/>
              </a:rPr>
              <a:t>inotropos</a:t>
            </a:r>
            <a:r>
              <a:rPr lang="es-PE" sz="1200" kern="1200" baseline="0" dirty="0" smtClean="0">
                <a:solidFill>
                  <a:schemeClr val="tx1"/>
                </a:solidFill>
                <a:latin typeface="+mn-lt"/>
                <a:ea typeface="+mn-ea"/>
                <a:cs typeface="+mn-cs"/>
              </a:rPr>
              <a:t> selectivos para el ventrículo</a:t>
            </a:r>
          </a:p>
          <a:p>
            <a:r>
              <a:rPr lang="es-PE" sz="1200" kern="1200" baseline="0" dirty="0" smtClean="0">
                <a:solidFill>
                  <a:schemeClr val="tx1"/>
                </a:solidFill>
                <a:latin typeface="+mn-lt"/>
                <a:ea typeface="+mn-ea"/>
                <a:cs typeface="+mn-cs"/>
              </a:rPr>
              <a:t>derecho. Se usan los mismos </a:t>
            </a:r>
            <a:r>
              <a:rPr lang="es-PE" sz="1200" kern="1200" baseline="0" dirty="0" err="1" smtClean="0">
                <a:solidFill>
                  <a:schemeClr val="tx1"/>
                </a:solidFill>
                <a:latin typeface="+mn-lt"/>
                <a:ea typeface="+mn-ea"/>
                <a:cs typeface="+mn-cs"/>
              </a:rPr>
              <a:t>inotropos</a:t>
            </a:r>
            <a:r>
              <a:rPr lang="es-PE" sz="1200" kern="1200" baseline="0" dirty="0" smtClean="0">
                <a:solidFill>
                  <a:schemeClr val="tx1"/>
                </a:solidFill>
                <a:latin typeface="+mn-lt"/>
                <a:ea typeface="+mn-ea"/>
                <a:cs typeface="+mn-cs"/>
              </a:rPr>
              <a:t> que para el fracaso</a:t>
            </a:r>
          </a:p>
          <a:p>
            <a:r>
              <a:rPr lang="es-PE" sz="1200" kern="1200" baseline="0" dirty="0" smtClean="0">
                <a:solidFill>
                  <a:schemeClr val="tx1"/>
                </a:solidFill>
                <a:latin typeface="+mn-lt"/>
                <a:ea typeface="+mn-ea"/>
                <a:cs typeface="+mn-cs"/>
              </a:rPr>
              <a:t>ventricular izquierdo. Sin embargo, hay que tener en</a:t>
            </a:r>
          </a:p>
          <a:p>
            <a:r>
              <a:rPr lang="es-PE" sz="1200" kern="1200" baseline="0" dirty="0" smtClean="0">
                <a:solidFill>
                  <a:schemeClr val="tx1"/>
                </a:solidFill>
                <a:latin typeface="+mn-lt"/>
                <a:ea typeface="+mn-ea"/>
                <a:cs typeface="+mn-cs"/>
              </a:rPr>
              <a:t>cuenta que la dopamina y la adrenalina a dosis altas provocan vasoconstricción pulmonar, efecto que en algunos casos puede contrarrestar el efecto beneficioso derivado de su </a:t>
            </a:r>
            <a:r>
              <a:rPr lang="es-PE" sz="1200" kern="1200" baseline="0" dirty="0" err="1" smtClean="0">
                <a:solidFill>
                  <a:schemeClr val="tx1"/>
                </a:solidFill>
                <a:latin typeface="+mn-lt"/>
                <a:ea typeface="+mn-ea"/>
                <a:cs typeface="+mn-cs"/>
              </a:rPr>
              <a:t>inotropismo</a:t>
            </a:r>
            <a:r>
              <a:rPr lang="es-PE" sz="1200" kern="1200" baseline="0" dirty="0" smtClean="0">
                <a:solidFill>
                  <a:schemeClr val="tx1"/>
                </a:solidFill>
                <a:latin typeface="+mn-lt"/>
                <a:ea typeface="+mn-ea"/>
                <a:cs typeface="+mn-cs"/>
              </a:rPr>
              <a:t>.</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21</a:t>
            </a:fld>
            <a:endParaRPr lang="es-PE"/>
          </a:p>
        </p:txBody>
      </p:sp>
    </p:spTree>
    <p:extLst>
      <p:ext uri="{BB962C8B-B14F-4D97-AF65-F5344CB8AC3E}">
        <p14:creationId xmlns:p14="http://schemas.microsoft.com/office/powerpoint/2010/main" val="282518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2467" name="2 Marcador de notas"/>
          <p:cNvSpPr>
            <a:spLocks noGrp="1"/>
          </p:cNvSpPr>
          <p:nvPr>
            <p:ph type="body" idx="1"/>
          </p:nvPr>
        </p:nvSpPr>
        <p:spPr bwMode="auto">
          <a:noFill/>
        </p:spPr>
        <p:txBody>
          <a:bodyPr/>
          <a:lstStyle/>
          <a:p>
            <a:endParaRPr lang="es-ES_tradnl" smtClean="0"/>
          </a:p>
        </p:txBody>
      </p:sp>
      <p:sp>
        <p:nvSpPr>
          <p:cNvPr id="62468" name="3 Marcador de número de diapositiva"/>
          <p:cNvSpPr>
            <a:spLocks noGrp="1"/>
          </p:cNvSpPr>
          <p:nvPr>
            <p:ph type="sldNum" sz="quarter" idx="5"/>
          </p:nvPr>
        </p:nvSpPr>
        <p:spPr bwMode="auto">
          <a:noFill/>
          <a:ln>
            <a:miter lim="800000"/>
            <a:headEnd/>
            <a:tailEnd/>
          </a:ln>
        </p:spPr>
        <p:txBody>
          <a:bodyPr/>
          <a:lstStyle/>
          <a:p>
            <a:fld id="{172A7F40-4F68-4C20-A0BC-FE41CE3AE06E}" type="slidenum">
              <a:rPr lang="es-ES"/>
              <a:pPr/>
              <a:t>22</a:t>
            </a:fld>
            <a:endParaRPr lang="es-ES"/>
          </a:p>
        </p:txBody>
      </p:sp>
    </p:spTree>
    <p:extLst>
      <p:ext uri="{BB962C8B-B14F-4D97-AF65-F5344CB8AC3E}">
        <p14:creationId xmlns:p14="http://schemas.microsoft.com/office/powerpoint/2010/main" val="320322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6</a:t>
            </a:fld>
            <a:endParaRPr lang="es-PE" dirty="0"/>
          </a:p>
        </p:txBody>
      </p:sp>
    </p:spTree>
    <p:extLst>
      <p:ext uri="{BB962C8B-B14F-4D97-AF65-F5344CB8AC3E}">
        <p14:creationId xmlns:p14="http://schemas.microsoft.com/office/powerpoint/2010/main" val="176131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i="1" kern="1200" baseline="0" dirty="0" smtClean="0">
                <a:solidFill>
                  <a:schemeClr val="tx1"/>
                </a:solidFill>
                <a:latin typeface="+mn-lt"/>
                <a:ea typeface="+mn-ea"/>
                <a:cs typeface="+mn-cs"/>
              </a:rPr>
              <a:t>La hipertensión pulmonar se mantiene hoy día como el auténtico talón de Aquiles del trasplante cardíaco y es el más importante factor para el desarrollo de fallo cardíaco derecho agudo. Ello es debido a la paradoja que ocurre en un corazón trasplantado con un ventrículo derecho más débil</a:t>
            </a:r>
          </a:p>
          <a:p>
            <a:r>
              <a:rPr lang="es-PE" sz="1200" i="1" kern="1200" baseline="0" dirty="0" smtClean="0">
                <a:solidFill>
                  <a:schemeClr val="tx1"/>
                </a:solidFill>
                <a:latin typeface="+mn-lt"/>
                <a:ea typeface="+mn-ea"/>
                <a:cs typeface="+mn-cs"/>
              </a:rPr>
              <a:t>que el de su predecesor, </a:t>
            </a:r>
            <a:r>
              <a:rPr lang="es-PE" sz="1200" i="1" kern="1200" baseline="0" dirty="0" err="1" smtClean="0">
                <a:solidFill>
                  <a:schemeClr val="tx1"/>
                </a:solidFill>
                <a:latin typeface="+mn-lt"/>
                <a:ea typeface="+mn-ea"/>
                <a:cs typeface="+mn-cs"/>
              </a:rPr>
              <a:t>hemodinámicamente</a:t>
            </a:r>
            <a:r>
              <a:rPr lang="es-PE" sz="1200" i="1" kern="1200" baseline="0" dirty="0" smtClean="0">
                <a:solidFill>
                  <a:schemeClr val="tx1"/>
                </a:solidFill>
                <a:latin typeface="+mn-lt"/>
                <a:ea typeface="+mn-ea"/>
                <a:cs typeface="+mn-cs"/>
              </a:rPr>
              <a:t> bien adaptado a la situación de resistencia pulmonar elevada previa mantenida durante años</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9</a:t>
            </a:fld>
            <a:endParaRPr lang="es-PE"/>
          </a:p>
        </p:txBody>
      </p:sp>
    </p:spTree>
    <p:extLst>
      <p:ext uri="{BB962C8B-B14F-4D97-AF65-F5344CB8AC3E}">
        <p14:creationId xmlns:p14="http://schemas.microsoft.com/office/powerpoint/2010/main" val="39350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i="1" kern="1200" baseline="0" dirty="0" smtClean="0">
                <a:solidFill>
                  <a:schemeClr val="tx1"/>
                </a:solidFill>
                <a:latin typeface="+mn-lt"/>
                <a:ea typeface="+mn-ea"/>
                <a:cs typeface="+mn-cs"/>
              </a:rPr>
              <a:t>El análisis de series de pacientes sometidos a trasplante cardíaco confirma de esta manera que la hipertensión pulmonar es un factor que incrementa el riesgo de muerte precoz en el trasplante de corazón, pero no solamente por su consecuencia más directa, el fallo cardíaco derecho, sino también por un incremento en el riesgo arritmogénico y de infecciones.</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11</a:t>
            </a:fld>
            <a:endParaRPr lang="es-PE" dirty="0"/>
          </a:p>
        </p:txBody>
      </p:sp>
    </p:spTree>
    <p:extLst>
      <p:ext uri="{BB962C8B-B14F-4D97-AF65-F5344CB8AC3E}">
        <p14:creationId xmlns:p14="http://schemas.microsoft.com/office/powerpoint/2010/main" val="23752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i="1" kern="1200" baseline="0" dirty="0" smtClean="0">
                <a:solidFill>
                  <a:schemeClr val="tx1"/>
                </a:solidFill>
                <a:latin typeface="+mn-lt"/>
                <a:ea typeface="+mn-ea"/>
                <a:cs typeface="+mn-cs"/>
              </a:rPr>
              <a:t>Sin embargo, existen más factores que juegan un papel muy importante en su desarrollo y en este sentido el síndrome de isquemia-reperfusión parece tener un papel fundamental, así como la especial resistencia del ventrículo derecho a la preservación con </a:t>
            </a:r>
            <a:r>
              <a:rPr lang="es-PE" sz="1200" i="1" kern="1200" baseline="0" dirty="0" err="1" smtClean="0">
                <a:solidFill>
                  <a:schemeClr val="tx1"/>
                </a:solidFill>
                <a:latin typeface="+mn-lt"/>
                <a:ea typeface="+mn-ea"/>
                <a:cs typeface="+mn-cs"/>
              </a:rPr>
              <a:t>cardioplegia</a:t>
            </a:r>
            <a:r>
              <a:rPr lang="es-PE" sz="1200" i="1" kern="1200" baseline="0" dirty="0" smtClean="0">
                <a:solidFill>
                  <a:schemeClr val="tx1"/>
                </a:solidFill>
                <a:latin typeface="+mn-lt"/>
                <a:ea typeface="+mn-ea"/>
                <a:cs typeface="+mn-cs"/>
              </a:rPr>
              <a:t> fría, el trauma</a:t>
            </a:r>
          </a:p>
          <a:p>
            <a:r>
              <a:rPr lang="es-PE" sz="1200" i="1" kern="1200" baseline="0" dirty="0" smtClean="0">
                <a:solidFill>
                  <a:schemeClr val="tx1"/>
                </a:solidFill>
                <a:latin typeface="+mn-lt"/>
                <a:ea typeface="+mn-ea"/>
                <a:cs typeface="+mn-cs"/>
              </a:rPr>
              <a:t>mecánico durante la extracción e implantación de un ventrículo de paredes más débiles que las de su vecino izquierdo, el embolismo aéreo de la arteria coronaria derecha y la no optimización de la ventilación mecánica y de la PEEP</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12</a:t>
            </a:fld>
            <a:endParaRPr lang="es-PE"/>
          </a:p>
        </p:txBody>
      </p:sp>
    </p:spTree>
    <p:extLst>
      <p:ext uri="{BB962C8B-B14F-4D97-AF65-F5344CB8AC3E}">
        <p14:creationId xmlns:p14="http://schemas.microsoft.com/office/powerpoint/2010/main" val="314273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La precarga ventricular derecha está determinada tanto por la </a:t>
            </a:r>
            <a:r>
              <a:rPr lang="es-ES" sz="1200" i="1" kern="1200" dirty="0" err="1" smtClean="0">
                <a:solidFill>
                  <a:schemeClr val="tx1"/>
                </a:solidFill>
                <a:latin typeface="+mn-lt"/>
                <a:ea typeface="+mn-ea"/>
                <a:cs typeface="+mn-cs"/>
              </a:rPr>
              <a:t>compliance</a:t>
            </a:r>
            <a:r>
              <a:rPr lang="es-ES" sz="1200" i="1"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del ventrículo derecho como por el retorno venoso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La postcarga ventricular derecha puede estar aumentada en los pacientes críticos como consecuencia de un aumento de la presión en la arteria pulmonar, el cual puede depender de una vasoconstricción .</a:t>
            </a:r>
            <a:r>
              <a:rPr lang="es-PE" i="1" dirty="0" smtClean="0"/>
              <a:t> La falla cardíaca derecha resulta en dilatación, isquemia y disminución de la contractilidad, lo que provoca a su vez un síndrome de bajo gasto sistémico por disminución del flujo pulmonar y desplazamiento septal  interventricular.</a:t>
            </a:r>
            <a:endParaRPr lang="es-PE" dirty="0" smtClean="0"/>
          </a:p>
          <a:p>
            <a:endParaRPr lang="es-PE" dirty="0" smtClean="0"/>
          </a:p>
          <a:p>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13</a:t>
            </a:fld>
            <a:endParaRPr lang="es-PE"/>
          </a:p>
        </p:txBody>
      </p:sp>
    </p:spTree>
    <p:extLst>
      <p:ext uri="{BB962C8B-B14F-4D97-AF65-F5344CB8AC3E}">
        <p14:creationId xmlns:p14="http://schemas.microsoft.com/office/powerpoint/2010/main" val="22880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b="1" kern="1200" baseline="0" dirty="0" smtClean="0">
                <a:solidFill>
                  <a:schemeClr val="tx1"/>
                </a:solidFill>
                <a:latin typeface="+mn-lt"/>
                <a:ea typeface="+mn-ea"/>
                <a:cs typeface="+mn-cs"/>
              </a:rPr>
              <a:t>En condiciones normales, la circulación pulmonar del adulto es un sistema de alto flujo, baja resistencia y baja presión diseñado para favorecer el intercambio gaseoso pulmonar, con el cual se evita la salida de fluido desde los vasos pulmonares hacia el espacio intersticial y permite que el ventrículo derecho opere con un costo energético bajo.</a:t>
            </a:r>
          </a:p>
          <a:p>
            <a:r>
              <a:rPr lang="es-PE" sz="1200" kern="1200" baseline="0" dirty="0" smtClean="0">
                <a:solidFill>
                  <a:schemeClr val="tx1"/>
                </a:solidFill>
                <a:latin typeface="+mn-lt"/>
                <a:ea typeface="+mn-ea"/>
                <a:cs typeface="+mn-cs"/>
              </a:rPr>
              <a:t>No obstante, debido a las presiones bajas, la circulación pulmonar es muy sensible a las influencias mecánicas, en tanto que el ventrículo derecho de paredes finas, no está preparado para los cambios rápidos de las condiciones de carga, sobre todo de </a:t>
            </a:r>
            <a:r>
              <a:rPr lang="es-PE" sz="1200" kern="1200" baseline="0" dirty="0" err="1" smtClean="0">
                <a:solidFill>
                  <a:schemeClr val="tx1"/>
                </a:solidFill>
                <a:latin typeface="+mn-lt"/>
                <a:ea typeface="+mn-ea"/>
                <a:cs typeface="+mn-cs"/>
              </a:rPr>
              <a:t>poscarga</a:t>
            </a:r>
            <a:r>
              <a:rPr lang="es-PE" sz="1200" kern="1200" baseline="0" dirty="0" smtClean="0">
                <a:solidFill>
                  <a:schemeClr val="tx1"/>
                </a:solidFill>
                <a:latin typeface="+mn-lt"/>
                <a:ea typeface="+mn-ea"/>
                <a:cs typeface="+mn-cs"/>
              </a:rPr>
              <a:t>.</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14</a:t>
            </a:fld>
            <a:endParaRPr lang="es-PE"/>
          </a:p>
        </p:txBody>
      </p:sp>
    </p:spTree>
    <p:extLst>
      <p:ext uri="{BB962C8B-B14F-4D97-AF65-F5344CB8AC3E}">
        <p14:creationId xmlns:p14="http://schemas.microsoft.com/office/powerpoint/2010/main" val="100750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i="1" kern="1200" baseline="0" dirty="0" smtClean="0">
                <a:solidFill>
                  <a:schemeClr val="tx1"/>
                </a:solidFill>
                <a:latin typeface="+mn-lt"/>
                <a:ea typeface="+mn-ea"/>
                <a:cs typeface="+mn-cs"/>
              </a:rPr>
              <a:t>El VD se adapta mejor a la sobrecarga de volumen que a la sobrecarga de presión</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15</a:t>
            </a:fld>
            <a:endParaRPr lang="es-PE"/>
          </a:p>
        </p:txBody>
      </p:sp>
    </p:spTree>
    <p:extLst>
      <p:ext uri="{BB962C8B-B14F-4D97-AF65-F5344CB8AC3E}">
        <p14:creationId xmlns:p14="http://schemas.microsoft.com/office/powerpoint/2010/main" val="397333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sz="1200" i="1" kern="1200" baseline="0" dirty="0" smtClean="0">
                <a:solidFill>
                  <a:schemeClr val="tx1"/>
                </a:solidFill>
                <a:latin typeface="+mn-lt"/>
                <a:ea typeface="+mn-ea"/>
                <a:cs typeface="+mn-cs"/>
              </a:rPr>
              <a:t>la reducción de la precarga del ventrículo derecho para evitar la </a:t>
            </a:r>
            <a:r>
              <a:rPr lang="es-PE" sz="1200" i="1" kern="1200" baseline="0" dirty="0" err="1" smtClean="0">
                <a:solidFill>
                  <a:schemeClr val="tx1"/>
                </a:solidFill>
                <a:latin typeface="+mn-lt"/>
                <a:ea typeface="+mn-ea"/>
                <a:cs typeface="+mn-cs"/>
              </a:rPr>
              <a:t>sobredistensión</a:t>
            </a:r>
            <a:r>
              <a:rPr lang="es-PE" sz="1200" i="1" kern="1200" baseline="0" dirty="0" smtClean="0">
                <a:solidFill>
                  <a:schemeClr val="tx1"/>
                </a:solidFill>
                <a:latin typeface="+mn-lt"/>
                <a:ea typeface="+mn-ea"/>
                <a:cs typeface="+mn-cs"/>
              </a:rPr>
              <a:t> y la isquemia, la reducción de la postcarga del ventrículo derecho mediante la modificación de las RVP,</a:t>
            </a:r>
            <a:endParaRPr lang="es-PE" dirty="0"/>
          </a:p>
        </p:txBody>
      </p:sp>
      <p:sp>
        <p:nvSpPr>
          <p:cNvPr id="4" name="3 Marcador de número de diapositiva"/>
          <p:cNvSpPr>
            <a:spLocks noGrp="1"/>
          </p:cNvSpPr>
          <p:nvPr>
            <p:ph type="sldNum" sz="quarter" idx="10"/>
          </p:nvPr>
        </p:nvSpPr>
        <p:spPr/>
        <p:txBody>
          <a:bodyPr/>
          <a:lstStyle/>
          <a:p>
            <a:fld id="{C352E234-A4C6-40E7-A80C-1F6A47D53925}" type="slidenum">
              <a:rPr lang="es-PE" smtClean="0"/>
              <a:pPr/>
              <a:t>18</a:t>
            </a:fld>
            <a:endParaRPr lang="es-PE"/>
          </a:p>
        </p:txBody>
      </p:sp>
    </p:spTree>
    <p:extLst>
      <p:ext uri="{BB962C8B-B14F-4D97-AF65-F5344CB8AC3E}">
        <p14:creationId xmlns:p14="http://schemas.microsoft.com/office/powerpoint/2010/main" val="55298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1443835"/>
            <a:ext cx="7772400" cy="1374345"/>
          </a:xfrm>
          <a:effectLst/>
        </p:spPr>
        <p:txBody>
          <a:bodyPr>
            <a:normAutofit/>
          </a:bodyPr>
          <a:lstStyle>
            <a:lvl1pPr algn="l">
              <a:defRPr sz="3600">
                <a:solidFill>
                  <a:srgbClr val="FF000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448965" y="3429000"/>
            <a:ext cx="6400800" cy="1068935"/>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tex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Haga clic para modificar el estilo de título del patrón</a:t>
            </a:r>
            <a:endParaRPr lang="es-PE"/>
          </a:p>
        </p:txBody>
      </p:sp>
      <p:sp>
        <p:nvSpPr>
          <p:cNvPr id="3" name="Text Placeholder 2"/>
          <p:cNvSpPr>
            <a:spLocks noGrp="1"/>
          </p:cNvSpPr>
          <p:nvPr>
            <p:ph type="body" idx="1"/>
          </p:nvPr>
        </p:nvSpPr>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PE"/>
          </a:p>
        </p:txBody>
      </p:sp>
      <p:sp>
        <p:nvSpPr>
          <p:cNvPr id="4" name="Date Placeholder 3"/>
          <p:cNvSpPr>
            <a:spLocks noGrp="1"/>
          </p:cNvSpPr>
          <p:nvPr>
            <p:ph type="dt" sz="half" idx="10"/>
          </p:nvPr>
        </p:nvSpPr>
        <p:spPr/>
        <p:txBody>
          <a:bodyPr/>
          <a:lstStyle>
            <a:lvl1pPr>
              <a:defRPr/>
            </a:lvl1pPr>
          </a:lstStyle>
          <a:p>
            <a:endParaRPr lang="es-PE"/>
          </a:p>
        </p:txBody>
      </p:sp>
      <p:sp>
        <p:nvSpPr>
          <p:cNvPr id="5" name="Footer Placeholder 4"/>
          <p:cNvSpPr>
            <a:spLocks noGrp="1"/>
          </p:cNvSpPr>
          <p:nvPr>
            <p:ph type="ftr" sz="quarter" idx="11"/>
          </p:nvPr>
        </p:nvSpPr>
        <p:spPr/>
        <p:txBody>
          <a:bodyPr/>
          <a:lstStyle>
            <a:lvl1pPr>
              <a:defRPr/>
            </a:lvl1pPr>
          </a:lstStyle>
          <a:p>
            <a:endParaRPr lang="es-PE"/>
          </a:p>
        </p:txBody>
      </p:sp>
      <p:sp>
        <p:nvSpPr>
          <p:cNvPr id="6" name="Slide Number Placeholder 5"/>
          <p:cNvSpPr>
            <a:spLocks noGrp="1"/>
          </p:cNvSpPr>
          <p:nvPr>
            <p:ph type="sldNum" sz="quarter" idx="12"/>
          </p:nvPr>
        </p:nvSpPr>
        <p:spPr/>
        <p:txBody>
          <a:bodyPr/>
          <a:lstStyle>
            <a:lvl1pPr>
              <a:defRPr/>
            </a:lvl1pPr>
          </a:lstStyle>
          <a:p>
            <a:fld id="{ADBA5D51-7D79-497A-A068-DE50E89F84C3}" type="slidenum">
              <a:rPr lang="es-ES"/>
              <a:pPr/>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1443835"/>
            <a:ext cx="8229600" cy="532179"/>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0" y="2054656"/>
            <a:ext cx="8229600" cy="366492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5" y="1138425"/>
            <a:ext cx="7016195" cy="610820"/>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62371" y="1901950"/>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6880" y="1291130"/>
            <a:ext cx="8229600" cy="551222"/>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6880" y="1901950"/>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36880" y="2531813"/>
            <a:ext cx="4040188"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705" y="1901950"/>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705" y="2531813"/>
            <a:ext cx="404177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9/28/2018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9/28/2018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9/28/2018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‹Nº›</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jpe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2.jpeg"/><Relationship Id="rId5" Type="http://schemas.openxmlformats.org/officeDocument/2006/relationships/oleObject" Target="../embeddings/oleObject2.bin"/><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3.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pe/url?sa=i&amp;rct=j&amp;q=&amp;esrc=s&amp;source=images&amp;cd=&amp;cad=rja&amp;uact=8&amp;ved=0ahUKEwiu3dDEjJDTAhWE4iYKHSsBArAQjRwIBw&amp;url=http://www.makers.com/blog/facts-nurse-florence-nightingale&amp;psig=AFQjCNEgJfvxSdO40L-BJoiwheYu5PyF8A&amp;ust=1491577283296610" TargetMode="Externa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2ahUKEwj6hoSitNncAhUBZN8KHeKQDHIQjRx6BAgBEAU&amp;url=http://seram2010.seram.es/modules/posters/files/ventriculo_derecho_parte_i.pdf&amp;psig=AOvVaw3_afpO3tl6_gZSMBNdRAwD&amp;ust=153367855050830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m.pe/url?sa=i&amp;rct=j&amp;q=&amp;esrc=s&amp;source=images&amp;cd=&amp;cad=rja&amp;uact=8&amp;ved=2ahUKEwiu863nxtncAhVth-AKHUr4CcgQjRx6BAgBEAU&amp;url=https://ru.depositphotos.com/118970308/stock-photo-human-heart-anatomy.html&amp;psig=AOvVaw26_OiQnij8jZFBEoB3pqxv&amp;ust=1533683599984708" TargetMode="Externa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hyperlink" Target="https://www.google.com.pe/url?sa=i&amp;rct=j&amp;q=&amp;esrc=s&amp;source=images&amp;cd=&amp;ved=2ahUKEwiu863nxtncAhVth-AKHUr4CcgQjRx6BAgBEAU&amp;url=https://www.dreamstime.com/stock-photos-cardiovascular-system-image5564163&amp;psig=AOvVaw26_OiQnij8jZFBEoB3pqxv&amp;ust=1533683599984708"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4 Rectángulo"/>
          <p:cNvSpPr/>
          <p:nvPr/>
        </p:nvSpPr>
        <p:spPr>
          <a:xfrm>
            <a:off x="296260" y="222195"/>
            <a:ext cx="8695035" cy="954107"/>
          </a:xfrm>
          <a:prstGeom prst="rect">
            <a:avLst/>
          </a:prstGeom>
          <a:noFill/>
          <a:ln w="28575">
            <a:solidFill>
              <a:srgbClr val="FF0000"/>
            </a:solidFill>
          </a:ln>
        </p:spPr>
        <p:txBody>
          <a:bodyPr wrap="square" lIns="91440" tIns="45720" rIns="91440" bIns="45720">
            <a:spAutoFit/>
          </a:bodyPr>
          <a:lstStyle/>
          <a:p>
            <a:pPr algn="ctr"/>
            <a:r>
              <a:rPr lang="es-ES" sz="2800" b="1" i="1" cap="none" spc="300" dirty="0" smtClean="0">
                <a:ln w="11430" cmpd="sng">
                  <a:solidFill>
                    <a:sysClr val="windowText" lastClr="000000"/>
                  </a:solidFill>
                  <a:prstDash val="solid"/>
                  <a:miter lim="800000"/>
                </a:ln>
                <a:solidFill>
                  <a:srgbClr val="FF0000"/>
                </a:solidFill>
                <a:effectLst>
                  <a:glow rad="45500">
                    <a:schemeClr val="accent1">
                      <a:satMod val="220000"/>
                      <a:alpha val="35000"/>
                    </a:schemeClr>
                  </a:glow>
                </a:effectLst>
              </a:rPr>
              <a:t>EL CUIDADO ENFERMERO EN FALLA DERECHA</a:t>
            </a:r>
          </a:p>
          <a:p>
            <a:pPr algn="ctr"/>
            <a:r>
              <a:rPr lang="es-ES" sz="2800" b="1" i="1" spc="300" dirty="0" smtClean="0">
                <a:ln w="11430" cmpd="sng">
                  <a:solidFill>
                    <a:sysClr val="windowText" lastClr="000000"/>
                  </a:solidFill>
                  <a:prstDash val="solid"/>
                  <a:miter lim="800000"/>
                </a:ln>
                <a:solidFill>
                  <a:srgbClr val="FF0000"/>
                </a:solidFill>
                <a:effectLst>
                  <a:glow rad="45500">
                    <a:schemeClr val="accent1">
                      <a:satMod val="220000"/>
                      <a:alpha val="35000"/>
                    </a:schemeClr>
                  </a:glow>
                </a:effectLst>
              </a:rPr>
              <a:t>POST TRASPLANTE CARDIACO-INCOR 2018</a:t>
            </a:r>
            <a:endParaRPr lang="es-ES" sz="4800" b="1" i="1" cap="none" spc="300" dirty="0">
              <a:ln w="11430" cmpd="sng">
                <a:solidFill>
                  <a:sysClr val="windowText" lastClr="000000"/>
                </a:solidFill>
                <a:prstDash val="solid"/>
                <a:miter lim="800000"/>
              </a:ln>
              <a:solidFill>
                <a:srgbClr val="FF0000"/>
              </a:solidFill>
              <a:effectLst>
                <a:glow rad="45500">
                  <a:schemeClr val="accent1">
                    <a:satMod val="220000"/>
                    <a:alpha val="35000"/>
                  </a:schemeClr>
                </a:glow>
              </a:effectLst>
            </a:endParaRPr>
          </a:p>
        </p:txBody>
      </p:sp>
      <p:sp>
        <p:nvSpPr>
          <p:cNvPr id="9" name="8 CuadroTexto"/>
          <p:cNvSpPr txBox="1"/>
          <p:nvPr/>
        </p:nvSpPr>
        <p:spPr>
          <a:xfrm>
            <a:off x="296260" y="6330395"/>
            <a:ext cx="3359510" cy="400110"/>
          </a:xfrm>
          <a:prstGeom prst="rect">
            <a:avLst/>
          </a:prstGeom>
          <a:solidFill>
            <a:schemeClr val="tx1"/>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s-PE" sz="2000" b="1" dirty="0" smtClean="0"/>
              <a:t>Lic. Esp. Vilma Yarasca Quispe</a:t>
            </a:r>
            <a:endParaRPr lang="es-PE" sz="2000" b="1" dirty="0"/>
          </a:p>
        </p:txBody>
      </p:sp>
      <p:sp>
        <p:nvSpPr>
          <p:cNvPr id="11" name="10 CuadroTexto"/>
          <p:cNvSpPr txBox="1"/>
          <p:nvPr/>
        </p:nvSpPr>
        <p:spPr>
          <a:xfrm>
            <a:off x="4724705" y="6330395"/>
            <a:ext cx="3613810" cy="369332"/>
          </a:xfrm>
          <a:prstGeom prst="rect">
            <a:avLst/>
          </a:prstGeom>
          <a:solidFill>
            <a:schemeClr val="tx1"/>
          </a:solidFill>
        </p:spPr>
        <p:style>
          <a:lnRef idx="3">
            <a:schemeClr val="lt1"/>
          </a:lnRef>
          <a:fillRef idx="1">
            <a:schemeClr val="accent1"/>
          </a:fillRef>
          <a:effectRef idx="1">
            <a:schemeClr val="accent1"/>
          </a:effectRef>
          <a:fontRef idx="minor">
            <a:schemeClr val="lt1"/>
          </a:fontRef>
        </p:style>
        <p:txBody>
          <a:bodyPr wrap="none" rtlCol="0">
            <a:spAutoFit/>
          </a:bodyPr>
          <a:lstStyle/>
          <a:p>
            <a:r>
              <a:rPr lang="es-PE" b="1" dirty="0" smtClean="0"/>
              <a:t>Email  vilmacyarasca21@gmail.com</a:t>
            </a:r>
            <a:endParaRPr lang="es-PE" b="1" dirty="0"/>
          </a:p>
        </p:txBody>
      </p:sp>
      <p:pic>
        <p:nvPicPr>
          <p:cNvPr id="1026" name="Picture 2" descr="C:\Users\Vilma\Desktop\PONENCIA 2017 TX CARDIACO\Trasplante-cardiaco.jpg"/>
          <p:cNvPicPr>
            <a:picLocks noChangeAspect="1" noChangeArrowheads="1"/>
          </p:cNvPicPr>
          <p:nvPr/>
        </p:nvPicPr>
        <p:blipFill>
          <a:blip r:embed="rId3" cstate="print"/>
          <a:srcRect/>
          <a:stretch>
            <a:fillRect/>
          </a:stretch>
        </p:blipFill>
        <p:spPr bwMode="auto">
          <a:xfrm>
            <a:off x="143555" y="3887115"/>
            <a:ext cx="2595986" cy="2137869"/>
          </a:xfrm>
          <a:prstGeom prst="ellipse">
            <a:avLst/>
          </a:prstGeom>
          <a:noFill/>
        </p:spPr>
      </p:pic>
      <p:pic>
        <p:nvPicPr>
          <p:cNvPr id="12" name="11 Imagen" descr="enfermera-hospital.jpg"/>
          <p:cNvPicPr>
            <a:picLocks noChangeAspect="1"/>
          </p:cNvPicPr>
          <p:nvPr/>
        </p:nvPicPr>
        <p:blipFill>
          <a:blip r:embed="rId4" cstate="print"/>
          <a:stretch>
            <a:fillRect/>
          </a:stretch>
        </p:blipFill>
        <p:spPr>
          <a:xfrm>
            <a:off x="4113885" y="1901950"/>
            <a:ext cx="4428445" cy="3664921"/>
          </a:xfrm>
          <a:prstGeom prst="ellipse">
            <a:avLst/>
          </a:prstGeom>
        </p:spPr>
      </p:pic>
      <p:pic>
        <p:nvPicPr>
          <p:cNvPr id="13" name="5 Imagen" descr="untitled.png"/>
          <p:cNvPicPr>
            <a:picLocks noChangeAspect="1"/>
          </p:cNvPicPr>
          <p:nvPr/>
        </p:nvPicPr>
        <p:blipFill>
          <a:blip r:embed="rId5" cstate="print"/>
          <a:srcRect/>
          <a:stretch>
            <a:fillRect/>
          </a:stretch>
        </p:blipFill>
        <p:spPr bwMode="auto">
          <a:xfrm>
            <a:off x="296260" y="1291130"/>
            <a:ext cx="3655768" cy="2443280"/>
          </a:xfrm>
          <a:prstGeom prst="rect">
            <a:avLst/>
          </a:prstGeom>
          <a:noFill/>
          <a:ln w="9525">
            <a:noFill/>
            <a:miter lim="800000"/>
            <a:headEnd/>
            <a:tailEnd/>
          </a:ln>
        </p:spPr>
      </p:pic>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DSC_0055.jpg"/>
          <p:cNvPicPr>
            <a:picLocks noChangeAspect="1"/>
          </p:cNvPicPr>
          <p:nvPr/>
        </p:nvPicPr>
        <p:blipFill>
          <a:blip r:embed="rId2" cstate="print"/>
          <a:stretch>
            <a:fillRect/>
          </a:stretch>
        </p:blipFill>
        <p:spPr>
          <a:xfrm>
            <a:off x="2739540" y="2207361"/>
            <a:ext cx="3379490" cy="3206804"/>
          </a:xfrm>
          <a:prstGeom prst="rect">
            <a:avLst/>
          </a:prstGeom>
        </p:spPr>
      </p:pic>
      <p:sp>
        <p:nvSpPr>
          <p:cNvPr id="4" name="3 CuadroTexto"/>
          <p:cNvSpPr txBox="1"/>
          <p:nvPr/>
        </p:nvSpPr>
        <p:spPr>
          <a:xfrm>
            <a:off x="1517900" y="222195"/>
            <a:ext cx="5360955" cy="523220"/>
          </a:xfrm>
          <a:prstGeom prst="rect">
            <a:avLst/>
          </a:prstGeom>
          <a:noFill/>
          <a:ln>
            <a:solidFill>
              <a:srgbClr val="FF0000"/>
            </a:solidFill>
          </a:ln>
        </p:spPr>
        <p:txBody>
          <a:bodyPr wrap="none" rtlCol="0">
            <a:spAutoFit/>
          </a:bodyPr>
          <a:lstStyle/>
          <a:p>
            <a:r>
              <a:rPr lang="es-PE" sz="2800" b="1" dirty="0" smtClean="0">
                <a:solidFill>
                  <a:srgbClr val="FF0000"/>
                </a:solidFill>
              </a:rPr>
              <a:t>  ETIOLOGIA DE LA FALLA DERECHA</a:t>
            </a:r>
            <a:endParaRPr lang="es-PE" sz="2800" b="1" i="1" dirty="0">
              <a:solidFill>
                <a:srgbClr val="FF0000"/>
              </a:solidFill>
            </a:endParaRPr>
          </a:p>
        </p:txBody>
      </p:sp>
      <p:graphicFrame>
        <p:nvGraphicFramePr>
          <p:cNvPr id="5" name="4 Diagrama"/>
          <p:cNvGraphicFramePr/>
          <p:nvPr/>
        </p:nvGraphicFramePr>
        <p:xfrm>
          <a:off x="1059785" y="1138425"/>
          <a:ext cx="6871725" cy="5345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1365195" y="6483100"/>
            <a:ext cx="5745484" cy="2616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PE" sz="1100" dirty="0" smtClean="0"/>
              <a:t>Manejo de la insuficiencia Derecha tras  la cardiotomia.Maria  angélica Corres  y col..España.2013</a:t>
            </a:r>
            <a:endParaRPr lang="es-PE" sz="1100" dirty="0"/>
          </a:p>
        </p:txBody>
      </p:sp>
      <p:cxnSp>
        <p:nvCxnSpPr>
          <p:cNvPr id="9" name="8 Conector recto"/>
          <p:cNvCxnSpPr/>
          <p:nvPr/>
        </p:nvCxnSpPr>
        <p:spPr>
          <a:xfrm>
            <a:off x="3503065" y="4039820"/>
            <a:ext cx="458115" cy="30541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16 Imagen" descr="Div_enfermeria.jpg"/>
          <p:cNvPicPr>
            <a:picLocks noChangeAspect="1"/>
          </p:cNvPicPr>
          <p:nvPr/>
        </p:nvPicPr>
        <p:blipFill>
          <a:blip r:embed="rId8" cstate="print"/>
          <a:stretch>
            <a:fillRect/>
          </a:stretch>
        </p:blipFill>
        <p:spPr>
          <a:xfrm>
            <a:off x="7320690" y="214831"/>
            <a:ext cx="1527050" cy="1229004"/>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48965" y="1749245"/>
          <a:ext cx="3768080"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10 Imagen" descr="P1010533.JPG"/>
          <p:cNvPicPr>
            <a:picLocks noChangeAspect="1"/>
          </p:cNvPicPr>
          <p:nvPr/>
        </p:nvPicPr>
        <p:blipFill>
          <a:blip r:embed="rId8" cstate="print"/>
          <a:srcRect/>
          <a:stretch>
            <a:fillRect/>
          </a:stretch>
        </p:blipFill>
        <p:spPr bwMode="auto">
          <a:xfrm>
            <a:off x="4724704" y="1443835"/>
            <a:ext cx="4024579" cy="2376264"/>
          </a:xfrm>
          <a:prstGeom prst="rect">
            <a:avLst/>
          </a:prstGeom>
          <a:noFill/>
          <a:ln w="28575">
            <a:solidFill>
              <a:srgbClr val="000000"/>
            </a:solidFill>
            <a:miter lim="800000"/>
            <a:headEnd/>
            <a:tailEnd/>
          </a:ln>
        </p:spPr>
      </p:pic>
      <p:sp>
        <p:nvSpPr>
          <p:cNvPr id="8" name="7 CuadroTexto"/>
          <p:cNvSpPr txBox="1"/>
          <p:nvPr/>
        </p:nvSpPr>
        <p:spPr>
          <a:xfrm>
            <a:off x="1517900" y="222195"/>
            <a:ext cx="6108200" cy="954107"/>
          </a:xfrm>
          <a:prstGeom prst="rect">
            <a:avLst/>
          </a:prstGeom>
          <a:noFill/>
          <a:ln>
            <a:solidFill>
              <a:srgbClr val="FF0000"/>
            </a:solidFill>
          </a:ln>
        </p:spPr>
        <p:txBody>
          <a:bodyPr wrap="square" rtlCol="0">
            <a:spAutoFit/>
          </a:bodyPr>
          <a:lstStyle/>
          <a:p>
            <a:pPr algn="ctr"/>
            <a:r>
              <a:rPr lang="es-PE" sz="2800" b="1" dirty="0" smtClean="0">
                <a:solidFill>
                  <a:srgbClr val="FF0000"/>
                </a:solidFill>
              </a:rPr>
              <a:t>FACTORES CONTRIBUTORIOS DE LA  </a:t>
            </a:r>
          </a:p>
          <a:p>
            <a:pPr algn="ctr"/>
            <a:r>
              <a:rPr lang="es-PE" sz="2800" b="1" dirty="0" smtClean="0">
                <a:solidFill>
                  <a:srgbClr val="FF0000"/>
                </a:solidFill>
              </a:rPr>
              <a:t>FALLA DERECHA</a:t>
            </a:r>
            <a:endParaRPr lang="es-PE" sz="2800" b="1" i="1" dirty="0">
              <a:solidFill>
                <a:srgbClr val="FF0000"/>
              </a:solidFill>
            </a:endParaRPr>
          </a:p>
        </p:txBody>
      </p:sp>
      <p:pic>
        <p:nvPicPr>
          <p:cNvPr id="9" name="8 Imagen" descr="25v58n11-13080962fig10.jpg"/>
          <p:cNvPicPr>
            <a:picLocks noChangeAspect="1"/>
          </p:cNvPicPr>
          <p:nvPr/>
        </p:nvPicPr>
        <p:blipFill>
          <a:blip r:embed="rId9" cstate="print"/>
          <a:stretch>
            <a:fillRect/>
          </a:stretch>
        </p:blipFill>
        <p:spPr>
          <a:xfrm>
            <a:off x="4724705" y="4039820"/>
            <a:ext cx="3961180" cy="2512770"/>
          </a:xfrm>
          <a:prstGeom prst="rect">
            <a:avLst/>
          </a:prstGeom>
        </p:spPr>
      </p:pic>
      <p:pic>
        <p:nvPicPr>
          <p:cNvPr id="10" name="9 Imagen" descr="Div_enfermeria.jpg"/>
          <p:cNvPicPr>
            <a:picLocks noChangeAspect="1"/>
          </p:cNvPicPr>
          <p:nvPr/>
        </p:nvPicPr>
        <p:blipFill>
          <a:blip r:embed="rId10" cstate="print"/>
          <a:stretch>
            <a:fillRect/>
          </a:stretch>
        </p:blipFill>
        <p:spPr>
          <a:xfrm>
            <a:off x="7778805" y="222195"/>
            <a:ext cx="1365195" cy="915189"/>
          </a:xfrm>
          <a:prstGeom prst="ellipse">
            <a:avLst/>
          </a:prstGeom>
          <a:ln>
            <a:noFill/>
          </a:ln>
          <a:effectLst>
            <a:softEdge rad="112500"/>
          </a:effectLst>
        </p:spPr>
      </p:pic>
    </p:spTree>
  </p:cSld>
  <p:clrMapOvr>
    <a:masterClrMapping/>
  </p:clrMapOvr>
  <p:transition>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720" y="2054655"/>
            <a:ext cx="4428446" cy="3859731"/>
          </a:xfrm>
          <a:prstGeom prst="ellipse">
            <a:avLst/>
          </a:prstGeom>
        </p:spPr>
        <p:style>
          <a:lnRef idx="2">
            <a:schemeClr val="accent2"/>
          </a:lnRef>
          <a:fillRef idx="1">
            <a:schemeClr val="lt1"/>
          </a:fillRef>
          <a:effectRef idx="0">
            <a:schemeClr val="accent2"/>
          </a:effectRef>
          <a:fontRef idx="minor">
            <a:schemeClr val="dk1"/>
          </a:fontRef>
        </p:style>
      </p:pic>
      <p:sp>
        <p:nvSpPr>
          <p:cNvPr id="3" name="2 CuadroTexto"/>
          <p:cNvSpPr txBox="1"/>
          <p:nvPr/>
        </p:nvSpPr>
        <p:spPr>
          <a:xfrm>
            <a:off x="1517900" y="222195"/>
            <a:ext cx="6108200" cy="954107"/>
          </a:xfrm>
          <a:prstGeom prst="rect">
            <a:avLst/>
          </a:prstGeom>
          <a:noFill/>
          <a:ln>
            <a:solidFill>
              <a:srgbClr val="FF0000"/>
            </a:solidFill>
          </a:ln>
        </p:spPr>
        <p:txBody>
          <a:bodyPr wrap="square" rtlCol="0">
            <a:spAutoFit/>
          </a:bodyPr>
          <a:lstStyle/>
          <a:p>
            <a:pPr algn="ctr"/>
            <a:r>
              <a:rPr lang="es-PE" sz="2800" b="1" dirty="0" smtClean="0">
                <a:solidFill>
                  <a:srgbClr val="FF0000"/>
                </a:solidFill>
              </a:rPr>
              <a:t>FACTORES CONTRIBUTORIOS DE LA  </a:t>
            </a:r>
          </a:p>
          <a:p>
            <a:pPr algn="ctr"/>
            <a:r>
              <a:rPr lang="es-PE" sz="2800" b="1" dirty="0" smtClean="0">
                <a:solidFill>
                  <a:srgbClr val="FF0000"/>
                </a:solidFill>
              </a:rPr>
              <a:t>FALLA DERECHA</a:t>
            </a:r>
            <a:endParaRPr lang="es-PE" sz="2800" b="1" i="1" dirty="0">
              <a:solidFill>
                <a:srgbClr val="FF0000"/>
              </a:solidFill>
            </a:endParaRPr>
          </a:p>
        </p:txBody>
      </p:sp>
      <p:sp>
        <p:nvSpPr>
          <p:cNvPr id="4" name="3 CuadroTexto"/>
          <p:cNvSpPr txBox="1"/>
          <p:nvPr/>
        </p:nvSpPr>
        <p:spPr>
          <a:xfrm>
            <a:off x="296260" y="5414165"/>
            <a:ext cx="2474011" cy="338554"/>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s-PE" sz="1600" i="1" dirty="0" smtClean="0"/>
              <a:t>Es compleja y multifactorial</a:t>
            </a:r>
            <a:endParaRPr lang="es-PE" sz="1600" i="1" dirty="0"/>
          </a:p>
        </p:txBody>
      </p:sp>
      <p:sp>
        <p:nvSpPr>
          <p:cNvPr id="5" name="4 CuadroTexto"/>
          <p:cNvSpPr txBox="1"/>
          <p:nvPr/>
        </p:nvSpPr>
        <p:spPr>
          <a:xfrm>
            <a:off x="6404460" y="4956050"/>
            <a:ext cx="244932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s-PE" sz="1600" i="1" dirty="0" smtClean="0"/>
              <a:t>El Ventrículo derecho sano </a:t>
            </a:r>
          </a:p>
          <a:p>
            <a:pPr algn="ctr"/>
            <a:r>
              <a:rPr lang="es-PE" sz="1600" i="1" dirty="0" smtClean="0"/>
              <a:t>claudica</a:t>
            </a:r>
            <a:endParaRPr lang="es-PE" sz="1600" i="1" dirty="0"/>
          </a:p>
        </p:txBody>
      </p:sp>
      <p:sp>
        <p:nvSpPr>
          <p:cNvPr id="6" name="5 CuadroTexto"/>
          <p:cNvSpPr txBox="1"/>
          <p:nvPr/>
        </p:nvSpPr>
        <p:spPr>
          <a:xfrm>
            <a:off x="296260" y="1596540"/>
            <a:ext cx="2690288"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PE" sz="1600" i="1" dirty="0" smtClean="0"/>
              <a:t>Es incapaz de sostener una </a:t>
            </a:r>
          </a:p>
          <a:p>
            <a:pPr algn="ctr"/>
            <a:r>
              <a:rPr lang="es-PE" sz="1600" i="1" dirty="0" smtClean="0"/>
              <a:t>Resistencia vascular pulmonar</a:t>
            </a:r>
          </a:p>
          <a:p>
            <a:pPr algn="ctr"/>
            <a:r>
              <a:rPr lang="es-PE" sz="1600" i="1" dirty="0" smtClean="0"/>
              <a:t>Elevada.</a:t>
            </a:r>
            <a:endParaRPr lang="es-PE" sz="1600" i="1" dirty="0"/>
          </a:p>
        </p:txBody>
      </p:sp>
      <p:sp>
        <p:nvSpPr>
          <p:cNvPr id="7" name="6 Rectángulo"/>
          <p:cNvSpPr/>
          <p:nvPr/>
        </p:nvSpPr>
        <p:spPr>
          <a:xfrm>
            <a:off x="5335525" y="1596540"/>
            <a:ext cx="3512215"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PE" sz="1600" i="1" dirty="0" smtClean="0"/>
              <a:t>Síndrome de isquemia-reperfusión</a:t>
            </a:r>
          </a:p>
          <a:p>
            <a:pPr algn="ctr"/>
            <a:r>
              <a:rPr lang="es-PE" sz="1600" i="1" dirty="0" smtClean="0"/>
              <a:t>asociada a la conservación del órgano.</a:t>
            </a:r>
            <a:endParaRPr lang="es-PE" sz="1600" dirty="0"/>
          </a:p>
        </p:txBody>
      </p:sp>
      <p:pic>
        <p:nvPicPr>
          <p:cNvPr id="8" name="7 Imagen" descr="Div_enfermeria.jpg"/>
          <p:cNvPicPr>
            <a:picLocks noChangeAspect="1"/>
          </p:cNvPicPr>
          <p:nvPr/>
        </p:nvPicPr>
        <p:blipFill>
          <a:blip r:embed="rId4" cstate="print"/>
          <a:stretch>
            <a:fillRect/>
          </a:stretch>
        </p:blipFill>
        <p:spPr>
          <a:xfrm>
            <a:off x="7616950" y="222195"/>
            <a:ext cx="1527050" cy="1229004"/>
          </a:xfrm>
          <a:prstGeom prst="ellipse">
            <a:avLst/>
          </a:prstGeom>
          <a:ln>
            <a:noFill/>
          </a:ln>
          <a:effectLst>
            <a:softEdge rad="112500"/>
          </a:effectLst>
        </p:spPr>
      </p:pic>
      <p:sp>
        <p:nvSpPr>
          <p:cNvPr id="10" name="9 CuadroTexto"/>
          <p:cNvSpPr txBox="1"/>
          <p:nvPr/>
        </p:nvSpPr>
        <p:spPr>
          <a:xfrm>
            <a:off x="1670605" y="6483100"/>
            <a:ext cx="5091458" cy="2616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PE" sz="1100" dirty="0" smtClean="0"/>
              <a:t>Falla cardiaca derecha Agudo en el trasplante Cardiaco. Cossío Escribano y at.col.2009</a:t>
            </a:r>
            <a:endParaRPr lang="es-PE"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17900" y="69490"/>
            <a:ext cx="6108200" cy="954107"/>
          </a:xfrm>
          <a:prstGeom prst="rect">
            <a:avLst/>
          </a:prstGeom>
          <a:noFill/>
          <a:ln>
            <a:solidFill>
              <a:srgbClr val="FF0000"/>
            </a:solidFill>
          </a:ln>
        </p:spPr>
        <p:txBody>
          <a:bodyPr wrap="square" rtlCol="0">
            <a:spAutoFit/>
          </a:bodyPr>
          <a:lstStyle/>
          <a:p>
            <a:pPr algn="ctr"/>
            <a:r>
              <a:rPr lang="es-PE" sz="2800" b="1" i="1" dirty="0" smtClean="0">
                <a:solidFill>
                  <a:srgbClr val="FF0000"/>
                </a:solidFill>
              </a:rPr>
              <a:t>DETERMINANTES DEL VENTRICULO</a:t>
            </a:r>
          </a:p>
          <a:p>
            <a:pPr algn="ctr"/>
            <a:r>
              <a:rPr lang="es-PE" sz="2800" b="1" i="1" dirty="0" smtClean="0">
                <a:solidFill>
                  <a:srgbClr val="FF0000"/>
                </a:solidFill>
              </a:rPr>
              <a:t>DERECHO</a:t>
            </a:r>
            <a:endParaRPr lang="es-PE" sz="2800" b="1" i="1" dirty="0">
              <a:solidFill>
                <a:srgbClr val="FF0000"/>
              </a:solidFill>
            </a:endParaRPr>
          </a:p>
        </p:txBody>
      </p:sp>
      <p:pic>
        <p:nvPicPr>
          <p:cNvPr id="3" name="2 Imagen" descr="Div_enfermeria.jpg"/>
          <p:cNvPicPr>
            <a:picLocks noChangeAspect="1"/>
          </p:cNvPicPr>
          <p:nvPr/>
        </p:nvPicPr>
        <p:blipFill>
          <a:blip r:embed="rId3" cstate="print"/>
          <a:stretch>
            <a:fillRect/>
          </a:stretch>
        </p:blipFill>
        <p:spPr>
          <a:xfrm>
            <a:off x="7626099" y="69491"/>
            <a:ext cx="1374345" cy="1221640"/>
          </a:xfrm>
          <a:prstGeom prst="ellipse">
            <a:avLst/>
          </a:prstGeom>
          <a:ln>
            <a:noFill/>
          </a:ln>
          <a:effectLst>
            <a:softEdge rad="112500"/>
          </a:effectLst>
        </p:spPr>
      </p:pic>
      <p:pic>
        <p:nvPicPr>
          <p:cNvPr id="4" name="3 Imagen" descr="01 CORAZON.jpg"/>
          <p:cNvPicPr>
            <a:picLocks noChangeAspect="1"/>
          </p:cNvPicPr>
          <p:nvPr/>
        </p:nvPicPr>
        <p:blipFill>
          <a:blip r:embed="rId4" cstate="print"/>
          <a:stretch>
            <a:fillRect/>
          </a:stretch>
        </p:blipFill>
        <p:spPr>
          <a:xfrm>
            <a:off x="2281425" y="2054655"/>
            <a:ext cx="4581150" cy="3015924"/>
          </a:xfrm>
          <a:prstGeom prst="ellipse">
            <a:avLst/>
          </a:prstGeom>
        </p:spPr>
      </p:pic>
      <p:graphicFrame>
        <p:nvGraphicFramePr>
          <p:cNvPr id="5" name="4 Diagrama"/>
          <p:cNvGraphicFramePr/>
          <p:nvPr/>
        </p:nvGraphicFramePr>
        <p:xfrm>
          <a:off x="448965" y="1138425"/>
          <a:ext cx="8246070" cy="5018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5 CuadroTexto"/>
          <p:cNvSpPr txBox="1"/>
          <p:nvPr/>
        </p:nvSpPr>
        <p:spPr>
          <a:xfrm>
            <a:off x="2586835" y="6611779"/>
            <a:ext cx="4491935" cy="24622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PE" sz="1000" i="1" dirty="0" smtClean="0"/>
              <a:t>Medicina Intensiva .Carlos Lovesio. El ventrículo Derecho en el paciente critico.2006</a:t>
            </a:r>
            <a:endParaRPr lang="es-PE" sz="1000" i="1" dirty="0"/>
          </a:p>
        </p:txBody>
      </p:sp>
      <p:sp>
        <p:nvSpPr>
          <p:cNvPr id="7" name="6 Rectángulo"/>
          <p:cNvSpPr/>
          <p:nvPr/>
        </p:nvSpPr>
        <p:spPr>
          <a:xfrm>
            <a:off x="1059785" y="5719575"/>
            <a:ext cx="7024429"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PE" sz="1400" i="1" dirty="0" smtClean="0"/>
              <a:t>La falla cardíaca derecha resulta en dilatación, isquemia y disminución de la contractilidad, lo que provoca a su vez un síndrome de bajo gasto sistémico por disminución del flujo pulmonar y desplazamiento septal  interventricular.</a:t>
            </a:r>
            <a:endParaRPr lang="es-PE" sz="1400" dirty="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b="2885"/>
          <a:stretch>
            <a:fillRect/>
          </a:stretch>
        </p:blipFill>
        <p:spPr bwMode="auto">
          <a:xfrm>
            <a:off x="448965" y="1038225"/>
            <a:ext cx="8398775" cy="5292170"/>
          </a:xfrm>
          <a:prstGeom prst="rect">
            <a:avLst/>
          </a:prstGeom>
          <a:noFill/>
          <a:ln w="28575">
            <a:solidFill>
              <a:schemeClr val="accent3">
                <a:lumMod val="75000"/>
              </a:schemeClr>
            </a:solidFill>
            <a:miter lim="800000"/>
            <a:headEnd/>
            <a:tailEnd/>
          </a:ln>
        </p:spPr>
      </p:pic>
      <p:sp>
        <p:nvSpPr>
          <p:cNvPr id="3" name="2 CuadroTexto"/>
          <p:cNvSpPr txBox="1"/>
          <p:nvPr/>
        </p:nvSpPr>
        <p:spPr>
          <a:xfrm>
            <a:off x="1976015" y="222195"/>
            <a:ext cx="5191970" cy="523220"/>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CIRCULACION PULMONAR</a:t>
            </a:r>
            <a:endParaRPr lang="es-PE" sz="2800" b="1" i="1" dirty="0">
              <a:solidFill>
                <a:srgbClr val="FF0000"/>
              </a:solidFill>
            </a:endParaRPr>
          </a:p>
        </p:txBody>
      </p:sp>
      <p:pic>
        <p:nvPicPr>
          <p:cNvPr id="4" name="3 Imagen" descr="Div_enfermeria.jpg"/>
          <p:cNvPicPr>
            <a:picLocks noChangeAspect="1"/>
          </p:cNvPicPr>
          <p:nvPr/>
        </p:nvPicPr>
        <p:blipFill>
          <a:blip r:embed="rId4" cstate="print"/>
          <a:stretch>
            <a:fillRect/>
          </a:stretch>
        </p:blipFill>
        <p:spPr>
          <a:xfrm>
            <a:off x="7320690" y="69490"/>
            <a:ext cx="1679755" cy="916230"/>
          </a:xfrm>
          <a:prstGeom prst="ellipse">
            <a:avLst/>
          </a:prstGeom>
          <a:ln>
            <a:noFill/>
          </a:ln>
          <a:effectLst>
            <a:softEdge rad="112500"/>
          </a:effectLst>
        </p:spPr>
      </p:pic>
      <p:sp>
        <p:nvSpPr>
          <p:cNvPr id="5" name="4 CuadroTexto"/>
          <p:cNvSpPr txBox="1"/>
          <p:nvPr/>
        </p:nvSpPr>
        <p:spPr>
          <a:xfrm>
            <a:off x="2281425" y="6488668"/>
            <a:ext cx="351221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PE" sz="1000" dirty="0" smtClean="0"/>
              <a:t>Hospital General Universitario. Valencia 2014.Dra María Otero</a:t>
            </a:r>
            <a:r>
              <a:rPr lang="es-PE" sz="1600" dirty="0" smtClean="0"/>
              <a:t>.</a:t>
            </a:r>
            <a:endParaRPr lang="es-PE" sz="16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srcRect l="4351" t="12166" r="2525" b="16896"/>
          <a:stretch>
            <a:fillRect/>
          </a:stretch>
        </p:blipFill>
        <p:spPr bwMode="auto">
          <a:xfrm>
            <a:off x="601670" y="1138424"/>
            <a:ext cx="7940660" cy="5039265"/>
          </a:xfrm>
          <a:prstGeom prst="rect">
            <a:avLst/>
          </a:prstGeom>
          <a:noFill/>
          <a:ln w="9525">
            <a:noFill/>
            <a:miter lim="800000"/>
            <a:headEnd/>
            <a:tailEnd/>
          </a:ln>
        </p:spPr>
      </p:pic>
      <p:pic>
        <p:nvPicPr>
          <p:cNvPr id="3" name="2 Imagen" descr="Div_enfermeria.jpg"/>
          <p:cNvPicPr>
            <a:picLocks noChangeAspect="1"/>
          </p:cNvPicPr>
          <p:nvPr/>
        </p:nvPicPr>
        <p:blipFill>
          <a:blip r:embed="rId4" cstate="print"/>
          <a:stretch>
            <a:fillRect/>
          </a:stretch>
        </p:blipFill>
        <p:spPr>
          <a:xfrm>
            <a:off x="7473395" y="0"/>
            <a:ext cx="1374345" cy="1138425"/>
          </a:xfrm>
          <a:prstGeom prst="ellipse">
            <a:avLst/>
          </a:prstGeom>
          <a:ln>
            <a:noFill/>
          </a:ln>
          <a:effectLst>
            <a:softEdge rad="112500"/>
          </a:effectLst>
        </p:spPr>
      </p:pic>
      <p:sp>
        <p:nvSpPr>
          <p:cNvPr id="4" name="3 CuadroTexto"/>
          <p:cNvSpPr txBox="1"/>
          <p:nvPr/>
        </p:nvSpPr>
        <p:spPr>
          <a:xfrm>
            <a:off x="2128720" y="6488668"/>
            <a:ext cx="351221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PE" sz="1000" dirty="0" smtClean="0"/>
              <a:t>Hospital General Universitario. Valencia 2014.Dra María Otero</a:t>
            </a:r>
            <a:r>
              <a:rPr lang="es-PE" sz="1200" dirty="0" smtClean="0"/>
              <a:t>.</a:t>
            </a:r>
            <a:endParaRPr lang="es-PE" sz="1200" dirty="0"/>
          </a:p>
        </p:txBody>
      </p:sp>
      <p:sp>
        <p:nvSpPr>
          <p:cNvPr id="7" name="6 CuadroTexto"/>
          <p:cNvSpPr txBox="1"/>
          <p:nvPr/>
        </p:nvSpPr>
        <p:spPr>
          <a:xfrm>
            <a:off x="1976015" y="222195"/>
            <a:ext cx="5191970" cy="523220"/>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CONSECUENCIAS DEL V.D.</a:t>
            </a:r>
            <a:endParaRPr lang="es-PE" sz="2800" b="1" i="1" dirty="0">
              <a:solidFill>
                <a:srgbClr val="FF000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1" name="Text Box 11"/>
          <p:cNvSpPr txBox="1">
            <a:spLocks noChangeArrowheads="1"/>
          </p:cNvSpPr>
          <p:nvPr/>
        </p:nvSpPr>
        <p:spPr bwMode="auto">
          <a:xfrm>
            <a:off x="448965" y="5872280"/>
            <a:ext cx="2736850" cy="7953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spAutoFit/>
          </a:bodyPr>
          <a:lstStyle/>
          <a:p>
            <a:pPr algn="ctr">
              <a:spcBef>
                <a:spcPct val="50000"/>
              </a:spcBef>
            </a:pPr>
            <a:r>
              <a:rPr lang="es-ES" b="1" dirty="0">
                <a:solidFill>
                  <a:schemeClr val="tx1"/>
                </a:solidFill>
                <a:latin typeface="Tahoma" pitchFamily="34" charset="0"/>
              </a:rPr>
              <a:t>DISFUNCION DEL</a:t>
            </a:r>
          </a:p>
          <a:p>
            <a:pPr algn="ctr">
              <a:spcBef>
                <a:spcPct val="50000"/>
              </a:spcBef>
            </a:pPr>
            <a:r>
              <a:rPr lang="es-ES" b="1" dirty="0">
                <a:solidFill>
                  <a:schemeClr val="tx1"/>
                </a:solidFill>
                <a:latin typeface="Tahoma" pitchFamily="34" charset="0"/>
              </a:rPr>
              <a:t>V. DERECHO </a:t>
            </a:r>
          </a:p>
        </p:txBody>
      </p:sp>
      <p:grpSp>
        <p:nvGrpSpPr>
          <p:cNvPr id="2" name="Group 20"/>
          <p:cNvGrpSpPr>
            <a:grpSpLocks/>
          </p:cNvGrpSpPr>
          <p:nvPr/>
        </p:nvGrpSpPr>
        <p:grpSpPr bwMode="auto">
          <a:xfrm>
            <a:off x="296260" y="985720"/>
            <a:ext cx="4603393" cy="4849813"/>
            <a:chOff x="158" y="572"/>
            <a:chExt cx="3048" cy="3055"/>
          </a:xfrm>
        </p:grpSpPr>
        <p:sp>
          <p:nvSpPr>
            <p:cNvPr id="51205" name="Text Box 5"/>
            <p:cNvSpPr txBox="1">
              <a:spLocks noChangeArrowheads="1"/>
            </p:cNvSpPr>
            <p:nvPr/>
          </p:nvSpPr>
          <p:spPr bwMode="auto">
            <a:xfrm>
              <a:off x="294" y="572"/>
              <a:ext cx="1497" cy="241"/>
            </a:xfrm>
            <a:prstGeom prst="rect">
              <a:avLst/>
            </a:prstGeom>
            <a:ln w="28575">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spAutoFit/>
            </a:bodyPr>
            <a:lstStyle/>
            <a:p>
              <a:pPr algn="ctr">
                <a:spcBef>
                  <a:spcPct val="50000"/>
                </a:spcBef>
              </a:pPr>
              <a:r>
                <a:rPr lang="es-ES" b="1" dirty="0">
                  <a:solidFill>
                    <a:schemeClr val="accent3">
                      <a:lumMod val="50000"/>
                    </a:schemeClr>
                  </a:solidFill>
                  <a:latin typeface="Tahoma" pitchFamily="34" charset="0"/>
                </a:rPr>
                <a:t>PAM BAJA</a:t>
              </a:r>
            </a:p>
          </p:txBody>
        </p:sp>
        <p:sp>
          <p:nvSpPr>
            <p:cNvPr id="51206" name="Text Box 6"/>
            <p:cNvSpPr txBox="1">
              <a:spLocks noChangeArrowheads="1"/>
            </p:cNvSpPr>
            <p:nvPr/>
          </p:nvSpPr>
          <p:spPr bwMode="auto">
            <a:xfrm>
              <a:off x="158" y="1184"/>
              <a:ext cx="1724" cy="241"/>
            </a:xfrm>
            <a:prstGeom prst="rect">
              <a:avLst/>
            </a:prstGeom>
            <a:ln w="28575">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spAutoFit/>
            </a:bodyPr>
            <a:lstStyle/>
            <a:p>
              <a:pPr algn="ctr">
                <a:spcBef>
                  <a:spcPct val="50000"/>
                </a:spcBef>
              </a:pPr>
              <a:r>
                <a:rPr lang="es-ES" b="1" dirty="0">
                  <a:solidFill>
                    <a:schemeClr val="accent3">
                      <a:lumMod val="50000"/>
                    </a:schemeClr>
                  </a:solidFill>
                  <a:latin typeface="Tahoma" pitchFamily="34" charset="0"/>
                </a:rPr>
                <a:t>PVC ELEVADA</a:t>
              </a:r>
            </a:p>
          </p:txBody>
        </p:sp>
        <p:sp>
          <p:nvSpPr>
            <p:cNvPr id="51207" name="AutoShape 7"/>
            <p:cNvSpPr>
              <a:spLocks noChangeArrowheads="1"/>
            </p:cNvSpPr>
            <p:nvPr/>
          </p:nvSpPr>
          <p:spPr bwMode="auto">
            <a:xfrm>
              <a:off x="975" y="1433"/>
              <a:ext cx="226" cy="318"/>
            </a:xfrm>
            <a:prstGeom prst="downArrow">
              <a:avLst>
                <a:gd name="adj1" fmla="val 50000"/>
                <a:gd name="adj2" fmla="val 35177"/>
              </a:avLst>
            </a:prstGeom>
            <a:solidFill>
              <a:srgbClr val="FF0066"/>
            </a:solidFill>
            <a:ln w="2857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s-PE"/>
            </a:p>
          </p:txBody>
        </p:sp>
        <p:sp>
          <p:nvSpPr>
            <p:cNvPr id="51209" name="AutoShape 9"/>
            <p:cNvSpPr>
              <a:spLocks noChangeArrowheads="1"/>
            </p:cNvSpPr>
            <p:nvPr/>
          </p:nvSpPr>
          <p:spPr bwMode="auto">
            <a:xfrm>
              <a:off x="975" y="844"/>
              <a:ext cx="226" cy="318"/>
            </a:xfrm>
            <a:prstGeom prst="downArrow">
              <a:avLst>
                <a:gd name="adj1" fmla="val 50000"/>
                <a:gd name="adj2" fmla="val 35177"/>
              </a:avLst>
            </a:prstGeom>
            <a:solidFill>
              <a:srgbClr val="FF0066"/>
            </a:solidFill>
            <a:ln w="2857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s-PE"/>
            </a:p>
          </p:txBody>
        </p:sp>
        <p:graphicFrame>
          <p:nvGraphicFramePr>
            <p:cNvPr id="51210" name="Object 10"/>
            <p:cNvGraphicFramePr>
              <a:graphicFrameLocks noChangeAspect="1"/>
            </p:cNvGraphicFramePr>
            <p:nvPr/>
          </p:nvGraphicFramePr>
          <p:xfrm>
            <a:off x="340" y="3051"/>
            <a:ext cx="1406" cy="560"/>
          </p:xfrm>
          <a:graphic>
            <a:graphicData uri="http://schemas.openxmlformats.org/presentationml/2006/ole">
              <mc:AlternateContent xmlns:mc="http://schemas.openxmlformats.org/markup-compatibility/2006">
                <mc:Choice xmlns:v="urn:schemas-microsoft-com:vml" Requires="v">
                  <p:oleObj spid="_x0000_s130052" name="CorelDRAW" r:id="rId3" imgW="2052720" imgH="1049760" progId="">
                    <p:embed/>
                  </p:oleObj>
                </mc:Choice>
                <mc:Fallback>
                  <p:oleObj name="CorelDRAW" r:id="rId3" imgW="2052720" imgH="10497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 y="3051"/>
                          <a:ext cx="1406"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12" name="Text Box 12"/>
            <p:cNvSpPr txBox="1">
              <a:spLocks noChangeArrowheads="1"/>
            </p:cNvSpPr>
            <p:nvPr/>
          </p:nvSpPr>
          <p:spPr bwMode="auto">
            <a:xfrm>
              <a:off x="158" y="1774"/>
              <a:ext cx="1724" cy="414"/>
            </a:xfrm>
            <a:prstGeom prst="rect">
              <a:avLst/>
            </a:prstGeom>
            <a:ln w="28575">
              <a:solidFill>
                <a:srgbClr val="FFC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spAutoFit/>
            </a:bodyPr>
            <a:lstStyle/>
            <a:p>
              <a:pPr algn="ctr">
                <a:spcBef>
                  <a:spcPct val="50000"/>
                </a:spcBef>
              </a:pPr>
              <a:r>
                <a:rPr lang="es-ES" b="1" dirty="0">
                  <a:solidFill>
                    <a:schemeClr val="accent3">
                      <a:lumMod val="50000"/>
                    </a:schemeClr>
                  </a:solidFill>
                  <a:latin typeface="Tahoma" pitchFamily="34" charset="0"/>
                </a:rPr>
                <a:t>INDICE CARDIACO BAJO &lt; 2.5 l/min</a:t>
              </a:r>
            </a:p>
          </p:txBody>
        </p:sp>
        <p:sp>
          <p:nvSpPr>
            <p:cNvPr id="51215" name="Text Box 15"/>
            <p:cNvSpPr txBox="1">
              <a:spLocks noChangeArrowheads="1"/>
            </p:cNvSpPr>
            <p:nvPr/>
          </p:nvSpPr>
          <p:spPr bwMode="auto">
            <a:xfrm>
              <a:off x="158" y="2554"/>
              <a:ext cx="1724" cy="501"/>
            </a:xfrm>
            <a:prstGeom prst="rect">
              <a:avLst/>
            </a:prstGeom>
            <a:ln w="28575">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spAutoFit/>
            </a:bodyPr>
            <a:lstStyle/>
            <a:p>
              <a:pPr algn="ctr">
                <a:spcBef>
                  <a:spcPct val="50000"/>
                </a:spcBef>
              </a:pPr>
              <a:r>
                <a:rPr lang="es-ES" b="1" dirty="0">
                  <a:solidFill>
                    <a:schemeClr val="bg1"/>
                  </a:solidFill>
                  <a:latin typeface="Tahoma" pitchFamily="34" charset="0"/>
                </a:rPr>
                <a:t>RESIST. VASCULAR</a:t>
              </a:r>
            </a:p>
            <a:p>
              <a:pPr algn="ctr">
                <a:spcBef>
                  <a:spcPct val="50000"/>
                </a:spcBef>
              </a:pPr>
              <a:r>
                <a:rPr lang="es-ES" b="1" dirty="0">
                  <a:solidFill>
                    <a:schemeClr val="bg1"/>
                  </a:solidFill>
                  <a:latin typeface="Tahoma" pitchFamily="34" charset="0"/>
                </a:rPr>
                <a:t>PULMONAR </a:t>
              </a:r>
            </a:p>
          </p:txBody>
        </p:sp>
        <p:sp>
          <p:nvSpPr>
            <p:cNvPr id="51216" name="AutoShape 16"/>
            <p:cNvSpPr>
              <a:spLocks noChangeArrowheads="1"/>
            </p:cNvSpPr>
            <p:nvPr/>
          </p:nvSpPr>
          <p:spPr bwMode="auto">
            <a:xfrm>
              <a:off x="975" y="2205"/>
              <a:ext cx="226" cy="318"/>
            </a:xfrm>
            <a:prstGeom prst="downArrow">
              <a:avLst>
                <a:gd name="adj1" fmla="val 50000"/>
                <a:gd name="adj2" fmla="val 35177"/>
              </a:avLst>
            </a:prstGeom>
            <a:solidFill>
              <a:srgbClr val="FF0066"/>
            </a:solidFill>
            <a:ln w="2857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s-PE"/>
            </a:p>
          </p:txBody>
        </p:sp>
        <p:sp>
          <p:nvSpPr>
            <p:cNvPr id="51217" name="AutoShape 17"/>
            <p:cNvSpPr>
              <a:spLocks noChangeArrowheads="1"/>
            </p:cNvSpPr>
            <p:nvPr/>
          </p:nvSpPr>
          <p:spPr bwMode="auto">
            <a:xfrm>
              <a:off x="1519" y="2795"/>
              <a:ext cx="136" cy="181"/>
            </a:xfrm>
            <a:prstGeom prst="upArrow">
              <a:avLst>
                <a:gd name="adj1" fmla="val 50000"/>
                <a:gd name="adj2" fmla="val 33272"/>
              </a:avLst>
            </a:prstGeom>
            <a:solidFill>
              <a:srgbClr val="FF0000"/>
            </a:solidFill>
            <a:ln w="2857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s-PE"/>
            </a:p>
          </p:txBody>
        </p:sp>
        <p:sp>
          <p:nvSpPr>
            <p:cNvPr id="51218" name="AutoShape 18"/>
            <p:cNvSpPr>
              <a:spLocks noChangeArrowheads="1"/>
            </p:cNvSpPr>
            <p:nvPr/>
          </p:nvSpPr>
          <p:spPr bwMode="auto">
            <a:xfrm>
              <a:off x="1791" y="3158"/>
              <a:ext cx="136" cy="181"/>
            </a:xfrm>
            <a:prstGeom prst="upArrow">
              <a:avLst>
                <a:gd name="adj1" fmla="val 50000"/>
                <a:gd name="adj2" fmla="val 33272"/>
              </a:avLst>
            </a:prstGeom>
            <a:solidFill>
              <a:srgbClr val="FF0000"/>
            </a:solidFill>
            <a:ln w="2857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s-PE"/>
            </a:p>
          </p:txBody>
        </p:sp>
        <p:graphicFrame>
          <p:nvGraphicFramePr>
            <p:cNvPr id="17" name="Object 10"/>
            <p:cNvGraphicFramePr>
              <a:graphicFrameLocks noChangeAspect="1"/>
            </p:cNvGraphicFramePr>
            <p:nvPr/>
          </p:nvGraphicFramePr>
          <p:xfrm>
            <a:off x="339" y="3067"/>
            <a:ext cx="1406" cy="560"/>
          </p:xfrm>
          <a:graphic>
            <a:graphicData uri="http://schemas.openxmlformats.org/presentationml/2006/ole">
              <mc:AlternateContent xmlns:mc="http://schemas.openxmlformats.org/markup-compatibility/2006">
                <mc:Choice xmlns:v="urn:schemas-microsoft-com:vml" Requires="v">
                  <p:oleObj spid="_x0000_s130053" name="CorelDRAW" r:id="rId5" imgW="2052720" imgH="1049760" progId="">
                    <p:embed/>
                  </p:oleObj>
                </mc:Choice>
                <mc:Fallback>
                  <p:oleObj name="CorelDRAW" r:id="rId5" imgW="2052720" imgH="10497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 y="3067"/>
                          <a:ext cx="1406"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8" name="Text Box 8"/>
            <p:cNvSpPr txBox="1">
              <a:spLocks noChangeArrowheads="1"/>
            </p:cNvSpPr>
            <p:nvPr/>
          </p:nvSpPr>
          <p:spPr bwMode="auto">
            <a:xfrm>
              <a:off x="1776" y="3362"/>
              <a:ext cx="1430" cy="213"/>
            </a:xfrm>
            <a:prstGeom prst="rect">
              <a:avLst/>
            </a:prstGeom>
            <a:solidFill>
              <a:srgbClr val="00B050"/>
            </a:solidFill>
            <a:ln w="28575">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spAutoFit/>
            </a:bodyPr>
            <a:lstStyle/>
            <a:p>
              <a:pPr>
                <a:spcBef>
                  <a:spcPct val="50000"/>
                </a:spcBef>
              </a:pPr>
              <a:r>
                <a:rPr lang="es-ES" sz="1600" b="1" dirty="0" smtClean="0">
                  <a:solidFill>
                    <a:srgbClr val="FFFF00"/>
                  </a:solidFill>
                  <a:latin typeface="Tahoma" pitchFamily="34" charset="0"/>
                </a:rPr>
                <a:t>&gt; 2.5UNID.WOOD</a:t>
              </a:r>
              <a:endParaRPr lang="es-ES" sz="1600" b="1" dirty="0">
                <a:solidFill>
                  <a:srgbClr val="FFFF00"/>
                </a:solidFill>
                <a:latin typeface="Tahoma" pitchFamily="34" charset="0"/>
              </a:endParaRPr>
            </a:p>
          </p:txBody>
        </p:sp>
      </p:grpSp>
      <p:pic>
        <p:nvPicPr>
          <p:cNvPr id="51219" name="Picture 19" descr="corazon2"/>
          <p:cNvPicPr>
            <a:picLocks noChangeAspect="1" noChangeArrowheads="1"/>
          </p:cNvPicPr>
          <p:nvPr/>
        </p:nvPicPr>
        <p:blipFill>
          <a:blip r:embed="rId6" cstate="print"/>
          <a:srcRect/>
          <a:stretch>
            <a:fillRect/>
          </a:stretch>
        </p:blipFill>
        <p:spPr bwMode="auto">
          <a:xfrm>
            <a:off x="4724704" y="908050"/>
            <a:ext cx="4167775" cy="542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17 Flecha abajo"/>
          <p:cNvSpPr/>
          <p:nvPr/>
        </p:nvSpPr>
        <p:spPr>
          <a:xfrm rot="19119853">
            <a:off x="6218710" y="4932969"/>
            <a:ext cx="484632" cy="14699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18 Flecha abajo"/>
          <p:cNvSpPr/>
          <p:nvPr/>
        </p:nvSpPr>
        <p:spPr>
          <a:xfrm rot="10263214">
            <a:off x="5255935" y="3766142"/>
            <a:ext cx="484632" cy="9782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1" name="20 Conector recto de flecha"/>
          <p:cNvCxnSpPr/>
          <p:nvPr/>
        </p:nvCxnSpPr>
        <p:spPr>
          <a:xfrm flipH="1">
            <a:off x="5076056" y="2132856"/>
            <a:ext cx="144016" cy="64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flipH="1">
            <a:off x="5148064" y="2204864"/>
            <a:ext cx="72008" cy="7200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5220072" y="2276872"/>
            <a:ext cx="72008"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25 Estrella de 10 puntas"/>
          <p:cNvSpPr/>
          <p:nvPr/>
        </p:nvSpPr>
        <p:spPr>
          <a:xfrm>
            <a:off x="4788024" y="2780928"/>
            <a:ext cx="914400" cy="914400"/>
          </a:xfrm>
          <a:prstGeom prst="star10">
            <a:avLst>
              <a:gd name="adj" fmla="val 19456"/>
              <a:gd name="hf" fmla="val 10514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p>
        </p:txBody>
      </p:sp>
      <p:sp>
        <p:nvSpPr>
          <p:cNvPr id="28" name="27 Explosión 2"/>
          <p:cNvSpPr/>
          <p:nvPr/>
        </p:nvSpPr>
        <p:spPr>
          <a:xfrm>
            <a:off x="4860032" y="1268760"/>
            <a:ext cx="864096" cy="792088"/>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p>
        </p:txBody>
      </p:sp>
      <p:sp>
        <p:nvSpPr>
          <p:cNvPr id="29" name="28 CuadroTexto"/>
          <p:cNvSpPr txBox="1"/>
          <p:nvPr/>
        </p:nvSpPr>
        <p:spPr>
          <a:xfrm>
            <a:off x="1976015" y="222195"/>
            <a:ext cx="5191970" cy="523220"/>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VALORACION DE ENFERMERIA</a:t>
            </a:r>
            <a:endParaRPr lang="es-PE" sz="2800" b="1" i="1" dirty="0">
              <a:solidFill>
                <a:srgbClr val="FF0000"/>
              </a:solidFill>
            </a:endParaRPr>
          </a:p>
        </p:txBody>
      </p:sp>
      <p:pic>
        <p:nvPicPr>
          <p:cNvPr id="30" name="29 Imagen" descr="Div_enfermeria.jpg"/>
          <p:cNvPicPr>
            <a:picLocks noChangeAspect="1"/>
          </p:cNvPicPr>
          <p:nvPr/>
        </p:nvPicPr>
        <p:blipFill>
          <a:blip r:embed="rId7" cstate="print"/>
          <a:stretch>
            <a:fillRect/>
          </a:stretch>
        </p:blipFill>
        <p:spPr>
          <a:xfrm>
            <a:off x="7473395" y="0"/>
            <a:ext cx="1374345" cy="1138425"/>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19"/>
                                        </p:tgtEl>
                                        <p:attrNameLst>
                                          <p:attrName>style.visibility</p:attrName>
                                        </p:attrNameLst>
                                      </p:cBhvr>
                                      <p:to>
                                        <p:strVal val="visible"/>
                                      </p:to>
                                    </p:set>
                                    <p:anim calcmode="lin" valueType="num">
                                      <p:cBhvr>
                                        <p:cTn id="7" dur="1000" fill="hold"/>
                                        <p:tgtEl>
                                          <p:spTgt spid="51219"/>
                                        </p:tgtEl>
                                        <p:attrNameLst>
                                          <p:attrName>ppt_w</p:attrName>
                                        </p:attrNameLst>
                                      </p:cBhvr>
                                      <p:tavLst>
                                        <p:tav tm="0">
                                          <p:val>
                                            <p:fltVal val="0"/>
                                          </p:val>
                                        </p:tav>
                                        <p:tav tm="100000">
                                          <p:val>
                                            <p:strVal val="#ppt_w"/>
                                          </p:val>
                                        </p:tav>
                                      </p:tavLst>
                                    </p:anim>
                                    <p:anim calcmode="lin" valueType="num">
                                      <p:cBhvr>
                                        <p:cTn id="8" dur="1000" fill="hold"/>
                                        <p:tgtEl>
                                          <p:spTgt spid="51219"/>
                                        </p:tgtEl>
                                        <p:attrNameLst>
                                          <p:attrName>ppt_h</p:attrName>
                                        </p:attrNameLst>
                                      </p:cBhvr>
                                      <p:tavLst>
                                        <p:tav tm="0">
                                          <p:val>
                                            <p:fltVal val="0"/>
                                          </p:val>
                                        </p:tav>
                                        <p:tav tm="100000">
                                          <p:val>
                                            <p:strVal val="#ppt_h"/>
                                          </p:val>
                                        </p:tav>
                                      </p:tavLst>
                                    </p:anim>
                                    <p:anim calcmode="lin" valueType="num">
                                      <p:cBhvr>
                                        <p:cTn id="9" dur="1000" fill="hold"/>
                                        <p:tgtEl>
                                          <p:spTgt spid="51219"/>
                                        </p:tgtEl>
                                        <p:attrNameLst>
                                          <p:attrName>style.rotation</p:attrName>
                                        </p:attrNameLst>
                                      </p:cBhvr>
                                      <p:tavLst>
                                        <p:tav tm="0">
                                          <p:val>
                                            <p:fltVal val="90"/>
                                          </p:val>
                                        </p:tav>
                                        <p:tav tm="100000">
                                          <p:val>
                                            <p:fltVal val="0"/>
                                          </p:val>
                                        </p:tav>
                                      </p:tavLst>
                                    </p:anim>
                                    <p:animEffect transition="in" filter="fade">
                                      <p:cBhvr>
                                        <p:cTn id="10" dur="1000"/>
                                        <p:tgtEl>
                                          <p:spTgt spid="5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644008" y="1268760"/>
            <a:ext cx="4248472" cy="52014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Pre Carga Ventrículo Derecho     PVC = 8 – 12 mm Hg</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Pre Carga Ventrículo Izquierdo   PCP = 12 – 15 mm Hg</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Post Carga Ventrículo Derecho   RVP = 80 – 240 d/seg/ cm</a:t>
            </a:r>
            <a:r>
              <a:rPr kumimoji="0" lang="es-ES" sz="1800" b="1" i="0" u="none" strike="noStrike" kern="1200" cap="none" spc="0" normalizeH="0" baseline="30000" noProof="0" smtClean="0">
                <a:ln>
                  <a:noFill/>
                </a:ln>
                <a:solidFill>
                  <a:schemeClr val="accent3">
                    <a:lumMod val="50000"/>
                  </a:schemeClr>
                </a:solidFill>
                <a:effectLst/>
                <a:uLnTx/>
                <a:uFillTx/>
                <a:latin typeface="Arial" pitchFamily="34" charset="0"/>
                <a:ea typeface="+mn-ea"/>
                <a:cs typeface="Arial" pitchFamily="34" charset="0"/>
              </a:rPr>
              <a:t>5</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R.V.P.= &gt; 2.5.UW PAC.ALTO RIESGO</a:t>
            </a: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  PAP  = 11 – 15 mm Hg </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SI  ES  &gt; 25MMHG  H.T. P.</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18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Post Carga Ventrículo Izquierdo RVS = 900 – </a:t>
            </a:r>
            <a:r>
              <a:rPr kumimoji="0" lang="es-ES" sz="20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1500 dinas</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20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Gasto Cardiaco = 4 – 8 L/min</a:t>
            </a: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s-ES" sz="2000" b="1" i="0" u="none" strike="noStrike" kern="1200" cap="none" spc="0" normalizeH="0" baseline="0" noProof="0" smtClean="0">
                <a:ln>
                  <a:noFill/>
                </a:ln>
                <a:solidFill>
                  <a:schemeClr val="accent3">
                    <a:lumMod val="50000"/>
                  </a:schemeClr>
                </a:solidFill>
                <a:effectLst/>
                <a:uLnTx/>
                <a:uFillTx/>
                <a:latin typeface="Arial" pitchFamily="34" charset="0"/>
                <a:ea typeface="+mn-ea"/>
                <a:cs typeface="Arial" pitchFamily="34" charset="0"/>
              </a:rPr>
              <a:t>Índice Cardiaco = 2.5 – 4 L/min</a:t>
            </a:r>
            <a:endParaRPr kumimoji="0" lang="es-ES" sz="2000" b="1" i="0" u="none" strike="noStrike" kern="1200" cap="none" spc="0" normalizeH="0" baseline="0" noProof="0" dirty="0">
              <a:ln>
                <a:noFill/>
              </a:ln>
              <a:solidFill>
                <a:schemeClr val="accent3">
                  <a:lumMod val="50000"/>
                </a:schemeClr>
              </a:solidFill>
              <a:effectLst/>
              <a:uLnTx/>
              <a:uFillTx/>
              <a:latin typeface="Arial" pitchFamily="34" charset="0"/>
              <a:ea typeface="+mn-ea"/>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296260" y="1291130"/>
            <a:ext cx="4275739" cy="5191970"/>
          </a:xfrm>
          <a:prstGeom prst="rect">
            <a:avLst/>
          </a:prstGeom>
          <a:noFill/>
          <a:ln w="9525">
            <a:noFill/>
            <a:miter lim="800000"/>
            <a:headEnd/>
            <a:tailEnd/>
          </a:ln>
          <a:effectLst/>
        </p:spPr>
      </p:pic>
      <p:sp>
        <p:nvSpPr>
          <p:cNvPr id="4" name="3 CuadroTexto"/>
          <p:cNvSpPr txBox="1"/>
          <p:nvPr/>
        </p:nvSpPr>
        <p:spPr>
          <a:xfrm>
            <a:off x="1976015" y="222195"/>
            <a:ext cx="5191970" cy="954107"/>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VALORACION DE ENFERMERIA</a:t>
            </a:r>
          </a:p>
          <a:p>
            <a:pPr algn="ctr"/>
            <a:r>
              <a:rPr lang="es-PE" sz="2800" b="1" i="1" dirty="0" smtClean="0">
                <a:solidFill>
                  <a:srgbClr val="FF0000"/>
                </a:solidFill>
              </a:rPr>
              <a:t>PARAMETROS HEMODINAMICOS</a:t>
            </a:r>
            <a:endParaRPr lang="es-PE" sz="2800" b="1" i="1" dirty="0">
              <a:solidFill>
                <a:srgbClr val="FF0000"/>
              </a:solidFill>
            </a:endParaRPr>
          </a:p>
        </p:txBody>
      </p:sp>
      <p:pic>
        <p:nvPicPr>
          <p:cNvPr id="5" name="4 Imagen" descr="Div_enfermeria.jpg"/>
          <p:cNvPicPr>
            <a:picLocks noChangeAspect="1"/>
          </p:cNvPicPr>
          <p:nvPr/>
        </p:nvPicPr>
        <p:blipFill>
          <a:blip r:embed="rId3" cstate="print"/>
          <a:stretch>
            <a:fillRect/>
          </a:stretch>
        </p:blipFill>
        <p:spPr>
          <a:xfrm>
            <a:off x="7473395" y="69490"/>
            <a:ext cx="1374345" cy="11384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2490" y="222195"/>
            <a:ext cx="5955495" cy="523220"/>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TRATAMIENTO DE LA FALLA DERECHA</a:t>
            </a:r>
            <a:endParaRPr lang="es-PE" sz="2800" b="1" i="1" dirty="0">
              <a:solidFill>
                <a:srgbClr val="FF0000"/>
              </a:solidFill>
            </a:endParaRPr>
          </a:p>
        </p:txBody>
      </p:sp>
      <p:sp>
        <p:nvSpPr>
          <p:cNvPr id="3" name="2 CuadroTexto"/>
          <p:cNvSpPr txBox="1"/>
          <p:nvPr/>
        </p:nvSpPr>
        <p:spPr>
          <a:xfrm>
            <a:off x="907080" y="1291130"/>
            <a:ext cx="671902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S" sz="2000" b="1" dirty="0" smtClean="0">
                <a:solidFill>
                  <a:schemeClr val="accent3">
                    <a:lumMod val="50000"/>
                  </a:schemeClr>
                </a:solidFill>
                <a:latin typeface="Arial" pitchFamily="34" charset="0"/>
                <a:cs typeface="Arial" pitchFamily="34" charset="0"/>
              </a:rPr>
              <a:t> </a:t>
            </a:r>
            <a:r>
              <a:rPr lang="es-ES" b="1" dirty="0" smtClean="0">
                <a:solidFill>
                  <a:schemeClr val="tx1"/>
                </a:solidFill>
                <a:latin typeface="Arial" pitchFamily="34" charset="0"/>
                <a:cs typeface="Arial" pitchFamily="34" charset="0"/>
              </a:rPr>
              <a:t>OPTIMIZAR LA PRE CARGA DEL VENTRICULO DERECHO</a:t>
            </a:r>
            <a:endParaRPr lang="es-PE" sz="2000" dirty="0">
              <a:solidFill>
                <a:schemeClr val="tx1"/>
              </a:solidFill>
              <a:latin typeface="Arial" pitchFamily="34" charset="0"/>
              <a:cs typeface="Arial" pitchFamily="34" charset="0"/>
            </a:endParaRPr>
          </a:p>
        </p:txBody>
      </p:sp>
      <p:graphicFrame>
        <p:nvGraphicFramePr>
          <p:cNvPr id="4" name="3 Marcador de contenido"/>
          <p:cNvGraphicFramePr>
            <a:graphicFrameLocks/>
          </p:cNvGraphicFramePr>
          <p:nvPr/>
        </p:nvGraphicFramePr>
        <p:xfrm>
          <a:off x="251520" y="1901950"/>
          <a:ext cx="8596220" cy="4581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1365195" y="5872280"/>
            <a:ext cx="6093335" cy="369332"/>
          </a:xfrm>
          <a:prstGeom prst="rect">
            <a:avLst/>
          </a:prstGeom>
          <a:noFill/>
        </p:spPr>
        <p:txBody>
          <a:bodyPr wrap="none" rtlCol="0">
            <a:spAutoFit/>
          </a:bodyPr>
          <a:lstStyle/>
          <a:p>
            <a:r>
              <a:rPr lang="es-PE" i="1" dirty="0" smtClean="0">
                <a:effectLst>
                  <a:outerShdw blurRad="38100" dist="38100" dir="2700000" algn="tl">
                    <a:srgbClr val="000000">
                      <a:alpha val="43137"/>
                    </a:srgbClr>
                  </a:outerShdw>
                </a:effectLst>
              </a:rPr>
              <a:t>            MINIMIZAR  LA POST CARGA DEL VENTRICULO DERECHO</a:t>
            </a:r>
            <a:endParaRPr lang="es-PE" i="1" dirty="0">
              <a:effectLst>
                <a:outerShdw blurRad="38100" dist="38100" dir="2700000" algn="tl">
                  <a:srgbClr val="000000">
                    <a:alpha val="43137"/>
                  </a:srgbClr>
                </a:outerShdw>
              </a:effectLst>
            </a:endParaRPr>
          </a:p>
        </p:txBody>
      </p:sp>
      <p:pic>
        <p:nvPicPr>
          <p:cNvPr id="6" name="5 Imagen" descr="Div_enfermeria.jpg"/>
          <p:cNvPicPr>
            <a:picLocks noChangeAspect="1"/>
          </p:cNvPicPr>
          <p:nvPr/>
        </p:nvPicPr>
        <p:blipFill>
          <a:blip r:embed="rId8" cstate="print"/>
          <a:stretch>
            <a:fillRect/>
          </a:stretch>
        </p:blipFill>
        <p:spPr>
          <a:xfrm>
            <a:off x="7473395" y="69490"/>
            <a:ext cx="1374345" cy="1138425"/>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2490" y="680310"/>
            <a:ext cx="5955495" cy="523220"/>
          </a:xfrm>
          <a:prstGeom prst="rect">
            <a:avLst/>
          </a:prstGeom>
          <a:noFill/>
          <a:ln w="28575">
            <a:solidFill>
              <a:srgbClr val="FF0000"/>
            </a:solidFill>
          </a:ln>
        </p:spPr>
        <p:txBody>
          <a:bodyPr wrap="square" rtlCol="0">
            <a:spAutoFit/>
          </a:bodyPr>
          <a:lstStyle/>
          <a:p>
            <a:pPr algn="ctr"/>
            <a:r>
              <a:rPr lang="es-PE" sz="2800" b="1" i="1" dirty="0" smtClean="0">
                <a:solidFill>
                  <a:srgbClr val="FF0000"/>
                </a:solidFill>
              </a:rPr>
              <a:t>TRATAMIENTO DE LA FALLA DERECHA</a:t>
            </a:r>
            <a:endParaRPr lang="es-PE" sz="2800" b="1" i="1" dirty="0">
              <a:solidFill>
                <a:srgbClr val="FF0000"/>
              </a:solidFill>
            </a:endParaRPr>
          </a:p>
        </p:txBody>
      </p:sp>
      <p:pic>
        <p:nvPicPr>
          <p:cNvPr id="3" name="2 Imagen" descr="Div_enfermeria.jpg"/>
          <p:cNvPicPr>
            <a:picLocks noChangeAspect="1"/>
          </p:cNvPicPr>
          <p:nvPr/>
        </p:nvPicPr>
        <p:blipFill>
          <a:blip r:embed="rId2" cstate="print"/>
          <a:stretch>
            <a:fillRect/>
          </a:stretch>
        </p:blipFill>
        <p:spPr>
          <a:xfrm>
            <a:off x="7320691" y="69490"/>
            <a:ext cx="1823310" cy="1374345"/>
          </a:xfrm>
          <a:prstGeom prst="ellipse">
            <a:avLst/>
          </a:prstGeom>
          <a:ln>
            <a:noFill/>
          </a:ln>
          <a:effectLst>
            <a:softEdge rad="112500"/>
          </a:effectLst>
        </p:spPr>
      </p:pic>
      <p:graphicFrame>
        <p:nvGraphicFramePr>
          <p:cNvPr id="4" name="3 Marcador de contenido"/>
          <p:cNvGraphicFramePr>
            <a:graphicFrameLocks/>
          </p:cNvGraphicFramePr>
          <p:nvPr/>
        </p:nvGraphicFramePr>
        <p:xfrm>
          <a:off x="251520" y="1596540"/>
          <a:ext cx="8596220" cy="4886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Flecha derecha"/>
          <p:cNvSpPr/>
          <p:nvPr/>
        </p:nvSpPr>
        <p:spPr>
          <a:xfrm>
            <a:off x="2586835" y="680310"/>
            <a:ext cx="3744416" cy="108012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PE" b="1" dirty="0" smtClean="0">
                <a:solidFill>
                  <a:schemeClr val="tx1"/>
                </a:solidFill>
                <a:latin typeface="Arial" pitchFamily="34" charset="0"/>
                <a:cs typeface="Arial" pitchFamily="34" charset="0"/>
              </a:rPr>
              <a:t>17</a:t>
            </a:r>
            <a:r>
              <a:rPr lang="es-PE" b="1" dirty="0" smtClean="0">
                <a:solidFill>
                  <a:schemeClr val="tx1"/>
                </a:solidFill>
              </a:rPr>
              <a:t> PACIENTES TRASPLANTADOS</a:t>
            </a:r>
            <a:endParaRPr lang="es-PE" b="1" dirty="0">
              <a:solidFill>
                <a:schemeClr val="tx1"/>
              </a:solidFill>
            </a:endParaRPr>
          </a:p>
        </p:txBody>
      </p:sp>
      <p:sp>
        <p:nvSpPr>
          <p:cNvPr id="6" name="5 Elipse"/>
          <p:cNvSpPr/>
          <p:nvPr/>
        </p:nvSpPr>
        <p:spPr>
          <a:xfrm>
            <a:off x="683568" y="836712"/>
            <a:ext cx="1512168"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2800" dirty="0" smtClean="0">
                <a:solidFill>
                  <a:schemeClr val="tx1"/>
                </a:solidFill>
                <a:latin typeface="Arial" pitchFamily="34" charset="0"/>
                <a:cs typeface="Arial" pitchFamily="34" charset="0"/>
              </a:rPr>
              <a:t>2010</a:t>
            </a:r>
            <a:endParaRPr lang="es-PE" sz="2800" dirty="0">
              <a:solidFill>
                <a:schemeClr val="tx1"/>
              </a:solidFill>
              <a:latin typeface="Arial" pitchFamily="34" charset="0"/>
              <a:cs typeface="Arial" pitchFamily="34" charset="0"/>
            </a:endParaRPr>
          </a:p>
        </p:txBody>
      </p:sp>
      <p:sp>
        <p:nvSpPr>
          <p:cNvPr id="7" name="6 Elipse"/>
          <p:cNvSpPr/>
          <p:nvPr/>
        </p:nvSpPr>
        <p:spPr>
          <a:xfrm>
            <a:off x="6660232" y="764704"/>
            <a:ext cx="1512168" cy="10081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2400" dirty="0" smtClean="0">
                <a:solidFill>
                  <a:schemeClr val="tx1"/>
                </a:solidFill>
                <a:latin typeface="Arial" pitchFamily="34" charset="0"/>
                <a:cs typeface="Arial" pitchFamily="34" charset="0"/>
              </a:rPr>
              <a:t>2013</a:t>
            </a:r>
            <a:endParaRPr lang="es-PE" sz="2400" dirty="0">
              <a:solidFill>
                <a:schemeClr val="tx1"/>
              </a:solidFill>
              <a:latin typeface="Arial" pitchFamily="34" charset="0"/>
              <a:cs typeface="Arial" pitchFamily="34" charset="0"/>
            </a:endParaRPr>
          </a:p>
        </p:txBody>
      </p:sp>
      <p:sp>
        <p:nvSpPr>
          <p:cNvPr id="8" name="1 Título"/>
          <p:cNvSpPr txBox="1">
            <a:spLocks/>
          </p:cNvSpPr>
          <p:nvPr/>
        </p:nvSpPr>
        <p:spPr>
          <a:xfrm>
            <a:off x="2434130" y="222195"/>
            <a:ext cx="3664920" cy="504056"/>
          </a:xfrm>
          <a:prstGeom prst="rect">
            <a:avLst/>
          </a:prstGeom>
        </p:spPr>
        <p:style>
          <a:lnRef idx="2">
            <a:schemeClr val="accent1"/>
          </a:lnRef>
          <a:fillRef idx="1">
            <a:schemeClr val="lt1"/>
          </a:fillRef>
          <a:effectRef idx="0">
            <a:schemeClr val="accent1"/>
          </a:effectRef>
          <a:fontRef idx="minor">
            <a:schemeClr val="dk1"/>
          </a:fontRef>
        </p:style>
        <p:txBody>
          <a:bodyPr>
            <a:normAutofit fontScale="5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PE" sz="5000" b="0" i="0" u="none" strike="noStrike" kern="1200" cap="none" spc="0" normalizeH="0" baseline="0" noProof="0" dirty="0" smtClean="0">
                <a:ln>
                  <a:noFill/>
                </a:ln>
                <a:solidFill>
                  <a:schemeClr val="lt1"/>
                </a:solidFill>
                <a:effectLst/>
                <a:uLnTx/>
                <a:uFillTx/>
                <a:latin typeface="+mn-lt"/>
                <a:ea typeface="+mn-ea"/>
                <a:cs typeface="+mn-cs"/>
              </a:rPr>
              <a:t>      </a:t>
            </a:r>
            <a:r>
              <a:rPr kumimoji="0" lang="es-PE" sz="4000" b="0" i="0" u="none" strike="noStrike" kern="1200" cap="none" spc="0" normalizeH="0" baseline="0" noProof="0" dirty="0" smtClean="0">
                <a:ln>
                  <a:noFill/>
                </a:ln>
                <a:solidFill>
                  <a:schemeClr val="bg2">
                    <a:lumMod val="25000"/>
                  </a:schemeClr>
                </a:solidFill>
                <a:effectLst/>
                <a:uLnTx/>
                <a:uFillTx/>
                <a:latin typeface="+mn-lt"/>
                <a:ea typeface="+mn-ea"/>
                <a:cs typeface="+mn-cs"/>
              </a:rPr>
              <a:t>Estadisticas-INCOR-2013</a:t>
            </a:r>
            <a:endParaRPr kumimoji="0" lang="es-PE" sz="40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aphicFrame>
        <p:nvGraphicFramePr>
          <p:cNvPr id="9" name="10 Gráfico"/>
          <p:cNvGraphicFramePr/>
          <p:nvPr/>
        </p:nvGraphicFramePr>
        <p:xfrm>
          <a:off x="899592" y="2204864"/>
          <a:ext cx="7200800" cy="417646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9 Imagen" descr="arritmia.jpg"/>
          <p:cNvPicPr>
            <a:picLocks noChangeAspect="1"/>
          </p:cNvPicPr>
          <p:nvPr/>
        </p:nvPicPr>
        <p:blipFill>
          <a:blip r:embed="rId3" cstate="print"/>
          <a:stretch>
            <a:fillRect/>
          </a:stretch>
        </p:blipFill>
        <p:spPr>
          <a:xfrm>
            <a:off x="8084214" y="0"/>
            <a:ext cx="1059785" cy="901456"/>
          </a:xfrm>
          <a:prstGeom prst="ellipse">
            <a:avLst/>
          </a:prstGeom>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Grp="1" noChangeAspect="1" noChangeArrowheads="1"/>
          </p:cNvPicPr>
          <p:nvPr>
            <p:ph idx="1"/>
          </p:nvPr>
        </p:nvPicPr>
        <p:blipFill>
          <a:blip r:embed="rId3" cstate="print"/>
          <a:srcRect/>
          <a:stretch>
            <a:fillRect/>
          </a:stretch>
        </p:blipFill>
        <p:spPr>
          <a:xfrm>
            <a:off x="0" y="0"/>
            <a:ext cx="9144000" cy="5517232"/>
          </a:xfrm>
          <a:noFill/>
        </p:spPr>
      </p:pic>
      <p:sp>
        <p:nvSpPr>
          <p:cNvPr id="5" name="4 Rectángulo"/>
          <p:cNvSpPr/>
          <p:nvPr/>
        </p:nvSpPr>
        <p:spPr>
          <a:xfrm>
            <a:off x="0" y="5442371"/>
            <a:ext cx="9144000" cy="1415629"/>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buFont typeface="Arial" charset="0"/>
              <a:buChar char="•"/>
            </a:pPr>
            <a:r>
              <a:rPr lang="es-ES" dirty="0">
                <a:solidFill>
                  <a:schemeClr val="tx1"/>
                </a:solidFill>
                <a:ea typeface="ヒラギノ角ゴ Pro W3" pitchFamily="-110" charset="-128"/>
              </a:rPr>
              <a:t> </a:t>
            </a:r>
            <a:r>
              <a:rPr lang="es-ES" dirty="0" smtClean="0">
                <a:solidFill>
                  <a:schemeClr val="tx1"/>
                </a:solidFill>
                <a:ea typeface="ヒラギノ角ゴ Pro W3" pitchFamily="-110" charset="-128"/>
              </a:rPr>
              <a:t>Análogo </a:t>
            </a:r>
            <a:r>
              <a:rPr lang="es-ES" dirty="0">
                <a:solidFill>
                  <a:schemeClr val="tx1"/>
                </a:solidFill>
                <a:ea typeface="ヒラギノ角ゴ Pro W3" pitchFamily="-110" charset="-128"/>
              </a:rPr>
              <a:t>de prostaciclina I</a:t>
            </a:r>
            <a:r>
              <a:rPr lang="es-ES" sz="1200" dirty="0">
                <a:solidFill>
                  <a:schemeClr val="tx1"/>
                </a:solidFill>
                <a:ea typeface="ヒラギノ角ゴ Pro W3" pitchFamily="-110" charset="-128"/>
              </a:rPr>
              <a:t>2.</a:t>
            </a:r>
            <a:endParaRPr lang="es-ES" dirty="0">
              <a:solidFill>
                <a:schemeClr val="tx1"/>
              </a:solidFill>
              <a:ea typeface="ヒラギノ角ゴ Pro W3" pitchFamily="-110" charset="-128"/>
            </a:endParaRPr>
          </a:p>
          <a:p>
            <a:pPr>
              <a:buFont typeface="Arial" charset="0"/>
              <a:buChar char="•"/>
            </a:pPr>
            <a:r>
              <a:rPr lang="es-ES" dirty="0">
                <a:solidFill>
                  <a:schemeClr val="tx1"/>
                </a:solidFill>
                <a:ea typeface="ヒラギノ角ゴ Pro W3" pitchFamily="-110" charset="-128"/>
              </a:rPr>
              <a:t> Produce vasodilatación pulmonar selectiva con disminución de PAP media y RVP sin afectar a la circulación sistémica.</a:t>
            </a:r>
          </a:p>
          <a:p>
            <a:pPr>
              <a:buFont typeface="Arial" charset="0"/>
              <a:buChar char="•"/>
            </a:pPr>
            <a:r>
              <a:rPr lang="es-ES" dirty="0">
                <a:solidFill>
                  <a:schemeClr val="tx1"/>
                </a:solidFill>
                <a:ea typeface="ヒラギノ角ゴ Pro W3" pitchFamily="-110" charset="-128"/>
              </a:rPr>
              <a:t> Se puede administrar mediante mascarilla </a:t>
            </a:r>
            <a:r>
              <a:rPr lang="es-ES" dirty="0" smtClean="0">
                <a:solidFill>
                  <a:schemeClr val="tx1"/>
                </a:solidFill>
                <a:ea typeface="ヒラギノ角ゴ Pro W3" pitchFamily="-110" charset="-128"/>
              </a:rPr>
              <a:t>facial. y en V.M.</a:t>
            </a:r>
            <a:endParaRPr lang="es-ES" dirty="0">
              <a:solidFill>
                <a:schemeClr val="tx1"/>
              </a:solidFill>
              <a:ea typeface="ヒラギノ角ゴ Pro W3" pitchFamily="-110" charset="-128"/>
            </a:endParaRPr>
          </a:p>
        </p:txBody>
      </p:sp>
      <p:sp>
        <p:nvSpPr>
          <p:cNvPr id="2" name="1 Título"/>
          <p:cNvSpPr>
            <a:spLocks noGrp="1"/>
          </p:cNvSpPr>
          <p:nvPr>
            <p:ph type="title"/>
          </p:nvPr>
        </p:nvSpPr>
        <p:spPr>
          <a:xfrm>
            <a:off x="3059832" y="1196752"/>
            <a:ext cx="2782888" cy="677863"/>
          </a:xfrm>
        </p:spPr>
        <p:txBody>
          <a:bodyPr>
            <a:normAutofit/>
          </a:bodyPr>
          <a:lstStyle/>
          <a:p>
            <a:r>
              <a:rPr lang="en-US" dirty="0" smtClean="0">
                <a:effectLst>
                  <a:outerShdw blurRad="38100" dist="38100" dir="2700000" algn="tl">
                    <a:srgbClr val="000000"/>
                  </a:outerShdw>
                </a:effectLst>
              </a:rPr>
              <a:t> iloprost</a:t>
            </a:r>
            <a:endParaRPr lang="es-ES" dirty="0" smtClean="0">
              <a:effectLst>
                <a:outerShdw blurRad="38100" dist="38100" dir="2700000" algn="tl">
                  <a:srgbClr val="000000"/>
                </a:outerShdw>
              </a:effectLst>
            </a:endParaRP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670" y="1138425"/>
            <a:ext cx="7177135"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400" b="1" dirty="0" smtClean="0">
                <a:solidFill>
                  <a:schemeClr val="accent3">
                    <a:lumMod val="50000"/>
                  </a:schemeClr>
                </a:solidFill>
                <a:latin typeface="Arial" pitchFamily="34" charset="0"/>
                <a:cs typeface="Arial" pitchFamily="34" charset="0"/>
              </a:rPr>
              <a:t> </a:t>
            </a:r>
            <a:r>
              <a:rPr lang="es-ES" sz="2000" b="1" i="1" dirty="0" smtClean="0">
                <a:solidFill>
                  <a:schemeClr val="accent3">
                    <a:lumMod val="50000"/>
                  </a:schemeClr>
                </a:solidFill>
                <a:latin typeface="Arial" pitchFamily="34" charset="0"/>
                <a:cs typeface="Arial" pitchFamily="34" charset="0"/>
              </a:rPr>
              <a:t>NIC (4210) MONITORIZACION HEMODINAMICA INVASIVA</a:t>
            </a:r>
            <a:endParaRPr lang="es-PE" sz="2400" i="1" dirty="0">
              <a:solidFill>
                <a:schemeClr val="accent3">
                  <a:lumMod val="50000"/>
                </a:schemeClr>
              </a:solidFill>
              <a:latin typeface="Arial" pitchFamily="34" charset="0"/>
              <a:cs typeface="Arial" pitchFamily="34" charset="0"/>
            </a:endParaRPr>
          </a:p>
        </p:txBody>
      </p:sp>
      <p:sp>
        <p:nvSpPr>
          <p:cNvPr id="6" name="5 Marcador de contenido"/>
          <p:cNvSpPr>
            <a:spLocks noGrp="1"/>
          </p:cNvSpPr>
          <p:nvPr>
            <p:ph sz="quarter" idx="2"/>
          </p:nvPr>
        </p:nvSpPr>
        <p:spPr>
          <a:xfrm>
            <a:off x="143555" y="1749245"/>
            <a:ext cx="4267505" cy="4790981"/>
          </a:xfrm>
        </p:spPr>
        <p:txBody>
          <a:bodyPr>
            <a:normAutofit fontScale="85000" lnSpcReduction="20000"/>
          </a:bodyPr>
          <a:lstStyle/>
          <a:p>
            <a:r>
              <a:rPr lang="es-PE" i="1" dirty="0" smtClean="0">
                <a:latin typeface="Arial" pitchFamily="34" charset="0"/>
                <a:cs typeface="Arial" pitchFamily="34" charset="0"/>
              </a:rPr>
              <a:t>Monitoreo y valoración de las Funciones Vitales de avanzada</a:t>
            </a:r>
          </a:p>
          <a:p>
            <a:r>
              <a:rPr lang="es-PE" b="1" i="1" dirty="0" smtClean="0">
                <a:solidFill>
                  <a:srgbClr val="FF0000"/>
                </a:solidFill>
                <a:latin typeface="Arial" pitchFamily="34" charset="0"/>
                <a:cs typeface="Arial" pitchFamily="34" charset="0"/>
              </a:rPr>
              <a:t>PAM,PVC,PAP,PCP,RVP,RVS,</a:t>
            </a:r>
          </a:p>
          <a:p>
            <a:r>
              <a:rPr lang="es-PE" b="1" i="1" dirty="0" smtClean="0">
                <a:solidFill>
                  <a:srgbClr val="FF0000"/>
                </a:solidFill>
                <a:latin typeface="Arial" pitchFamily="34" charset="0"/>
                <a:cs typeface="Arial" pitchFamily="34" charset="0"/>
              </a:rPr>
              <a:t>GASTO CARDIACO,INDICE CARDIACO.SVENOSA MIXTA</a:t>
            </a:r>
            <a:r>
              <a:rPr lang="es-PE" dirty="0" smtClean="0">
                <a:solidFill>
                  <a:srgbClr val="FF0000"/>
                </a:solidFill>
                <a:latin typeface="Arial" pitchFamily="34" charset="0"/>
                <a:cs typeface="Arial" pitchFamily="34" charset="0"/>
              </a:rPr>
              <a:t>.</a:t>
            </a:r>
          </a:p>
          <a:p>
            <a:pPr>
              <a:buNone/>
            </a:pPr>
            <a:r>
              <a:rPr lang="es-PE" dirty="0" smtClean="0">
                <a:latin typeface="Arial" pitchFamily="34" charset="0"/>
                <a:cs typeface="Arial" pitchFamily="34" charset="0"/>
              </a:rPr>
              <a:t>      Dosaje de la muestra Arterial y venosa </a:t>
            </a:r>
          </a:p>
          <a:p>
            <a:pPr>
              <a:buNone/>
            </a:pPr>
            <a:r>
              <a:rPr lang="es-PE" dirty="0" smtClean="0">
                <a:latin typeface="Arial" pitchFamily="34" charset="0"/>
                <a:cs typeface="Arial" pitchFamily="34" charset="0"/>
              </a:rPr>
              <a:t>      Preparación con todas las medidas de bioseguridad para la medición del </a:t>
            </a:r>
            <a:r>
              <a:rPr lang="es-PE" b="1" i="1" dirty="0" smtClean="0">
                <a:solidFill>
                  <a:srgbClr val="FF0000"/>
                </a:solidFill>
                <a:latin typeface="Arial" pitchFamily="34" charset="0"/>
                <a:cs typeface="Arial" pitchFamily="34" charset="0"/>
              </a:rPr>
              <a:t>G.C. por Termodilución</a:t>
            </a:r>
            <a:r>
              <a:rPr lang="es-PE" dirty="0" smtClean="0">
                <a:latin typeface="Arial" pitchFamily="34" charset="0"/>
                <a:cs typeface="Arial" pitchFamily="34" charset="0"/>
              </a:rPr>
              <a:t>. </a:t>
            </a:r>
          </a:p>
          <a:p>
            <a:r>
              <a:rPr lang="es-PE" dirty="0" smtClean="0">
                <a:latin typeface="Arial" pitchFamily="34" charset="0"/>
                <a:cs typeface="Arial" pitchFamily="34" charset="0"/>
              </a:rPr>
              <a:t>Valoración y auscultación de Ambos campos pulmonares</a:t>
            </a:r>
          </a:p>
          <a:p>
            <a:r>
              <a:rPr lang="es-PE" dirty="0" smtClean="0">
                <a:latin typeface="Arial" pitchFamily="34" charset="0"/>
                <a:cs typeface="Arial" pitchFamily="34" charset="0"/>
              </a:rPr>
              <a:t>Control de EKG cada 24horas o según lo requiera para detectar signo de hipertrofia y sobre carga de ventrículo derecho.</a:t>
            </a:r>
          </a:p>
          <a:p>
            <a:endParaRPr lang="es-PE" dirty="0"/>
          </a:p>
        </p:txBody>
      </p:sp>
      <p:pic>
        <p:nvPicPr>
          <p:cNvPr id="7" name="Picture 2"/>
          <p:cNvPicPr>
            <a:picLocks noChangeAspect="1" noChangeArrowheads="1"/>
          </p:cNvPicPr>
          <p:nvPr/>
        </p:nvPicPr>
        <p:blipFill>
          <a:blip r:embed="rId3" cstate="print"/>
          <a:srcRect r="22727"/>
          <a:stretch>
            <a:fillRect/>
          </a:stretch>
        </p:blipFill>
        <p:spPr bwMode="auto">
          <a:xfrm rot="5400000">
            <a:off x="4495645" y="1825597"/>
            <a:ext cx="4428445" cy="4275741"/>
          </a:xfrm>
          <a:prstGeom prst="rect">
            <a:avLst/>
          </a:prstGeom>
          <a:noFill/>
          <a:ln w="9525">
            <a:noFill/>
            <a:miter lim="800000"/>
            <a:headEnd/>
            <a:tailEnd/>
          </a:ln>
          <a:effectLst/>
        </p:spPr>
      </p:pic>
      <p:sp>
        <p:nvSpPr>
          <p:cNvPr id="9" name="8 CuadroTexto"/>
          <p:cNvSpPr txBox="1"/>
          <p:nvPr/>
        </p:nvSpPr>
        <p:spPr>
          <a:xfrm>
            <a:off x="1823310" y="69490"/>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 4:ACTIVIDAD Y REPOSO</a:t>
            </a:r>
          </a:p>
          <a:p>
            <a:pPr algn="ctr"/>
            <a:r>
              <a:rPr lang="es-PE" sz="2000" b="1" i="1" dirty="0" smtClean="0">
                <a:solidFill>
                  <a:srgbClr val="FF0000"/>
                </a:solidFill>
              </a:rPr>
              <a:t>0029.DISMINUCION DEL GASTO CARDIACO</a:t>
            </a:r>
            <a:endParaRPr lang="es-PE" sz="2800" b="1" i="1" dirty="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296260" y="1749245"/>
            <a:ext cx="3817625" cy="4886559"/>
          </a:xfrm>
          <a:prstGeom prst="rect">
            <a:avLst/>
          </a:prstGeom>
          <a:noFill/>
          <a:ln w="9525">
            <a:noFill/>
            <a:miter lim="800000"/>
            <a:headEnd/>
            <a:tailEnd/>
          </a:ln>
          <a:effectLst/>
        </p:spPr>
      </p:pic>
      <p:sp>
        <p:nvSpPr>
          <p:cNvPr id="11" name="10 CuadroTexto"/>
          <p:cNvSpPr txBox="1"/>
          <p:nvPr/>
        </p:nvSpPr>
        <p:spPr>
          <a:xfrm>
            <a:off x="601670" y="1138425"/>
            <a:ext cx="7177135"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ES" sz="2400" b="1" dirty="0" smtClean="0">
                <a:solidFill>
                  <a:schemeClr val="accent3">
                    <a:lumMod val="50000"/>
                  </a:schemeClr>
                </a:solidFill>
                <a:latin typeface="Arial" pitchFamily="34" charset="0"/>
                <a:cs typeface="Arial" pitchFamily="34" charset="0"/>
              </a:rPr>
              <a:t> </a:t>
            </a:r>
            <a:r>
              <a:rPr lang="es-ES" sz="2000" b="1" dirty="0" smtClean="0">
                <a:solidFill>
                  <a:schemeClr val="accent3">
                    <a:lumMod val="50000"/>
                  </a:schemeClr>
                </a:solidFill>
                <a:latin typeface="Arial" pitchFamily="34" charset="0"/>
                <a:cs typeface="Arial" pitchFamily="34" charset="0"/>
              </a:rPr>
              <a:t>NIC (4210) MONITORIZACION HEMODINAMICA INVASIVA</a:t>
            </a:r>
            <a:endParaRPr lang="es-PE" sz="2400" dirty="0">
              <a:solidFill>
                <a:schemeClr val="accent3">
                  <a:lumMod val="50000"/>
                </a:schemeClr>
              </a:solidFill>
              <a:latin typeface="Arial" pitchFamily="34" charset="0"/>
              <a:cs typeface="Arial" pitchFamily="34" charset="0"/>
            </a:endParaRPr>
          </a:p>
        </p:txBody>
      </p:sp>
      <p:pic>
        <p:nvPicPr>
          <p:cNvPr id="12" name="Picture 2"/>
          <p:cNvPicPr>
            <a:picLocks noChangeAspect="1" noChangeArrowheads="1"/>
          </p:cNvPicPr>
          <p:nvPr/>
        </p:nvPicPr>
        <p:blipFill>
          <a:blip r:embed="rId4" cstate="print"/>
          <a:srcRect/>
          <a:stretch>
            <a:fillRect/>
          </a:stretch>
        </p:blipFill>
        <p:spPr bwMode="auto">
          <a:xfrm>
            <a:off x="4266589" y="1749245"/>
            <a:ext cx="4733855" cy="4886560"/>
          </a:xfrm>
          <a:prstGeom prst="rect">
            <a:avLst/>
          </a:prstGeom>
          <a:noFill/>
          <a:ln w="9525">
            <a:noFill/>
            <a:miter lim="800000"/>
            <a:headEnd/>
            <a:tailEnd/>
          </a:ln>
          <a:effectLst/>
        </p:spPr>
      </p:pic>
      <p:sp>
        <p:nvSpPr>
          <p:cNvPr id="13" name="12 CuadroTexto"/>
          <p:cNvSpPr txBox="1"/>
          <p:nvPr/>
        </p:nvSpPr>
        <p:spPr>
          <a:xfrm>
            <a:off x="1823310" y="69490"/>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 4:ACTIVIDAD Y REPOSO</a:t>
            </a:r>
          </a:p>
          <a:p>
            <a:pPr algn="ctr"/>
            <a:r>
              <a:rPr lang="es-PE" sz="2000" b="1" i="1" dirty="0" smtClean="0">
                <a:solidFill>
                  <a:srgbClr val="FF0000"/>
                </a:solidFill>
              </a:rPr>
              <a:t>0029.DISMINUCION DEL GASTO CARDIACO</a:t>
            </a:r>
            <a:endParaRPr lang="es-PE" sz="2800" b="1" i="1" dirty="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rot="5400000">
            <a:off x="-178311" y="1918406"/>
            <a:ext cx="5072176" cy="4123034"/>
          </a:xfrm>
          <a:prstGeom prst="rect">
            <a:avLst/>
          </a:prstGeom>
          <a:noFill/>
          <a:ln w="9525">
            <a:noFill/>
            <a:miter lim="800000"/>
            <a:headEnd/>
            <a:tailEnd/>
          </a:ln>
          <a:effectLst/>
        </p:spPr>
      </p:pic>
      <p:pic>
        <p:nvPicPr>
          <p:cNvPr id="86019" name="Picture 3"/>
          <p:cNvPicPr>
            <a:picLocks noChangeAspect="1" noChangeArrowheads="1"/>
          </p:cNvPicPr>
          <p:nvPr/>
        </p:nvPicPr>
        <p:blipFill>
          <a:blip r:embed="rId3" cstate="print"/>
          <a:srcRect/>
          <a:stretch>
            <a:fillRect/>
          </a:stretch>
        </p:blipFill>
        <p:spPr bwMode="auto">
          <a:xfrm>
            <a:off x="4724705" y="1443835"/>
            <a:ext cx="4275739" cy="5091379"/>
          </a:xfrm>
          <a:prstGeom prst="rect">
            <a:avLst/>
          </a:prstGeom>
          <a:noFill/>
          <a:ln w="9525">
            <a:noFill/>
            <a:miter lim="800000"/>
            <a:headEnd/>
            <a:tailEnd/>
          </a:ln>
          <a:effectLst/>
        </p:spPr>
      </p:pic>
      <p:sp>
        <p:nvSpPr>
          <p:cNvPr id="4" name="Text Box 2"/>
          <p:cNvSpPr txBox="1">
            <a:spLocks noChangeArrowheads="1"/>
          </p:cNvSpPr>
          <p:nvPr/>
        </p:nvSpPr>
        <p:spPr bwMode="auto">
          <a:xfrm>
            <a:off x="907080" y="680310"/>
            <a:ext cx="6705600" cy="5238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sz="2800" b="1" dirty="0" smtClean="0">
                <a:solidFill>
                  <a:schemeClr val="tx1"/>
                </a:solidFill>
              </a:rPr>
              <a:t>GASTO CARDIACO POR TERMODILUCION</a:t>
            </a:r>
            <a:endParaRPr lang="es-ES" sz="2800" b="1" dirty="0">
              <a:solidFill>
                <a:schemeClr val="tx1"/>
              </a:solidFill>
            </a:endParaRPr>
          </a:p>
        </p:txBody>
      </p:sp>
      <p:pic>
        <p:nvPicPr>
          <p:cNvPr id="5" name="4 Imagen" descr="arritmia.jpg"/>
          <p:cNvPicPr>
            <a:picLocks noChangeAspect="1"/>
          </p:cNvPicPr>
          <p:nvPr/>
        </p:nvPicPr>
        <p:blipFill>
          <a:blip r:embed="rId4" cstate="print"/>
          <a:stretch>
            <a:fillRect/>
          </a:stretch>
        </p:blipFill>
        <p:spPr>
          <a:xfrm>
            <a:off x="7626100" y="0"/>
            <a:ext cx="1517900" cy="1291130"/>
          </a:xfrm>
          <a:prstGeom prst="ellipse">
            <a:avLst/>
          </a:prstGeo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99592" y="260648"/>
            <a:ext cx="727280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ES" sz="2400" b="1" dirty="0" smtClean="0">
                <a:solidFill>
                  <a:schemeClr val="accent3">
                    <a:lumMod val="50000"/>
                  </a:schemeClr>
                </a:solidFill>
                <a:latin typeface="Arial" pitchFamily="34" charset="0"/>
                <a:cs typeface="Arial" pitchFamily="34" charset="0"/>
              </a:rPr>
              <a:t> </a:t>
            </a:r>
            <a:r>
              <a:rPr lang="es-ES" sz="2000" b="1" i="1" dirty="0" smtClean="0">
                <a:solidFill>
                  <a:schemeClr val="accent3">
                    <a:lumMod val="50000"/>
                  </a:schemeClr>
                </a:solidFill>
                <a:latin typeface="Arial" pitchFamily="34" charset="0"/>
                <a:cs typeface="Arial" pitchFamily="34" charset="0"/>
              </a:rPr>
              <a:t>NIC (4210) MONITORIZACION HEMODINAMICA INVASIVA</a:t>
            </a:r>
            <a:endParaRPr lang="es-PE" sz="2400" i="1" dirty="0">
              <a:solidFill>
                <a:schemeClr val="accent3">
                  <a:lumMod val="50000"/>
                </a:schemeClr>
              </a:solidFill>
              <a:latin typeface="Arial" pitchFamily="34" charset="0"/>
              <a:cs typeface="Arial" pitchFamily="34" charset="0"/>
            </a:endParaRPr>
          </a:p>
        </p:txBody>
      </p:sp>
      <p:sp>
        <p:nvSpPr>
          <p:cNvPr id="4" name="3 CuadroTexto"/>
          <p:cNvSpPr txBox="1"/>
          <p:nvPr/>
        </p:nvSpPr>
        <p:spPr>
          <a:xfrm>
            <a:off x="251520" y="764704"/>
            <a:ext cx="4032448" cy="5601533"/>
          </a:xfrm>
          <a:prstGeom prst="rect">
            <a:avLst/>
          </a:prstGeom>
          <a:noFill/>
        </p:spPr>
        <p:txBody>
          <a:bodyPr wrap="square" rtlCol="0">
            <a:spAutoFit/>
          </a:bodyPr>
          <a:lstStyle/>
          <a:p>
            <a:r>
              <a:rPr lang="es-PE" sz="2000" b="1" i="1" dirty="0" smtClean="0">
                <a:solidFill>
                  <a:srgbClr val="FF0000"/>
                </a:solidFill>
                <a:latin typeface="Arial" pitchFamily="34" charset="0"/>
                <a:cs typeface="Arial" pitchFamily="34" charset="0"/>
              </a:rPr>
              <a:t>Optimizar la precarga :</a:t>
            </a:r>
          </a:p>
          <a:p>
            <a:r>
              <a:rPr lang="es-PE" sz="2000" dirty="0" smtClean="0">
                <a:solidFill>
                  <a:schemeClr val="bg1"/>
                </a:solidFill>
                <a:latin typeface="Arial" pitchFamily="34" charset="0"/>
                <a:cs typeface="Arial" pitchFamily="34" charset="0"/>
              </a:rPr>
              <a:t>Administración de Fluidoterapia de forma cuidadosa</a:t>
            </a:r>
          </a:p>
          <a:p>
            <a:r>
              <a:rPr lang="es-PE" sz="2000" dirty="0" smtClean="0">
                <a:solidFill>
                  <a:schemeClr val="bg1"/>
                </a:solidFill>
                <a:latin typeface="Arial" pitchFamily="34" charset="0"/>
                <a:cs typeface="Arial" pitchFamily="34" charset="0"/>
              </a:rPr>
              <a:t>Monitoreo y Valoración de los valores hemodinámicas de PVC-PCP. </a:t>
            </a:r>
            <a:r>
              <a:rPr lang="es-PE" sz="2000" b="1" i="1" dirty="0" smtClean="0">
                <a:solidFill>
                  <a:srgbClr val="FF0000"/>
                </a:solidFill>
                <a:latin typeface="Arial" pitchFamily="34" charset="0"/>
                <a:cs typeface="Arial" pitchFamily="34" charset="0"/>
              </a:rPr>
              <a:t>Mantener una PVC no &gt;10MMHG.</a:t>
            </a:r>
          </a:p>
          <a:p>
            <a:r>
              <a:rPr lang="es-PE" sz="2000" dirty="0" smtClean="0">
                <a:solidFill>
                  <a:schemeClr val="bg1"/>
                </a:solidFill>
                <a:latin typeface="Arial" pitchFamily="34" charset="0"/>
                <a:cs typeface="Arial" pitchFamily="34" charset="0"/>
              </a:rPr>
              <a:t>Reto de fluidos : coloides y cristaloides para lograr un mejor Gasto cardiaco.</a:t>
            </a:r>
          </a:p>
          <a:p>
            <a:r>
              <a:rPr lang="es-PE" sz="2000" dirty="0" smtClean="0">
                <a:solidFill>
                  <a:schemeClr val="bg1"/>
                </a:solidFill>
                <a:latin typeface="Arial" pitchFamily="34" charset="0"/>
                <a:cs typeface="Arial" pitchFamily="34" charset="0"/>
              </a:rPr>
              <a:t>Administración de drogas inotrópicas y vasopresores</a:t>
            </a:r>
          </a:p>
          <a:p>
            <a:r>
              <a:rPr lang="es-PE" sz="2000" dirty="0" err="1" smtClean="0">
                <a:solidFill>
                  <a:schemeClr val="bg1"/>
                </a:solidFill>
                <a:latin typeface="Arial" pitchFamily="34" charset="0"/>
                <a:cs typeface="Arial" pitchFamily="34" charset="0"/>
              </a:rPr>
              <a:t>Dobutamina</a:t>
            </a:r>
            <a:r>
              <a:rPr lang="es-PE" sz="2000" dirty="0" smtClean="0">
                <a:solidFill>
                  <a:schemeClr val="bg1"/>
                </a:solidFill>
                <a:latin typeface="Arial" pitchFamily="34" charset="0"/>
                <a:cs typeface="Arial" pitchFamily="34" charset="0"/>
              </a:rPr>
              <a:t>, </a:t>
            </a:r>
            <a:r>
              <a:rPr lang="es-PE" sz="2000" dirty="0" err="1" smtClean="0">
                <a:solidFill>
                  <a:schemeClr val="bg1"/>
                </a:solidFill>
                <a:latin typeface="Arial" pitchFamily="34" charset="0"/>
                <a:cs typeface="Arial" pitchFamily="34" charset="0"/>
              </a:rPr>
              <a:t>noradrenalina</a:t>
            </a:r>
            <a:endParaRPr lang="es-PE" sz="2000" dirty="0" smtClean="0">
              <a:solidFill>
                <a:schemeClr val="bg1"/>
              </a:solidFill>
              <a:latin typeface="Arial" pitchFamily="34" charset="0"/>
              <a:cs typeface="Arial" pitchFamily="34" charset="0"/>
            </a:endParaRPr>
          </a:p>
          <a:p>
            <a:r>
              <a:rPr lang="es-PE" sz="2000" b="1" i="1" dirty="0" smtClean="0">
                <a:solidFill>
                  <a:srgbClr val="FF0000"/>
                </a:solidFill>
                <a:latin typeface="Arial" pitchFamily="34" charset="0"/>
                <a:cs typeface="Arial" pitchFamily="34" charset="0"/>
              </a:rPr>
              <a:t>Minimizar la Postcarga: </a:t>
            </a:r>
            <a:r>
              <a:rPr lang="es-PE" sz="2000" dirty="0" smtClean="0">
                <a:solidFill>
                  <a:schemeClr val="bg1"/>
                </a:solidFill>
                <a:latin typeface="Arial" pitchFamily="34" charset="0"/>
                <a:cs typeface="Arial" pitchFamily="34" charset="0"/>
              </a:rPr>
              <a:t>Adm. De vasodilatadores Pulmonares</a:t>
            </a:r>
          </a:p>
          <a:p>
            <a:r>
              <a:rPr lang="es-PE" sz="2000" dirty="0" smtClean="0">
                <a:solidFill>
                  <a:schemeClr val="bg1"/>
                </a:solidFill>
                <a:latin typeface="Arial" pitchFamily="34" charset="0"/>
                <a:cs typeface="Arial" pitchFamily="34" charset="0"/>
              </a:rPr>
              <a:t>Manejo de la Prostaciclina-</a:t>
            </a:r>
            <a:r>
              <a:rPr lang="es-PE" sz="2000" b="1" i="1" dirty="0" smtClean="0">
                <a:solidFill>
                  <a:srgbClr val="FF0000"/>
                </a:solidFill>
                <a:latin typeface="Arial" pitchFamily="34" charset="0"/>
                <a:cs typeface="Arial" pitchFamily="34" charset="0"/>
              </a:rPr>
              <a:t>ILOPROST</a:t>
            </a:r>
            <a:r>
              <a:rPr lang="es-PE" sz="2000" dirty="0" smtClean="0">
                <a:solidFill>
                  <a:schemeClr val="bg1"/>
                </a:solidFill>
                <a:latin typeface="Arial" pitchFamily="34" charset="0"/>
                <a:cs typeface="Arial" pitchFamily="34" charset="0"/>
              </a:rPr>
              <a:t> de forma </a:t>
            </a:r>
            <a:r>
              <a:rPr lang="es-PE" sz="2000" dirty="0" err="1" smtClean="0">
                <a:solidFill>
                  <a:schemeClr val="bg1"/>
                </a:solidFill>
                <a:latin typeface="Arial" pitchFamily="34" charset="0"/>
                <a:cs typeface="Arial" pitchFamily="34" charset="0"/>
              </a:rPr>
              <a:t>inhalatoria</a:t>
            </a:r>
            <a:r>
              <a:rPr lang="es-PE" sz="2000" dirty="0" smtClean="0">
                <a:solidFill>
                  <a:schemeClr val="bg1"/>
                </a:solidFill>
                <a:latin typeface="Arial" pitchFamily="34" charset="0"/>
                <a:cs typeface="Arial" pitchFamily="34" charset="0"/>
              </a:rPr>
              <a:t>.</a:t>
            </a:r>
            <a:endParaRPr lang="es-PE" dirty="0" smtClean="0"/>
          </a:p>
          <a:p>
            <a:endParaRPr lang="es-PE" dirty="0"/>
          </a:p>
        </p:txBody>
      </p:sp>
      <p:pic>
        <p:nvPicPr>
          <p:cNvPr id="131074" name="Picture 2" descr="C:\Users\Vilma\Desktop\20180728_180054.jpg"/>
          <p:cNvPicPr>
            <a:picLocks noChangeAspect="1" noChangeArrowheads="1"/>
          </p:cNvPicPr>
          <p:nvPr/>
        </p:nvPicPr>
        <p:blipFill>
          <a:blip r:embed="rId2" cstate="print"/>
          <a:srcRect l="10776" r="3996"/>
          <a:stretch>
            <a:fillRect/>
          </a:stretch>
        </p:blipFill>
        <p:spPr bwMode="auto">
          <a:xfrm rot="10800000">
            <a:off x="4266589" y="985720"/>
            <a:ext cx="4572001" cy="2443280"/>
          </a:xfrm>
          <a:prstGeom prst="rect">
            <a:avLst/>
          </a:prstGeom>
          <a:noFill/>
        </p:spPr>
      </p:pic>
      <p:pic>
        <p:nvPicPr>
          <p:cNvPr id="7" name="Picture 1" descr="D:\BACKUP\fotos yulma\DSC01136.JPG"/>
          <p:cNvPicPr>
            <a:picLocks noChangeAspect="1" noChangeArrowheads="1"/>
          </p:cNvPicPr>
          <p:nvPr/>
        </p:nvPicPr>
        <p:blipFill>
          <a:blip r:embed="rId3" cstate="print"/>
          <a:srcRect/>
          <a:stretch>
            <a:fillRect/>
          </a:stretch>
        </p:blipFill>
        <p:spPr bwMode="auto">
          <a:xfrm>
            <a:off x="4266590" y="3429000"/>
            <a:ext cx="4581150" cy="3054099"/>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3" cstate="print"/>
          <a:stretch>
            <a:fillRect/>
          </a:stretch>
        </p:blipFill>
        <p:spPr>
          <a:xfrm>
            <a:off x="7167985" y="0"/>
            <a:ext cx="1976015" cy="1658331"/>
          </a:xfrm>
          <a:prstGeom prst="ellipse">
            <a:avLst/>
          </a:prstGeom>
          <a:ln>
            <a:noFill/>
          </a:ln>
          <a:effectLst>
            <a:softEdge rad="112500"/>
          </a:effectLst>
        </p:spPr>
      </p:pic>
      <p:sp>
        <p:nvSpPr>
          <p:cNvPr id="7" name="Rectangle 1"/>
          <p:cNvSpPr>
            <a:spLocks noChangeArrowheads="1"/>
          </p:cNvSpPr>
          <p:nvPr/>
        </p:nvSpPr>
        <p:spPr bwMode="auto">
          <a:xfrm>
            <a:off x="143555" y="1443835"/>
            <a:ext cx="432048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PE" sz="20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Valoración del tipo de arritmia</a:t>
            </a: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Frecuencia ,intervalos, arritmias sostenidas no sostenidas.</a:t>
            </a:r>
          </a:p>
          <a:p>
            <a:pPr marL="0" marR="0" lvl="0" indent="0" defTabSz="914400" rtl="0" eaLnBrk="0" fontAlgn="base" latinLnBrk="0" hangingPunct="0">
              <a:lnSpc>
                <a:spcPct val="100000"/>
              </a:lnSpc>
              <a:spcBef>
                <a:spcPct val="0"/>
              </a:spcBef>
              <a:spcAft>
                <a:spcPct val="0"/>
              </a:spcAft>
              <a:buClrTx/>
              <a:buSzTx/>
              <a:buFontTx/>
              <a:buNone/>
              <a:tabLst/>
            </a:pPr>
            <a:r>
              <a:rPr lang="es-PE" sz="2000" dirty="0" smtClean="0">
                <a:latin typeface="Arial" pitchFamily="34" charset="0"/>
                <a:cs typeface="Arial" pitchFamily="34" charset="0"/>
              </a:rPr>
              <a:t>Registro de las arritmias</a:t>
            </a:r>
            <a:endParaRPr kumimoji="0" lang="es-PE" sz="120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Toma de EKG.</a:t>
            </a:r>
          </a:p>
          <a:p>
            <a:pPr marL="0" marR="0" lvl="0" indent="0" defTabSz="914400" rtl="0" eaLnBrk="0" fontAlgn="base" latinLnBrk="0" hangingPunct="0">
              <a:lnSpc>
                <a:spcPct val="100000"/>
              </a:lnSpc>
              <a:spcBef>
                <a:spcPct val="0"/>
              </a:spcBef>
              <a:spcAft>
                <a:spcPct val="0"/>
              </a:spcAft>
              <a:buClrTx/>
              <a:buSzTx/>
              <a:buFontTx/>
              <a:buNone/>
              <a:tabLst/>
            </a:pPr>
            <a:r>
              <a:rPr lang="es-PE" sz="2000" dirty="0" smtClean="0">
                <a:latin typeface="Arial" pitchFamily="34" charset="0"/>
                <a:cs typeface="Arial" pitchFamily="34" charset="0"/>
              </a:rPr>
              <a:t>Toma y Valoración de AGA medio </a:t>
            </a:r>
            <a:r>
              <a:rPr lang="es-PE" sz="2000" i="1" dirty="0" smtClean="0">
                <a:latin typeface="Arial" pitchFamily="34" charset="0"/>
                <a:cs typeface="Arial" pitchFamily="34" charset="0"/>
              </a:rPr>
              <a:t>interno-</a:t>
            </a:r>
            <a:r>
              <a:rPr lang="es-PE" sz="2000" i="1" dirty="0" err="1" smtClean="0">
                <a:latin typeface="Arial" pitchFamily="34" charset="0"/>
                <a:cs typeface="Arial" pitchFamily="34" charset="0"/>
              </a:rPr>
              <a:t>correccion</a:t>
            </a:r>
            <a:r>
              <a:rPr lang="es-PE" sz="2000" dirty="0" smtClean="0">
                <a:latin typeface="Arial" pitchFamily="34" charset="0"/>
                <a:cs typeface="Arial" pitchFamily="34" charset="0"/>
              </a:rPr>
              <a:t> de electrolitos.</a:t>
            </a:r>
            <a:endParaRPr kumimoji="0" lang="es-PE" sz="120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Administración de anti arrítmico si procede previo monitoreo de las funciones vitales (PAM),por efecto de antiarritmico.</a:t>
            </a:r>
          </a:p>
          <a:p>
            <a:pPr marL="0" marR="0" lvl="0" indent="0" defTabSz="914400" rtl="0" eaLnBrk="0" fontAlgn="base" latinLnBrk="0" hangingPunct="0">
              <a:lnSpc>
                <a:spcPct val="100000"/>
              </a:lnSpc>
              <a:spcBef>
                <a:spcPct val="0"/>
              </a:spcBef>
              <a:spcAft>
                <a:spcPct val="0"/>
              </a:spcAft>
              <a:buClrTx/>
              <a:buSzTx/>
              <a:buFontTx/>
              <a:buNone/>
              <a:tabLst/>
            </a:pPr>
            <a:r>
              <a:rPr lang="es-PE" sz="2000" dirty="0" smtClean="0">
                <a:latin typeface="Arial" pitchFamily="34" charset="0"/>
                <a:ea typeface="Times New Roman" pitchFamily="18" charset="0"/>
                <a:cs typeface="Arial" pitchFamily="34" charset="0"/>
              </a:rPr>
              <a:t>Registro del efecto del anti arrítmico</a:t>
            </a: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PE" sz="120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Asistencia a la colocación del MCP </a:t>
            </a:r>
            <a:r>
              <a:rPr kumimoji="0" lang="es-PE" sz="200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uni</a:t>
            </a:r>
            <a:r>
              <a:rPr kumimoji="0" lang="es-PE" sz="20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-bicameral si requiere.</a:t>
            </a:r>
            <a:endParaRPr kumimoji="0" lang="es-PE" sz="120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descr="images.jpg"/>
          <p:cNvPicPr>
            <a:picLocks noChangeAspect="1"/>
          </p:cNvPicPr>
          <p:nvPr/>
        </p:nvPicPr>
        <p:blipFill>
          <a:blip r:embed="rId4" cstate="print"/>
          <a:stretch>
            <a:fillRect/>
          </a:stretch>
        </p:blipFill>
        <p:spPr>
          <a:xfrm>
            <a:off x="4266591" y="1443835"/>
            <a:ext cx="4553882" cy="4464496"/>
          </a:xfrm>
          <a:prstGeom prst="rect">
            <a:avLst/>
          </a:prstGeom>
        </p:spPr>
      </p:pic>
      <p:sp>
        <p:nvSpPr>
          <p:cNvPr id="9" name="8 CuadroTexto"/>
          <p:cNvSpPr txBox="1"/>
          <p:nvPr/>
        </p:nvSpPr>
        <p:spPr>
          <a:xfrm>
            <a:off x="907080" y="374900"/>
            <a:ext cx="6260905"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PE" sz="2400" b="1" dirty="0" smtClean="0">
                <a:solidFill>
                  <a:schemeClr val="bg1"/>
                </a:solidFill>
                <a:latin typeface="Arial" pitchFamily="34" charset="0"/>
                <a:cs typeface="Arial" pitchFamily="34" charset="0"/>
              </a:rPr>
              <a:t>  </a:t>
            </a:r>
            <a:r>
              <a:rPr lang="es-PE" sz="2400" b="1" i="1" dirty="0" smtClean="0">
                <a:solidFill>
                  <a:schemeClr val="bg2">
                    <a:lumMod val="50000"/>
                  </a:schemeClr>
                </a:solidFill>
                <a:latin typeface="Arial" pitchFamily="34" charset="0"/>
                <a:cs typeface="Arial" pitchFamily="34" charset="0"/>
              </a:rPr>
              <a:t>NIC  MANEJO DE LA DISRRITMIA (4090).</a:t>
            </a:r>
            <a:endParaRPr lang="es-PE" sz="2400" i="1" dirty="0">
              <a:solidFill>
                <a:schemeClr val="bg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b223d6ee35.jpg"/>
          <p:cNvPicPr>
            <a:picLocks noChangeAspect="1"/>
          </p:cNvPicPr>
          <p:nvPr/>
        </p:nvPicPr>
        <p:blipFill>
          <a:blip r:embed="rId2"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graphicFrame>
        <p:nvGraphicFramePr>
          <p:cNvPr id="3" name="2 Tabla"/>
          <p:cNvGraphicFramePr>
            <a:graphicFrameLocks noGrp="1"/>
          </p:cNvGraphicFramePr>
          <p:nvPr/>
        </p:nvGraphicFramePr>
        <p:xfrm>
          <a:off x="296260" y="985720"/>
          <a:ext cx="8712968" cy="5605403"/>
        </p:xfrm>
        <a:graphic>
          <a:graphicData uri="http://schemas.openxmlformats.org/drawingml/2006/table">
            <a:tbl>
              <a:tblPr firstRow="1" bandRow="1">
                <a:tableStyleId>{5C22544A-7EE6-4342-B048-85BDC9FD1C3A}</a:tableStyleId>
              </a:tblPr>
              <a:tblGrid>
                <a:gridCol w="4356484"/>
                <a:gridCol w="4356484"/>
              </a:tblGrid>
              <a:tr h="181965">
                <a:tc>
                  <a:txBody>
                    <a:bodyPr/>
                    <a:lstStyle/>
                    <a:p>
                      <a:r>
                        <a:rPr lang="es-PE" dirty="0" smtClean="0">
                          <a:solidFill>
                            <a:schemeClr val="tx1"/>
                          </a:solidFill>
                        </a:rPr>
                        <a:t>INTERVENCION DE ENFERMERIA</a:t>
                      </a:r>
                    </a:p>
                    <a:p>
                      <a:r>
                        <a:rPr lang="es-PE" dirty="0" smtClean="0">
                          <a:solidFill>
                            <a:schemeClr val="tx1"/>
                          </a:solidFill>
                        </a:rPr>
                        <a:t>                       NIC</a:t>
                      </a:r>
                      <a:endParaRPr lang="es-PE" dirty="0">
                        <a:solidFill>
                          <a:schemeClr val="tx1"/>
                        </a:solidFill>
                      </a:endParaRPr>
                    </a:p>
                  </a:txBody>
                  <a:tcPr>
                    <a:solidFill>
                      <a:srgbClr val="00B0F0"/>
                    </a:solidFill>
                  </a:tcPr>
                </a:tc>
                <a:tc>
                  <a:txBody>
                    <a:bodyPr/>
                    <a:lstStyle/>
                    <a:p>
                      <a:r>
                        <a:rPr lang="es-PE" dirty="0" smtClean="0">
                          <a:solidFill>
                            <a:schemeClr val="tx1"/>
                          </a:solidFill>
                        </a:rPr>
                        <a:t>       RESULTADOS ESPERADOS</a:t>
                      </a:r>
                    </a:p>
                    <a:p>
                      <a:r>
                        <a:rPr lang="es-PE" dirty="0" smtClean="0">
                          <a:solidFill>
                            <a:schemeClr val="tx1"/>
                          </a:solidFill>
                        </a:rPr>
                        <a:t>                            NOC</a:t>
                      </a:r>
                      <a:endParaRPr lang="es-PE" dirty="0">
                        <a:solidFill>
                          <a:schemeClr val="tx1"/>
                        </a:solidFill>
                      </a:endParaRPr>
                    </a:p>
                  </a:txBody>
                  <a:tcPr>
                    <a:solidFill>
                      <a:srgbClr val="00B0F0"/>
                    </a:solidFill>
                  </a:tcPr>
                </a:tc>
              </a:tr>
              <a:tr h="4965323">
                <a:tc>
                  <a:txBody>
                    <a:bodyPr/>
                    <a:lstStyle/>
                    <a:p>
                      <a:r>
                        <a:rPr lang="es-PE" sz="1600" b="1" kern="1200" baseline="0" dirty="0" smtClean="0">
                          <a:solidFill>
                            <a:schemeClr val="dk1"/>
                          </a:solidFill>
                          <a:latin typeface="Arial" pitchFamily="34" charset="0"/>
                          <a:ea typeface="+mn-ea"/>
                          <a:cs typeface="Arial" pitchFamily="34" charset="0"/>
                        </a:rPr>
                        <a:t>(3300): Manejo de la Ventilación M. Invasiva</a:t>
                      </a:r>
                    </a:p>
                    <a:p>
                      <a:endParaRPr lang="es-PE" sz="1600" b="1" kern="1200" baseline="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(3200): Precauciones para evitar la Aspiración.</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dirty="0" smtClean="0">
                          <a:solidFill>
                            <a:schemeClr val="tx1"/>
                          </a:solidFill>
                          <a:latin typeface="Arial" pitchFamily="34" charset="0"/>
                          <a:cs typeface="Arial" pitchFamily="34" charset="0"/>
                        </a:rPr>
                        <a:t>(3350.) Monitorización Respiratoria.</a:t>
                      </a:r>
                    </a:p>
                    <a:p>
                      <a:pPr marL="0" marR="0" indent="0" algn="l" defTabSz="914400" rtl="0" eaLnBrk="1" fontAlgn="auto" latinLnBrk="0" hangingPunct="1">
                        <a:lnSpc>
                          <a:spcPct val="100000"/>
                        </a:lnSpc>
                        <a:spcBef>
                          <a:spcPts val="0"/>
                        </a:spcBef>
                        <a:spcAft>
                          <a:spcPts val="0"/>
                        </a:spcAft>
                        <a:buClrTx/>
                        <a:buSzTx/>
                        <a:buFontTx/>
                        <a:buNone/>
                        <a:tabLst/>
                        <a:defRPr/>
                      </a:pPr>
                      <a:endParaRPr lang="es-PE" sz="1600" b="1"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(3180): Manejo de las vías aéreas artificiales.</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(3160): Aspiración de las vías aéreas: </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Manejo y valoración de una adecuada</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Psedoanalgesia.</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1" kern="1200" baseline="0" dirty="0" smtClean="0">
                          <a:solidFill>
                            <a:schemeClr val="dk1"/>
                          </a:solidFill>
                          <a:latin typeface="Arial" pitchFamily="34" charset="0"/>
                          <a:ea typeface="+mn-ea"/>
                          <a:cs typeface="Arial" pitchFamily="34" charset="0"/>
                        </a:rPr>
                        <a:t>Volúmenes tidales adecuados y niveles de </a:t>
                      </a:r>
                      <a:r>
                        <a:rPr lang="es-PE" sz="1600" b="1" kern="1200" baseline="0" dirty="0" err="1" smtClean="0">
                          <a:solidFill>
                            <a:schemeClr val="dk1"/>
                          </a:solidFill>
                          <a:latin typeface="Arial" pitchFamily="34" charset="0"/>
                          <a:ea typeface="+mn-ea"/>
                          <a:cs typeface="Arial" pitchFamily="34" charset="0"/>
                        </a:rPr>
                        <a:t>Peep</a:t>
                      </a:r>
                      <a:r>
                        <a:rPr lang="es-PE" sz="1600" b="1" kern="1200" baseline="0" dirty="0" smtClean="0">
                          <a:solidFill>
                            <a:schemeClr val="dk1"/>
                          </a:solidFill>
                          <a:latin typeface="Arial" pitchFamily="34" charset="0"/>
                          <a:ea typeface="+mn-ea"/>
                          <a:cs typeface="Arial" pitchFamily="34" charset="0"/>
                        </a:rPr>
                        <a:t> adecuados para evitar el colapso alveolar.</a:t>
                      </a:r>
                      <a:endParaRPr lang="es-PE" sz="1800" kern="1200" baseline="0" dirty="0" smtClean="0">
                        <a:solidFill>
                          <a:schemeClr val="dk1"/>
                        </a:solidFill>
                        <a:latin typeface="+mn-lt"/>
                        <a:ea typeface="+mn-ea"/>
                        <a:cs typeface="+mn-cs"/>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800" b="1" kern="1200" baseline="0" dirty="0" smtClean="0">
                          <a:solidFill>
                            <a:schemeClr val="dk1"/>
                          </a:solidFill>
                          <a:latin typeface="+mn-lt"/>
                          <a:ea typeface="+mn-ea"/>
                          <a:cs typeface="+mn-cs"/>
                        </a:rPr>
                        <a:t> (</a:t>
                      </a:r>
                      <a:r>
                        <a:rPr lang="es-PE" sz="1600" b="1" kern="1200" baseline="0" dirty="0" smtClean="0">
                          <a:solidFill>
                            <a:schemeClr val="dk1"/>
                          </a:solidFill>
                          <a:latin typeface="Arial" pitchFamily="34" charset="0"/>
                          <a:ea typeface="+mn-ea"/>
                          <a:cs typeface="Arial" pitchFamily="34" charset="0"/>
                        </a:rPr>
                        <a:t>0403) : Estado respiratorio: Ventilación  Mecánica.</a:t>
                      </a:r>
                    </a:p>
                    <a:p>
                      <a:pPr marL="0" marR="0" indent="0" algn="l" defTabSz="914400" rtl="0" eaLnBrk="1" fontAlgn="auto" latinLnBrk="0" hangingPunct="1">
                        <a:lnSpc>
                          <a:spcPct val="100000"/>
                        </a:lnSpc>
                        <a:spcBef>
                          <a:spcPts val="0"/>
                        </a:spcBef>
                        <a:spcAft>
                          <a:spcPts val="0"/>
                        </a:spcAft>
                        <a:buClrTx/>
                        <a:buSzTx/>
                        <a:buFontTx/>
                        <a:buNone/>
                        <a:tabLst/>
                        <a:defRPr/>
                      </a:pPr>
                      <a:r>
                        <a:rPr lang="es-PE" sz="1600" b="0" kern="1200" baseline="0" dirty="0" smtClean="0">
                          <a:solidFill>
                            <a:schemeClr val="dk1"/>
                          </a:solidFill>
                          <a:latin typeface="Arial" pitchFamily="34" charset="0"/>
                          <a:ea typeface="+mn-ea"/>
                          <a:cs typeface="Arial" pitchFamily="34" charset="0"/>
                        </a:rPr>
                        <a:t>Frecuencia</a:t>
                      </a:r>
                      <a:r>
                        <a:rPr lang="es-PE" sz="1600" b="1" kern="1200" baseline="0" dirty="0" smtClean="0">
                          <a:solidFill>
                            <a:schemeClr val="dk1"/>
                          </a:solidFill>
                          <a:latin typeface="Arial" pitchFamily="34" charset="0"/>
                          <a:ea typeface="+mn-ea"/>
                          <a:cs typeface="Arial" pitchFamily="34" charset="0"/>
                        </a:rPr>
                        <a:t>,</a:t>
                      </a:r>
                      <a:r>
                        <a:rPr lang="es-PE" sz="1600" kern="1200" baseline="0" dirty="0" smtClean="0">
                          <a:solidFill>
                            <a:schemeClr val="dk1"/>
                          </a:solidFill>
                          <a:latin typeface="Arial" pitchFamily="34" charset="0"/>
                          <a:ea typeface="+mn-ea"/>
                          <a:cs typeface="Arial" pitchFamily="34" charset="0"/>
                        </a:rPr>
                        <a:t> ritmo ,profundidad de la respiración.</a:t>
                      </a:r>
                    </a:p>
                    <a:p>
                      <a:r>
                        <a:rPr lang="es-PE" sz="1600" kern="1200" baseline="0" dirty="0" smtClean="0">
                          <a:solidFill>
                            <a:schemeClr val="dk1"/>
                          </a:solidFill>
                          <a:latin typeface="Arial" pitchFamily="34" charset="0"/>
                          <a:ea typeface="+mn-ea"/>
                          <a:cs typeface="Arial" pitchFamily="34" charset="0"/>
                        </a:rPr>
                        <a:t>Expansión torácica simétrica.</a:t>
                      </a:r>
                    </a:p>
                    <a:p>
                      <a:r>
                        <a:rPr lang="es-PE" sz="1600" kern="1200" baseline="0" dirty="0" smtClean="0">
                          <a:solidFill>
                            <a:schemeClr val="dk1"/>
                          </a:solidFill>
                          <a:latin typeface="Arial" pitchFamily="34" charset="0"/>
                          <a:ea typeface="+mn-ea"/>
                          <a:cs typeface="Arial" pitchFamily="34" charset="0"/>
                        </a:rPr>
                        <a:t>Movilización del esputo</a:t>
                      </a:r>
                    </a:p>
                    <a:p>
                      <a:r>
                        <a:rPr lang="es-PE" sz="1600" kern="1200" baseline="0" dirty="0" smtClean="0">
                          <a:solidFill>
                            <a:schemeClr val="dk1"/>
                          </a:solidFill>
                          <a:latin typeface="Arial" pitchFamily="34" charset="0"/>
                          <a:ea typeface="+mn-ea"/>
                          <a:cs typeface="Arial" pitchFamily="34" charset="0"/>
                        </a:rPr>
                        <a:t>Ausencia de ruidos respiratorios patológicos.</a:t>
                      </a:r>
                    </a:p>
                    <a:p>
                      <a:r>
                        <a:rPr lang="es-PE" sz="1600" kern="1200" baseline="0" dirty="0" smtClean="0">
                          <a:solidFill>
                            <a:schemeClr val="dk1"/>
                          </a:solidFill>
                          <a:latin typeface="Arial" pitchFamily="34" charset="0"/>
                          <a:ea typeface="+mn-ea"/>
                          <a:cs typeface="Arial" pitchFamily="34" charset="0"/>
                        </a:rPr>
                        <a:t> Valorar el Volumen corriente y capacidad Vital del respirador artificial.</a:t>
                      </a:r>
                      <a:endParaRPr lang="es-PE" sz="1600" b="1" kern="1200" baseline="0" dirty="0" smtClean="0">
                        <a:solidFill>
                          <a:schemeClr val="dk1"/>
                        </a:solidFill>
                        <a:latin typeface="Arial" pitchFamily="34" charset="0"/>
                        <a:ea typeface="+mn-ea"/>
                        <a:cs typeface="Arial" pitchFamily="34" charset="0"/>
                      </a:endParaRPr>
                    </a:p>
                    <a:p>
                      <a:r>
                        <a:rPr lang="es-PE" sz="1600" b="1" kern="1200" baseline="0" dirty="0" smtClean="0">
                          <a:solidFill>
                            <a:schemeClr val="dk1"/>
                          </a:solidFill>
                          <a:latin typeface="Arial" pitchFamily="34" charset="0"/>
                          <a:ea typeface="+mn-ea"/>
                          <a:cs typeface="Arial" pitchFamily="34" charset="0"/>
                        </a:rPr>
                        <a:t>(0410): Estado respiratorio: permeabilidad de las vías respiratorias: </a:t>
                      </a:r>
                    </a:p>
                    <a:p>
                      <a:r>
                        <a:rPr lang="es-PE" sz="1600" kern="1200" baseline="0" dirty="0" smtClean="0">
                          <a:solidFill>
                            <a:schemeClr val="dk1"/>
                          </a:solidFill>
                          <a:latin typeface="Arial" pitchFamily="34" charset="0"/>
                          <a:ea typeface="+mn-ea"/>
                          <a:cs typeface="Arial" pitchFamily="34" charset="0"/>
                        </a:rPr>
                        <a:t>· Ausencia de ansiedad, asfixia.</a:t>
                      </a:r>
                    </a:p>
                    <a:p>
                      <a:r>
                        <a:rPr lang="es-PE" sz="1600" kern="1200" baseline="0" dirty="0" smtClean="0">
                          <a:solidFill>
                            <a:schemeClr val="dk1"/>
                          </a:solidFill>
                          <a:latin typeface="Arial" pitchFamily="34" charset="0"/>
                          <a:ea typeface="+mn-ea"/>
                          <a:cs typeface="Arial" pitchFamily="34" charset="0"/>
                        </a:rPr>
                        <a:t>· Frecuencia respiratoria esperado</a:t>
                      </a:r>
                    </a:p>
                    <a:p>
                      <a:r>
                        <a:rPr lang="es-PE" sz="1600" kern="1200" baseline="0" dirty="0" smtClean="0">
                          <a:solidFill>
                            <a:schemeClr val="dk1"/>
                          </a:solidFill>
                          <a:latin typeface="Arial" pitchFamily="34" charset="0"/>
                          <a:ea typeface="+mn-ea"/>
                          <a:cs typeface="Arial" pitchFamily="34" charset="0"/>
                        </a:rPr>
                        <a:t>· Ritmo respiratorio esperado</a:t>
                      </a:r>
                    </a:p>
                    <a:p>
                      <a:r>
                        <a:rPr lang="es-PE" sz="1600" kern="1200" baseline="0" dirty="0" smtClean="0">
                          <a:solidFill>
                            <a:schemeClr val="dk1"/>
                          </a:solidFill>
                          <a:latin typeface="Arial" pitchFamily="34" charset="0"/>
                          <a:ea typeface="+mn-ea"/>
                          <a:cs typeface="Arial" pitchFamily="34" charset="0"/>
                        </a:rPr>
                        <a:t>· Movilización de vías Respiratorias</a:t>
                      </a:r>
                    </a:p>
                    <a:p>
                      <a:r>
                        <a:rPr lang="es-PE" sz="1600" kern="1200" baseline="0" dirty="0" smtClean="0">
                          <a:solidFill>
                            <a:schemeClr val="dk1"/>
                          </a:solidFill>
                          <a:latin typeface="Arial" pitchFamily="34" charset="0"/>
                          <a:ea typeface="+mn-ea"/>
                          <a:cs typeface="Arial" pitchFamily="34" charset="0"/>
                        </a:rPr>
                        <a:t>· Ausencia de ruidos respiratorios patológicos</a:t>
                      </a:r>
                      <a:endParaRPr lang="es-PE" sz="1800" kern="1200" baseline="0" dirty="0" smtClean="0">
                        <a:solidFill>
                          <a:schemeClr val="dk1"/>
                        </a:solidFill>
                        <a:latin typeface="Arial" pitchFamily="34" charset="0"/>
                        <a:ea typeface="+mn-ea"/>
                        <a:cs typeface="Arial" pitchFamily="34" charset="0"/>
                      </a:endParaRPr>
                    </a:p>
                  </a:txBody>
                  <a:tcPr>
                    <a:solidFill>
                      <a:schemeClr val="tx2">
                        <a:lumMod val="40000"/>
                        <a:lumOff val="60000"/>
                      </a:schemeClr>
                    </a:solidFill>
                  </a:tcPr>
                </a:tc>
              </a:tr>
            </a:tbl>
          </a:graphicData>
        </a:graphic>
      </p:graphicFrame>
      <p:sp>
        <p:nvSpPr>
          <p:cNvPr id="5" name="4 CuadroTexto"/>
          <p:cNvSpPr txBox="1"/>
          <p:nvPr/>
        </p:nvSpPr>
        <p:spPr>
          <a:xfrm>
            <a:off x="1823310" y="69490"/>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 4:ACTIVIDAD Y REPOSO</a:t>
            </a:r>
          </a:p>
          <a:p>
            <a:pPr algn="ctr"/>
            <a:r>
              <a:rPr lang="es-PE" sz="2000" b="1" i="1" dirty="0" smtClean="0">
                <a:solidFill>
                  <a:srgbClr val="FF0000"/>
                </a:solidFill>
              </a:rPr>
              <a:t>0032 PATRON RESPIRATORIO INEFICAZ</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SC_0131.jpg"/>
          <p:cNvPicPr>
            <a:picLocks noChangeAspect="1"/>
          </p:cNvPicPr>
          <p:nvPr/>
        </p:nvPicPr>
        <p:blipFill>
          <a:blip r:embed="rId2" cstate="print"/>
          <a:stretch>
            <a:fillRect/>
          </a:stretch>
        </p:blipFill>
        <p:spPr>
          <a:xfrm>
            <a:off x="143555" y="985720"/>
            <a:ext cx="4275739" cy="5553860"/>
          </a:xfrm>
          <a:prstGeom prst="rect">
            <a:avLst/>
          </a:prstGeom>
        </p:spPr>
      </p:pic>
      <p:sp>
        <p:nvSpPr>
          <p:cNvPr id="4" name="3 CuadroTexto"/>
          <p:cNvSpPr txBox="1"/>
          <p:nvPr/>
        </p:nvSpPr>
        <p:spPr>
          <a:xfrm>
            <a:off x="1823310" y="69490"/>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 4:ACTIVIDAD Y REPOSO</a:t>
            </a:r>
          </a:p>
          <a:p>
            <a:pPr algn="ctr"/>
            <a:r>
              <a:rPr lang="es-PE" sz="2000" b="1" i="1" dirty="0" smtClean="0">
                <a:solidFill>
                  <a:srgbClr val="FF0000"/>
                </a:solidFill>
              </a:rPr>
              <a:t>0032 PATRON RESPIRATORIO INEFICAZ</a:t>
            </a:r>
          </a:p>
        </p:txBody>
      </p:sp>
      <p:pic>
        <p:nvPicPr>
          <p:cNvPr id="132098" name="Picture 2" descr="C:\Users\Vilma\Desktop\20180728_180036.jpg"/>
          <p:cNvPicPr>
            <a:picLocks noChangeAspect="1" noChangeArrowheads="1"/>
          </p:cNvPicPr>
          <p:nvPr/>
        </p:nvPicPr>
        <p:blipFill>
          <a:blip r:embed="rId3" cstate="print"/>
          <a:srcRect/>
          <a:stretch>
            <a:fillRect/>
          </a:stretch>
        </p:blipFill>
        <p:spPr bwMode="auto">
          <a:xfrm rot="10800000">
            <a:off x="4571999" y="985720"/>
            <a:ext cx="4275740" cy="5497380"/>
          </a:xfrm>
          <a:prstGeom prst="rect">
            <a:avLst/>
          </a:prstGeom>
          <a:noFill/>
        </p:spPr>
      </p:pic>
      <p:cxnSp>
        <p:nvCxnSpPr>
          <p:cNvPr id="8" name="7 Conector recto"/>
          <p:cNvCxnSpPr/>
          <p:nvPr/>
        </p:nvCxnSpPr>
        <p:spPr>
          <a:xfrm flipV="1">
            <a:off x="2128720" y="4497935"/>
            <a:ext cx="305410" cy="1527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V="1">
            <a:off x="6251755" y="3887115"/>
            <a:ext cx="305410" cy="1527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971600" y="1109088"/>
          <a:ext cx="7329840" cy="46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rot="16200000">
            <a:off x="-68263" y="5168901"/>
            <a:ext cx="1192213" cy="461962"/>
          </a:xfrm>
          <a:prstGeom prst="rect">
            <a:avLst/>
          </a:prstGeom>
          <a:solidFill>
            <a:sysClr val="window" lastClr="FFFFFF"/>
          </a:solidFill>
          <a:ln w="25400" cap="flat" cmpd="sng" algn="ctr">
            <a:solidFill>
              <a:srgbClr val="C0504D"/>
            </a:solidFill>
            <a:prstDash val="solid"/>
          </a:ln>
          <a:effectLst/>
        </p:spPr>
        <p:txBody>
          <a:bodyPr>
            <a:spAutoFit/>
          </a:bodyPr>
          <a:lstStyle/>
          <a:p>
            <a:pPr fontAlgn="auto">
              <a:spcBef>
                <a:spcPts val="0"/>
              </a:spcBef>
              <a:spcAft>
                <a:spcPts val="0"/>
              </a:spcAft>
              <a:defRPr/>
            </a:pPr>
            <a:r>
              <a:rPr lang="es-PE" sz="2400" kern="0" dirty="0">
                <a:solidFill>
                  <a:prstClr val="black"/>
                </a:solidFill>
                <a:latin typeface="Calibri"/>
                <a:cs typeface="+mn-cs"/>
              </a:rPr>
              <a:t>     </a:t>
            </a:r>
            <a:r>
              <a:rPr lang="es-PE" sz="2400" b="1" kern="0" dirty="0">
                <a:solidFill>
                  <a:prstClr val="black"/>
                </a:solidFill>
                <a:latin typeface="Calibri"/>
                <a:cs typeface="+mn-cs"/>
              </a:rPr>
              <a:t>NIC</a:t>
            </a:r>
          </a:p>
        </p:txBody>
      </p:sp>
      <p:sp>
        <p:nvSpPr>
          <p:cNvPr id="6" name="5 Abrir llave"/>
          <p:cNvSpPr/>
          <p:nvPr/>
        </p:nvSpPr>
        <p:spPr>
          <a:xfrm flipH="1">
            <a:off x="906463" y="4803775"/>
            <a:ext cx="260350" cy="1212850"/>
          </a:xfrm>
          <a:prstGeom prst="leftBrace">
            <a:avLst/>
          </a:prstGeom>
          <a:solidFill>
            <a:srgbClr val="FF0000"/>
          </a:solidFill>
          <a:ln w="2857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es-PE" kern="0">
              <a:solidFill>
                <a:prstClr val="black"/>
              </a:solidFill>
              <a:latin typeface="Calibri"/>
              <a:cs typeface="+mn-cs"/>
            </a:endParaRPr>
          </a:p>
        </p:txBody>
      </p:sp>
      <p:sp>
        <p:nvSpPr>
          <p:cNvPr id="7" name="6 CuadroTexto"/>
          <p:cNvSpPr txBox="1"/>
          <p:nvPr/>
        </p:nvSpPr>
        <p:spPr>
          <a:xfrm rot="16200000">
            <a:off x="-68262" y="3030538"/>
            <a:ext cx="1192212" cy="461962"/>
          </a:xfrm>
          <a:prstGeom prst="rect">
            <a:avLst/>
          </a:prstGeom>
          <a:solidFill>
            <a:sysClr val="window" lastClr="FFFFFF"/>
          </a:solidFill>
          <a:ln w="25400" cap="flat" cmpd="sng" algn="ctr">
            <a:solidFill>
              <a:srgbClr val="C0504D"/>
            </a:solidFill>
            <a:prstDash val="solid"/>
          </a:ln>
          <a:effectLst/>
        </p:spPr>
        <p:txBody>
          <a:bodyPr>
            <a:spAutoFit/>
          </a:bodyPr>
          <a:lstStyle/>
          <a:p>
            <a:pPr fontAlgn="auto">
              <a:spcBef>
                <a:spcPts val="0"/>
              </a:spcBef>
              <a:spcAft>
                <a:spcPts val="0"/>
              </a:spcAft>
              <a:defRPr/>
            </a:pPr>
            <a:r>
              <a:rPr lang="es-PE" sz="2400" kern="0" dirty="0">
                <a:solidFill>
                  <a:prstClr val="black"/>
                </a:solidFill>
                <a:latin typeface="Calibri"/>
                <a:cs typeface="+mn-cs"/>
              </a:rPr>
              <a:t>     </a:t>
            </a:r>
            <a:r>
              <a:rPr lang="es-PE" sz="2400" b="1" kern="0" dirty="0">
                <a:solidFill>
                  <a:prstClr val="black"/>
                </a:solidFill>
                <a:latin typeface="Calibri"/>
                <a:cs typeface="+mn-cs"/>
              </a:rPr>
              <a:t>NIC</a:t>
            </a:r>
          </a:p>
        </p:txBody>
      </p:sp>
      <p:sp>
        <p:nvSpPr>
          <p:cNvPr id="8" name="7 Abrir llave"/>
          <p:cNvSpPr/>
          <p:nvPr/>
        </p:nvSpPr>
        <p:spPr>
          <a:xfrm>
            <a:off x="754063" y="2206625"/>
            <a:ext cx="215900" cy="1873250"/>
          </a:xfrm>
          <a:prstGeom prst="leftBrace">
            <a:avLst/>
          </a:prstGeom>
          <a:noFill/>
          <a:ln w="38100" cap="flat" cmpd="sng" algn="ctr">
            <a:solidFill>
              <a:srgbClr val="F79646"/>
            </a:solidFill>
            <a:prstDash val="solid"/>
          </a:ln>
          <a:effectLst/>
        </p:spPr>
        <p:txBody>
          <a:bodyPr anchor="ctr"/>
          <a:lstStyle/>
          <a:p>
            <a:pPr algn="ctr" fontAlgn="auto">
              <a:spcBef>
                <a:spcPts val="0"/>
              </a:spcBef>
              <a:spcAft>
                <a:spcPts val="0"/>
              </a:spcAft>
              <a:defRPr/>
            </a:pPr>
            <a:endParaRPr lang="es-PE" kern="0">
              <a:solidFill>
                <a:prstClr val="black"/>
              </a:solidFill>
              <a:latin typeface="Calibri"/>
              <a:cs typeface="+mn-cs"/>
            </a:endParaRPr>
          </a:p>
        </p:txBody>
      </p:sp>
      <p:sp>
        <p:nvSpPr>
          <p:cNvPr id="9" name="8 CuadroTexto"/>
          <p:cNvSpPr txBox="1"/>
          <p:nvPr/>
        </p:nvSpPr>
        <p:spPr>
          <a:xfrm>
            <a:off x="7778750" y="2054225"/>
            <a:ext cx="1179513" cy="461963"/>
          </a:xfrm>
          <a:prstGeom prst="rect">
            <a:avLst/>
          </a:prstGeom>
          <a:solidFill>
            <a:sysClr val="window" lastClr="FFFFFF"/>
          </a:solidFill>
          <a:ln w="25400" cap="flat" cmpd="sng" algn="ctr">
            <a:solidFill>
              <a:srgbClr val="C0504D"/>
            </a:solidFill>
            <a:prstDash val="solid"/>
          </a:ln>
          <a:effectLst/>
        </p:spPr>
        <p:txBody>
          <a:bodyPr>
            <a:spAutoFit/>
          </a:bodyPr>
          <a:lstStyle/>
          <a:p>
            <a:pPr fontAlgn="auto">
              <a:spcBef>
                <a:spcPts val="0"/>
              </a:spcBef>
              <a:spcAft>
                <a:spcPts val="0"/>
              </a:spcAft>
              <a:defRPr/>
            </a:pPr>
            <a:r>
              <a:rPr lang="es-PE" sz="2400" b="1" kern="0" dirty="0">
                <a:solidFill>
                  <a:prstClr val="black"/>
                </a:solidFill>
                <a:latin typeface="Calibri"/>
                <a:cs typeface="+mn-cs"/>
              </a:rPr>
              <a:t>   NOC</a:t>
            </a:r>
          </a:p>
        </p:txBody>
      </p:sp>
      <p:sp>
        <p:nvSpPr>
          <p:cNvPr id="10" name="9 Rectángulo"/>
          <p:cNvSpPr/>
          <p:nvPr/>
        </p:nvSpPr>
        <p:spPr>
          <a:xfrm rot="16200000">
            <a:off x="7244557" y="4118769"/>
            <a:ext cx="2971800" cy="369887"/>
          </a:xfrm>
          <a:prstGeom prst="rect">
            <a:avLst/>
          </a:prstGeom>
          <a:solidFill>
            <a:sysClr val="window" lastClr="FFFFFF"/>
          </a:solidFill>
          <a:ln w="25400" cap="flat" cmpd="sng" algn="ctr">
            <a:solidFill>
              <a:srgbClr val="C0504D"/>
            </a:solidFill>
            <a:prstDash val="solid"/>
          </a:ln>
          <a:effectLst/>
        </p:spPr>
        <p:txBody>
          <a:bodyPr>
            <a:spAutoFit/>
          </a:bodyPr>
          <a:lstStyle/>
          <a:p>
            <a:pPr algn="ctr" fontAlgn="auto">
              <a:spcBef>
                <a:spcPts val="0"/>
              </a:spcBef>
              <a:spcAft>
                <a:spcPts val="0"/>
              </a:spcAft>
              <a:defRPr/>
            </a:pPr>
            <a:r>
              <a:rPr lang="es-PE" b="1" kern="0" dirty="0">
                <a:solidFill>
                  <a:prstClr val="black"/>
                </a:solidFill>
              </a:rPr>
              <a:t>(0702)Estado Inmune</a:t>
            </a:r>
          </a:p>
        </p:txBody>
      </p:sp>
      <p:pic>
        <p:nvPicPr>
          <p:cNvPr id="25611" name="Picture 4"/>
          <p:cNvPicPr>
            <a:picLocks noChangeAspect="1" noChangeArrowheads="1"/>
          </p:cNvPicPr>
          <p:nvPr/>
        </p:nvPicPr>
        <p:blipFill>
          <a:blip r:embed="rId7" cstate="print"/>
          <a:srcRect/>
          <a:stretch>
            <a:fillRect/>
          </a:stretch>
        </p:blipFill>
        <p:spPr bwMode="auto">
          <a:xfrm>
            <a:off x="7480300" y="163513"/>
            <a:ext cx="1504950" cy="1152525"/>
          </a:xfrm>
          <a:prstGeom prst="rect">
            <a:avLst/>
          </a:prstGeom>
          <a:noFill/>
          <a:ln w="9525">
            <a:noFill/>
            <a:miter lim="800000"/>
            <a:headEnd/>
            <a:tailEnd/>
          </a:ln>
        </p:spPr>
      </p:pic>
      <p:sp>
        <p:nvSpPr>
          <p:cNvPr id="12" name="11 CuadroTexto"/>
          <p:cNvSpPr txBox="1"/>
          <p:nvPr/>
        </p:nvSpPr>
        <p:spPr>
          <a:xfrm>
            <a:off x="143555" y="6483100"/>
            <a:ext cx="8550275" cy="254000"/>
          </a:xfrm>
          <a:prstGeom prst="rect">
            <a:avLst/>
          </a:prstGeom>
          <a:solidFill>
            <a:srgbClr val="FFCCCC"/>
          </a:solidFill>
          <a:ln w="25400" cap="flat" cmpd="sng" algn="ctr">
            <a:noFill/>
            <a:prstDash val="solid"/>
          </a:ln>
          <a:effectLst/>
        </p:spPr>
        <p:txBody>
          <a:bodyPr>
            <a:spAutoFit/>
          </a:bodyPr>
          <a:lstStyle/>
          <a:p>
            <a:pPr algn="ctr" fontAlgn="auto">
              <a:spcBef>
                <a:spcPts val="0"/>
              </a:spcBef>
              <a:spcAft>
                <a:spcPts val="0"/>
              </a:spcAft>
              <a:defRPr/>
            </a:pPr>
            <a:r>
              <a:rPr lang="es-PE" sz="1050" kern="0" dirty="0">
                <a:latin typeface="Calibri"/>
                <a:cs typeface="+mn-cs"/>
              </a:rPr>
              <a:t>Proceso quirúrgico Post-operatorio .Fátima del amo y col. North American Nursing Diagnosis Asociación: Diagnósticos Enfermeros: 2015-2017 El </a:t>
            </a:r>
            <a:r>
              <a:rPr lang="es-PE" sz="1050" kern="0" dirty="0" err="1">
                <a:latin typeface="Calibri"/>
                <a:cs typeface="+mn-cs"/>
              </a:rPr>
              <a:t>Sevier</a:t>
            </a:r>
            <a:r>
              <a:rPr lang="es-PE" sz="1050" kern="0" dirty="0">
                <a:solidFill>
                  <a:sysClr val="window" lastClr="FFFFFF"/>
                </a:solidFill>
                <a:latin typeface="Calibri"/>
                <a:cs typeface="+mn-cs"/>
              </a:rPr>
              <a:t>. </a:t>
            </a:r>
          </a:p>
        </p:txBody>
      </p:sp>
      <p:sp>
        <p:nvSpPr>
          <p:cNvPr id="13" name="12 CuadroTexto"/>
          <p:cNvSpPr txBox="1"/>
          <p:nvPr/>
        </p:nvSpPr>
        <p:spPr>
          <a:xfrm>
            <a:off x="1823310" y="222195"/>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DOMINIO11:SEGURIDAD Y PROTECCION</a:t>
            </a:r>
          </a:p>
          <a:p>
            <a:pPr algn="ctr"/>
            <a:r>
              <a:rPr lang="es-PE" sz="2000" b="1" i="1" dirty="0" smtClean="0">
                <a:solidFill>
                  <a:srgbClr val="FF0000"/>
                </a:solidFill>
              </a:rPr>
              <a:t>DX.RIESGO DE INFECCION (00004)</a:t>
            </a: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2" cstate="print"/>
          <a:stretch>
            <a:fillRect/>
          </a:stretch>
        </p:blipFill>
        <p:spPr>
          <a:xfrm>
            <a:off x="7311540" y="0"/>
            <a:ext cx="1832460" cy="1658331"/>
          </a:xfrm>
          <a:prstGeom prst="ellipse">
            <a:avLst/>
          </a:prstGeom>
          <a:ln>
            <a:noFill/>
          </a:ln>
          <a:effectLst>
            <a:softEdge rad="112500"/>
          </a:effectLst>
        </p:spPr>
      </p:pic>
      <p:sp>
        <p:nvSpPr>
          <p:cNvPr id="4" name="3 CuadroTexto"/>
          <p:cNvSpPr txBox="1"/>
          <p:nvPr/>
        </p:nvSpPr>
        <p:spPr>
          <a:xfrm>
            <a:off x="1823310" y="222195"/>
            <a:ext cx="5497380" cy="707886"/>
          </a:xfrm>
          <a:prstGeom prst="rect">
            <a:avLst/>
          </a:prstGeom>
          <a:noFill/>
          <a:ln w="28575">
            <a:solidFill>
              <a:srgbClr val="FF0000"/>
            </a:solidFill>
          </a:ln>
        </p:spPr>
        <p:txBody>
          <a:bodyPr wrap="square" rtlCol="0">
            <a:spAutoFit/>
          </a:bodyPr>
          <a:lstStyle/>
          <a:p>
            <a:pPr algn="ctr"/>
            <a:r>
              <a:rPr lang="es-PE" sz="2000" b="1" i="1" dirty="0" smtClean="0">
                <a:solidFill>
                  <a:srgbClr val="FF0000"/>
                </a:solidFill>
              </a:rPr>
              <a:t>DOMINIO11:SEGURIDAD Y PROTECCION</a:t>
            </a:r>
          </a:p>
          <a:p>
            <a:pPr algn="ctr"/>
            <a:r>
              <a:rPr lang="es-PE" sz="2000" b="1" i="1" dirty="0" smtClean="0">
                <a:solidFill>
                  <a:srgbClr val="FF0000"/>
                </a:solidFill>
              </a:rPr>
              <a:t>DX.RIESGO DE INFECCION (00004)</a:t>
            </a:r>
          </a:p>
        </p:txBody>
      </p:sp>
      <p:pic>
        <p:nvPicPr>
          <p:cNvPr id="5" name="Picture 1" descr="D:\BACKUP\fotos yulma\DSC01136.JPG"/>
          <p:cNvPicPr>
            <a:picLocks noChangeAspect="1" noChangeArrowheads="1"/>
          </p:cNvPicPr>
          <p:nvPr/>
        </p:nvPicPr>
        <p:blipFill>
          <a:blip r:embed="rId3" cstate="print"/>
          <a:srcRect/>
          <a:stretch>
            <a:fillRect/>
          </a:stretch>
        </p:blipFill>
        <p:spPr bwMode="auto">
          <a:xfrm>
            <a:off x="448964" y="1291130"/>
            <a:ext cx="4123035" cy="4886560"/>
          </a:xfrm>
          <a:prstGeom prst="rect">
            <a:avLst/>
          </a:prstGeom>
          <a:noFill/>
          <a:ln w="9525">
            <a:noFill/>
            <a:miter lim="800000"/>
            <a:headEnd/>
            <a:tailEnd/>
          </a:ln>
        </p:spPr>
      </p:pic>
      <p:pic>
        <p:nvPicPr>
          <p:cNvPr id="7" name="Picture 6" descr="C:\Users\user\Desktop\tx.jpg"/>
          <p:cNvPicPr>
            <a:picLocks noChangeAspect="1" noChangeArrowheads="1"/>
          </p:cNvPicPr>
          <p:nvPr/>
        </p:nvPicPr>
        <p:blipFill>
          <a:blip r:embed="rId4" cstate="print"/>
          <a:srcRect/>
          <a:stretch>
            <a:fillRect/>
          </a:stretch>
        </p:blipFill>
        <p:spPr bwMode="auto">
          <a:xfrm>
            <a:off x="4724705" y="1291130"/>
            <a:ext cx="3970331" cy="4972543"/>
          </a:xfrm>
          <a:prstGeom prst="rect">
            <a:avLst/>
          </a:prstGeom>
          <a:noFill/>
          <a:ln w="9525">
            <a:noFill/>
            <a:miter lim="800000"/>
            <a:headEnd/>
            <a:tailEnd/>
          </a:ln>
        </p:spPr>
      </p:pic>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2" cstate="print"/>
          <a:stretch>
            <a:fillRect/>
          </a:stretch>
        </p:blipFill>
        <p:spPr>
          <a:xfrm>
            <a:off x="7311540" y="0"/>
            <a:ext cx="1832460" cy="1658331"/>
          </a:xfrm>
          <a:prstGeom prst="ellipse">
            <a:avLst/>
          </a:prstGeom>
          <a:ln>
            <a:noFill/>
          </a:ln>
          <a:effectLst>
            <a:softEdge rad="112500"/>
          </a:effectLst>
        </p:spPr>
      </p:pic>
      <p:graphicFrame>
        <p:nvGraphicFramePr>
          <p:cNvPr id="3" name="4 Gráfico"/>
          <p:cNvGraphicFramePr/>
          <p:nvPr/>
        </p:nvGraphicFramePr>
        <p:xfrm>
          <a:off x="448965" y="1443835"/>
          <a:ext cx="8092164" cy="5172794"/>
        </p:xfrm>
        <a:graphic>
          <a:graphicData uri="http://schemas.openxmlformats.org/drawingml/2006/chart">
            <c:chart xmlns:c="http://schemas.openxmlformats.org/drawingml/2006/chart" xmlns:r="http://schemas.openxmlformats.org/officeDocument/2006/relationships" r:id="rId3"/>
          </a:graphicData>
        </a:graphic>
      </p:graphicFrame>
      <p:sp>
        <p:nvSpPr>
          <p:cNvPr id="4" name="3 CuadroTexto"/>
          <p:cNvSpPr txBox="1"/>
          <p:nvPr/>
        </p:nvSpPr>
        <p:spPr>
          <a:xfrm>
            <a:off x="1059785" y="222195"/>
            <a:ext cx="7196585" cy="523220"/>
          </a:xfrm>
          <a:prstGeom prst="rect">
            <a:avLst/>
          </a:prstGeom>
          <a:noFill/>
          <a:ln>
            <a:solidFill>
              <a:srgbClr val="FF0000"/>
            </a:solidFill>
          </a:ln>
        </p:spPr>
        <p:txBody>
          <a:bodyPr wrap="none" rtlCol="0">
            <a:spAutoFit/>
          </a:bodyPr>
          <a:lstStyle/>
          <a:p>
            <a:r>
              <a:rPr lang="es-PE" sz="2800" b="1" dirty="0" smtClean="0">
                <a:solidFill>
                  <a:srgbClr val="FF0000"/>
                </a:solidFill>
              </a:rPr>
              <a:t>  COMPLICACIONES EN TRASPLANTE CARDIACO</a:t>
            </a:r>
            <a:endParaRPr lang="es-PE" sz="2800" b="1" dirty="0">
              <a:solidFill>
                <a:srgbClr val="FF0000"/>
              </a:solidFill>
            </a:endParaRPr>
          </a:p>
        </p:txBody>
      </p:sp>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CuadroTexto"/>
          <p:cNvSpPr txBox="1">
            <a:spLocks noChangeArrowheads="1"/>
          </p:cNvSpPr>
          <p:nvPr/>
        </p:nvSpPr>
        <p:spPr bwMode="auto">
          <a:xfrm>
            <a:off x="3059113" y="404813"/>
            <a:ext cx="185737" cy="369887"/>
          </a:xfrm>
          <a:prstGeom prst="rect">
            <a:avLst/>
          </a:prstGeom>
          <a:noFill/>
          <a:ln w="9525">
            <a:noFill/>
            <a:miter lim="800000"/>
            <a:headEnd/>
            <a:tailEnd/>
          </a:ln>
        </p:spPr>
        <p:txBody>
          <a:bodyPr wrap="none">
            <a:spAutoFit/>
          </a:bodyPr>
          <a:lstStyle/>
          <a:p>
            <a:endParaRPr lang="es-PE"/>
          </a:p>
        </p:txBody>
      </p:sp>
      <p:sp>
        <p:nvSpPr>
          <p:cNvPr id="6" name="5 CuadroTexto"/>
          <p:cNvSpPr txBox="1"/>
          <p:nvPr/>
        </p:nvSpPr>
        <p:spPr>
          <a:xfrm>
            <a:off x="1670605" y="69490"/>
            <a:ext cx="5955495" cy="461665"/>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fontAlgn="auto">
              <a:spcBef>
                <a:spcPts val="0"/>
              </a:spcBef>
              <a:spcAft>
                <a:spcPts val="0"/>
              </a:spcAft>
              <a:defRPr/>
            </a:pPr>
            <a:r>
              <a:rPr lang="es-PE" sz="2400" kern="0" dirty="0">
                <a:solidFill>
                  <a:sysClr val="window" lastClr="FFFFFF"/>
                </a:solidFill>
                <a:latin typeface="Constantia"/>
                <a:cs typeface="+mn-cs"/>
              </a:rPr>
              <a:t>    </a:t>
            </a:r>
            <a:r>
              <a:rPr lang="es-PE" sz="2400" b="1" i="1" kern="0" dirty="0">
                <a:solidFill>
                  <a:srgbClr val="C32D2E">
                    <a:lumMod val="50000"/>
                  </a:srgbClr>
                </a:solidFill>
                <a:latin typeface="Constantia"/>
                <a:cs typeface="+mn-cs"/>
              </a:rPr>
              <a:t>NIC</a:t>
            </a:r>
            <a:r>
              <a:rPr lang="es-PE" sz="2400" b="1" i="1" kern="0" dirty="0">
                <a:solidFill>
                  <a:srgbClr val="C32D2E">
                    <a:lumMod val="50000"/>
                  </a:srgbClr>
                </a:solidFill>
              </a:rPr>
              <a:t>( 2380 ) MANEJO DE LA MEDICACION</a:t>
            </a:r>
            <a:r>
              <a:rPr lang="es-PE" b="1" i="1" kern="0" dirty="0">
                <a:solidFill>
                  <a:srgbClr val="C32D2E">
                    <a:lumMod val="50000"/>
                  </a:srgbClr>
                </a:solidFill>
                <a:latin typeface="Constantia"/>
                <a:cs typeface="+mn-cs"/>
              </a:rPr>
              <a:t>           </a:t>
            </a:r>
            <a:endParaRPr lang="es-PE" sz="2000" b="1" i="1" kern="0" dirty="0">
              <a:solidFill>
                <a:srgbClr val="C32D2E">
                  <a:lumMod val="50000"/>
                </a:srgbClr>
              </a:solidFill>
            </a:endParaRPr>
          </a:p>
        </p:txBody>
      </p:sp>
      <p:sp>
        <p:nvSpPr>
          <p:cNvPr id="7" name="Rectangle 2"/>
          <p:cNvSpPr txBox="1">
            <a:spLocks noChangeArrowheads="1"/>
          </p:cNvSpPr>
          <p:nvPr/>
        </p:nvSpPr>
        <p:spPr>
          <a:xfrm>
            <a:off x="1823310" y="680310"/>
            <a:ext cx="5400600" cy="463442"/>
          </a:xfrm>
          <a:prstGeom prst="rect">
            <a:avLst/>
          </a:prstGeom>
          <a:ln/>
        </p:spPr>
        <p:style>
          <a:lnRef idx="3">
            <a:schemeClr val="lt1"/>
          </a:lnRef>
          <a:fillRef idx="1">
            <a:schemeClr val="accent2"/>
          </a:fillRef>
          <a:effectRef idx="1">
            <a:schemeClr val="accent2"/>
          </a:effectRef>
          <a:fontRef idx="minor">
            <a:schemeClr val="lt1"/>
          </a:fontRef>
        </p:style>
        <p:txBody>
          <a:bodyPr lIns="0" rIns="0" bIns="0" anchor="b">
            <a:normAutofit fontScale="92500" lnSpcReduction="1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PE" sz="3200" b="1" dirty="0" smtClean="0">
                <a:solidFill>
                  <a:srgbClr val="C32D2E">
                    <a:lumMod val="50000"/>
                  </a:srgbClr>
                </a:solidFill>
                <a:effectLst>
                  <a:outerShdw blurRad="38100" dist="38100" dir="2700000" algn="tl">
                    <a:srgbClr val="C0C0C0"/>
                  </a:outerShdw>
                </a:effectLst>
                <a:latin typeface="Calibri"/>
              </a:rPr>
              <a:t>    </a:t>
            </a:r>
            <a:r>
              <a:rPr lang="es-PE" sz="2600" b="1" dirty="0" smtClean="0">
                <a:solidFill>
                  <a:srgbClr val="C32D2E">
                    <a:lumMod val="50000"/>
                  </a:srgbClr>
                </a:solidFill>
                <a:effectLst>
                  <a:outerShdw blurRad="38100" dist="38100" dir="2700000" algn="tl">
                    <a:srgbClr val="C0C0C0"/>
                  </a:outerShdw>
                </a:effectLst>
                <a:latin typeface="Calibri"/>
              </a:rPr>
              <a:t>TRATAMIENTO  DE INMUNOSUPRESOR</a:t>
            </a:r>
            <a:endParaRPr lang="es-ES" sz="3200" b="1" dirty="0" smtClean="0">
              <a:solidFill>
                <a:srgbClr val="C32D2E">
                  <a:lumMod val="50000"/>
                </a:srgbClr>
              </a:solidFill>
              <a:effectLst>
                <a:outerShdw blurRad="38100" dist="38100" dir="2700000" algn="tl">
                  <a:srgbClr val="C0C0C0"/>
                </a:outerShdw>
              </a:effectLst>
              <a:latin typeface="Calibri"/>
            </a:endParaRPr>
          </a:p>
        </p:txBody>
      </p:sp>
      <p:graphicFrame>
        <p:nvGraphicFramePr>
          <p:cNvPr id="8" name="7 Diagrama"/>
          <p:cNvGraphicFramePr/>
          <p:nvPr/>
        </p:nvGraphicFramePr>
        <p:xfrm>
          <a:off x="448965" y="1291130"/>
          <a:ext cx="8436048"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30" name="Picture 4"/>
          <p:cNvPicPr>
            <a:picLocks noChangeAspect="1" noChangeArrowheads="1"/>
          </p:cNvPicPr>
          <p:nvPr/>
        </p:nvPicPr>
        <p:blipFill>
          <a:blip r:embed="rId7" cstate="print"/>
          <a:srcRect/>
          <a:stretch>
            <a:fillRect/>
          </a:stretch>
        </p:blipFill>
        <p:spPr bwMode="auto">
          <a:xfrm>
            <a:off x="7664450" y="404813"/>
            <a:ext cx="1504950" cy="1152525"/>
          </a:xfrm>
          <a:prstGeom prst="rect">
            <a:avLst/>
          </a:prstGeom>
          <a:noFill/>
          <a:ln w="9525">
            <a:noFill/>
            <a:miter lim="800000"/>
            <a:headEnd/>
            <a:tailEnd/>
          </a:ln>
        </p:spPr>
      </p:pic>
      <p:sp>
        <p:nvSpPr>
          <p:cNvPr id="4" name="3 Flecha abajo"/>
          <p:cNvSpPr/>
          <p:nvPr/>
        </p:nvSpPr>
        <p:spPr>
          <a:xfrm>
            <a:off x="854075" y="4114800"/>
            <a:ext cx="1676400" cy="266700"/>
          </a:xfrm>
          <a:prstGeom prst="down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s-PE"/>
          </a:p>
        </p:txBody>
      </p:sp>
      <p:sp>
        <p:nvSpPr>
          <p:cNvPr id="16" name="15 Flecha abajo"/>
          <p:cNvSpPr/>
          <p:nvPr/>
        </p:nvSpPr>
        <p:spPr>
          <a:xfrm>
            <a:off x="6423025" y="4102100"/>
            <a:ext cx="1676400" cy="279400"/>
          </a:xfrm>
          <a:prstGeom prst="down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s-PE"/>
          </a:p>
        </p:txBody>
      </p:sp>
      <p:sp>
        <p:nvSpPr>
          <p:cNvPr id="2" name="1 CuadroTexto"/>
          <p:cNvSpPr txBox="1">
            <a:spLocks noChangeArrowheads="1"/>
          </p:cNvSpPr>
          <p:nvPr/>
        </p:nvSpPr>
        <p:spPr bwMode="auto">
          <a:xfrm>
            <a:off x="5449888" y="4776788"/>
            <a:ext cx="3622675" cy="120015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spAutoFit/>
          </a:bodyPr>
          <a:lstStyle/>
          <a:p>
            <a:r>
              <a:rPr lang="es-PE" dirty="0"/>
              <a:t>Actúa a nivel de la medula Ósea.</a:t>
            </a:r>
          </a:p>
          <a:p>
            <a:r>
              <a:rPr lang="es-PE" dirty="0"/>
              <a:t>Adm. V.O. cada 12 HRS.</a:t>
            </a:r>
          </a:p>
          <a:p>
            <a:r>
              <a:rPr lang="es-PE" dirty="0"/>
              <a:t>En ayunas o intervalo de 2 horas </a:t>
            </a:r>
          </a:p>
          <a:p>
            <a:r>
              <a:rPr lang="es-PE" dirty="0"/>
              <a:t>d/alimentos.</a:t>
            </a:r>
          </a:p>
        </p:txBody>
      </p:sp>
      <p:sp>
        <p:nvSpPr>
          <p:cNvPr id="3" name="2 CuadroTexto"/>
          <p:cNvSpPr txBox="1">
            <a:spLocks noChangeArrowheads="1"/>
          </p:cNvSpPr>
          <p:nvPr/>
        </p:nvSpPr>
        <p:spPr bwMode="auto">
          <a:xfrm>
            <a:off x="393700" y="4498975"/>
            <a:ext cx="2911475" cy="175418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spAutoFit/>
          </a:bodyPr>
          <a:lstStyle/>
          <a:p>
            <a:r>
              <a:rPr lang="es-PE" dirty="0"/>
              <a:t>Inhibidor de los linfocitos T</a:t>
            </a:r>
          </a:p>
          <a:p>
            <a:r>
              <a:rPr lang="es-PE" dirty="0"/>
              <a:t>Dosis dependerá :</a:t>
            </a:r>
          </a:p>
          <a:p>
            <a:r>
              <a:rPr lang="es-PE" dirty="0"/>
              <a:t>Del nivel de sangre</a:t>
            </a:r>
          </a:p>
          <a:p>
            <a:r>
              <a:rPr lang="es-PE" dirty="0"/>
              <a:t>De la función renal.</a:t>
            </a:r>
          </a:p>
          <a:p>
            <a:r>
              <a:rPr lang="es-PE" dirty="0"/>
              <a:t>Del nivel de absorción.</a:t>
            </a:r>
          </a:p>
          <a:p>
            <a:r>
              <a:rPr lang="es-PE" dirty="0"/>
              <a:t>Adm. Ayunas </a:t>
            </a:r>
            <a:r>
              <a:rPr lang="es-PE" dirty="0" err="1"/>
              <a:t>vo</a:t>
            </a:r>
            <a:r>
              <a:rPr lang="es-PE" dirty="0"/>
              <a:t>. c/12 hrs</a:t>
            </a:r>
          </a:p>
        </p:txBody>
      </p:sp>
      <p:sp>
        <p:nvSpPr>
          <p:cNvPr id="26635" name="8 CuadroTexto"/>
          <p:cNvSpPr txBox="1">
            <a:spLocks noChangeArrowheads="1"/>
          </p:cNvSpPr>
          <p:nvPr/>
        </p:nvSpPr>
        <p:spPr bwMode="auto">
          <a:xfrm>
            <a:off x="1517900" y="6483100"/>
            <a:ext cx="5039265" cy="261610"/>
          </a:xfrm>
          <a:prstGeom prst="rect">
            <a:avLst/>
          </a:prstGeom>
          <a:solidFill>
            <a:schemeClr val="bg1"/>
          </a:solidFill>
          <a:ln w="9525">
            <a:noFill/>
            <a:miter lim="800000"/>
            <a:headEnd/>
            <a:tailEnd/>
          </a:ln>
        </p:spPr>
        <p:txBody>
          <a:bodyPr wrap="square">
            <a:spAutoFit/>
          </a:bodyPr>
          <a:lstStyle/>
          <a:p>
            <a:r>
              <a:rPr lang="es-PE" sz="1050" dirty="0"/>
              <a:t>Enfermería Global-Cuidados de enfermería en trasplante cardiaco .Martínez </a:t>
            </a:r>
            <a:r>
              <a:rPr lang="es-PE" sz="1050" dirty="0" err="1"/>
              <a:t>Cappell</a:t>
            </a:r>
            <a:r>
              <a:rPr lang="es-PE" sz="1050" dirty="0"/>
              <a:t> M.</a:t>
            </a:r>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Vilma\Desktop\IMG_36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cxnSp>
        <p:nvCxnSpPr>
          <p:cNvPr id="9" name="8 Conector recto"/>
          <p:cNvCxnSpPr/>
          <p:nvPr/>
        </p:nvCxnSpPr>
        <p:spPr>
          <a:xfrm flipV="1">
            <a:off x="5030115" y="4345230"/>
            <a:ext cx="763525" cy="15270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7 Diagrama"/>
          <p:cNvGraphicFramePr/>
          <p:nvPr/>
        </p:nvGraphicFramePr>
        <p:xfrm>
          <a:off x="601669" y="1138425"/>
          <a:ext cx="8093365" cy="519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2434130" y="222195"/>
            <a:ext cx="3817625" cy="461665"/>
          </a:xfrm>
          <a:prstGeom prst="rect">
            <a:avLst/>
          </a:prstGeom>
          <a:noFill/>
          <a:ln w="28575">
            <a:solidFill>
              <a:srgbClr val="FF0000"/>
            </a:solidFill>
          </a:ln>
        </p:spPr>
        <p:txBody>
          <a:bodyPr wrap="square" rtlCol="0">
            <a:spAutoFit/>
          </a:bodyPr>
          <a:lstStyle/>
          <a:p>
            <a:pPr algn="ctr"/>
            <a:r>
              <a:rPr lang="es-PE" sz="2400" b="1" i="1" dirty="0" smtClean="0">
                <a:solidFill>
                  <a:srgbClr val="FF0000"/>
                </a:solidFill>
              </a:rPr>
              <a:t>CONCLUSIONES</a:t>
            </a:r>
          </a:p>
        </p:txBody>
      </p:sp>
    </p:spTree>
    <p:extLst>
      <p:ext uri="{BB962C8B-B14F-4D97-AF65-F5344CB8AC3E}">
        <p14:creationId xmlns:p14="http://schemas.microsoft.com/office/powerpoint/2010/main" val="41033094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9EF89ADE-304D-4E76-8DFE-CE7A65CA93C0}"/>
                                            </p:graphicEl>
                                          </p:spTgt>
                                        </p:tgtEl>
                                        <p:attrNameLst>
                                          <p:attrName>style.visibility</p:attrName>
                                        </p:attrNameLst>
                                      </p:cBhvr>
                                      <p:to>
                                        <p:strVal val="visible"/>
                                      </p:to>
                                    </p:set>
                                    <p:animEffect transition="in" filter="fade">
                                      <p:cBhvr>
                                        <p:cTn id="7" dur="2000"/>
                                        <p:tgtEl>
                                          <p:spTgt spid="8">
                                            <p:graphicEl>
                                              <a:dgm id="{9EF89ADE-304D-4E76-8DFE-CE7A65CA93C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D9478EF9-DB3E-4BC5-84A4-6B3B44D50C3F}"/>
                                            </p:graphicEl>
                                          </p:spTgt>
                                        </p:tgtEl>
                                        <p:attrNameLst>
                                          <p:attrName>style.visibility</p:attrName>
                                        </p:attrNameLst>
                                      </p:cBhvr>
                                      <p:to>
                                        <p:strVal val="visible"/>
                                      </p:to>
                                    </p:set>
                                    <p:animEffect transition="in" filter="fade">
                                      <p:cBhvr>
                                        <p:cTn id="10" dur="2000"/>
                                        <p:tgtEl>
                                          <p:spTgt spid="8">
                                            <p:graphicEl>
                                              <a:dgm id="{D9478EF9-DB3E-4BC5-84A4-6B3B44D50C3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4120A7B2-7DB4-491D-B2A6-FFB85DDD2E2B}"/>
                                            </p:graphicEl>
                                          </p:spTgt>
                                        </p:tgtEl>
                                        <p:attrNameLst>
                                          <p:attrName>style.visibility</p:attrName>
                                        </p:attrNameLst>
                                      </p:cBhvr>
                                      <p:to>
                                        <p:strVal val="visible"/>
                                      </p:to>
                                    </p:set>
                                    <p:animEffect transition="in" filter="fade">
                                      <p:cBhvr>
                                        <p:cTn id="13" dur="2000"/>
                                        <p:tgtEl>
                                          <p:spTgt spid="8">
                                            <p:graphicEl>
                                              <a:dgm id="{4120A7B2-7DB4-491D-B2A6-FFB85DDD2E2B}"/>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graphicEl>
                                              <a:dgm id="{E3F6B7DA-3BAC-4DA1-9867-C95A506B4C52}"/>
                                            </p:graphicEl>
                                          </p:spTgt>
                                        </p:tgtEl>
                                        <p:attrNameLst>
                                          <p:attrName>style.visibility</p:attrName>
                                        </p:attrNameLst>
                                      </p:cBhvr>
                                      <p:to>
                                        <p:strVal val="visible"/>
                                      </p:to>
                                    </p:set>
                                    <p:animEffect transition="in" filter="fade">
                                      <p:cBhvr>
                                        <p:cTn id="16" dur="2000"/>
                                        <p:tgtEl>
                                          <p:spTgt spid="8">
                                            <p:graphicEl>
                                              <a:dgm id="{E3F6B7DA-3BAC-4DA1-9867-C95A506B4C52}"/>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graphicEl>
                                              <a:dgm id="{7BB71E55-EB0F-45C1-B787-EB80663D0659}"/>
                                            </p:graphicEl>
                                          </p:spTgt>
                                        </p:tgtEl>
                                        <p:attrNameLst>
                                          <p:attrName>style.visibility</p:attrName>
                                        </p:attrNameLst>
                                      </p:cBhvr>
                                      <p:to>
                                        <p:strVal val="visible"/>
                                      </p:to>
                                    </p:set>
                                    <p:animEffect transition="in" filter="fade">
                                      <p:cBhvr>
                                        <p:cTn id="19" dur="2000"/>
                                        <p:tgtEl>
                                          <p:spTgt spid="8">
                                            <p:graphicEl>
                                              <a:dgm id="{7BB71E55-EB0F-45C1-B787-EB80663D0659}"/>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graphicEl>
                                              <a:dgm id="{4154DEF7-5823-4B5C-B7A3-6009DFAF425A}"/>
                                            </p:graphicEl>
                                          </p:spTgt>
                                        </p:tgtEl>
                                        <p:attrNameLst>
                                          <p:attrName>style.visibility</p:attrName>
                                        </p:attrNameLst>
                                      </p:cBhvr>
                                      <p:to>
                                        <p:strVal val="visible"/>
                                      </p:to>
                                    </p:set>
                                    <p:animEffect transition="in" filter="fade">
                                      <p:cBhvr>
                                        <p:cTn id="22" dur="2000"/>
                                        <p:tgtEl>
                                          <p:spTgt spid="8">
                                            <p:graphicEl>
                                              <a:dgm id="{4154DEF7-5823-4B5C-B7A3-6009DFAF425A}"/>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graphicEl>
                                              <a:dgm id="{E4DB2621-DF7D-45C6-87CB-01E6D9495475}"/>
                                            </p:graphicEl>
                                          </p:spTgt>
                                        </p:tgtEl>
                                        <p:attrNameLst>
                                          <p:attrName>style.visibility</p:attrName>
                                        </p:attrNameLst>
                                      </p:cBhvr>
                                      <p:to>
                                        <p:strVal val="visible"/>
                                      </p:to>
                                    </p:set>
                                    <p:animEffect transition="in" filter="fade">
                                      <p:cBhvr>
                                        <p:cTn id="25" dur="2000"/>
                                        <p:tgtEl>
                                          <p:spTgt spid="8">
                                            <p:graphicEl>
                                              <a:dgm id="{E4DB2621-DF7D-45C6-87CB-01E6D9495475}"/>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graphicEl>
                                              <a:dgm id="{F013046B-4162-49B3-8272-409086C5DFE9}"/>
                                            </p:graphicEl>
                                          </p:spTgt>
                                        </p:tgtEl>
                                        <p:attrNameLst>
                                          <p:attrName>style.visibility</p:attrName>
                                        </p:attrNameLst>
                                      </p:cBhvr>
                                      <p:to>
                                        <p:strVal val="visible"/>
                                      </p:to>
                                    </p:set>
                                    <p:animEffect transition="in" filter="fade">
                                      <p:cBhvr>
                                        <p:cTn id="28" dur="2000"/>
                                        <p:tgtEl>
                                          <p:spTgt spid="8">
                                            <p:graphicEl>
                                              <a:dgm id="{F013046B-4162-49B3-8272-409086C5DFE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10B5BC2C-B55A-4121-A602-AAF9919DA379}"/>
                                            </p:graphicEl>
                                          </p:spTgt>
                                        </p:tgtEl>
                                        <p:attrNameLst>
                                          <p:attrName>style.visibility</p:attrName>
                                        </p:attrNameLst>
                                      </p:cBhvr>
                                      <p:to>
                                        <p:strVal val="visible"/>
                                      </p:to>
                                    </p:set>
                                    <p:animEffect transition="in" filter="fade">
                                      <p:cBhvr>
                                        <p:cTn id="31" dur="2000"/>
                                        <p:tgtEl>
                                          <p:spTgt spid="8">
                                            <p:graphicEl>
                                              <a:dgm id="{10B5BC2C-B55A-4121-A602-AAF9919DA3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CT0139.JPG"/>
          <p:cNvPicPr>
            <a:picLocks noChangeAspect="1"/>
          </p:cNvPicPr>
          <p:nvPr/>
        </p:nvPicPr>
        <p:blipFill>
          <a:blip r:embed="rId2" cstate="print"/>
          <a:srcRect/>
          <a:stretch>
            <a:fillRect/>
          </a:stretch>
        </p:blipFill>
        <p:spPr bwMode="auto">
          <a:xfrm>
            <a:off x="143555" y="2818180"/>
            <a:ext cx="2712733" cy="3512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2" name="5 Imagen" descr="C:\Users\Yulma\Desktop\FOTOS DE TRASPLANTE\DSC02239.JPG"/>
          <p:cNvPicPr>
            <a:picLocks noChangeAspect="1" noChangeArrowheads="1"/>
          </p:cNvPicPr>
          <p:nvPr/>
        </p:nvPicPr>
        <p:blipFill>
          <a:blip r:embed="rId3" cstate="print"/>
          <a:srcRect l="21336"/>
          <a:stretch>
            <a:fillRect/>
          </a:stretch>
        </p:blipFill>
        <p:spPr bwMode="auto">
          <a:xfrm>
            <a:off x="296260" y="527605"/>
            <a:ext cx="2160587" cy="2232025"/>
          </a:xfrm>
          <a:prstGeom prst="rect">
            <a:avLst/>
          </a:prstGeom>
          <a:noFill/>
          <a:ln w="9525">
            <a:noFill/>
            <a:miter lim="800000"/>
            <a:headEnd/>
            <a:tailEnd/>
          </a:ln>
        </p:spPr>
      </p:pic>
      <p:pic>
        <p:nvPicPr>
          <p:cNvPr id="37893" name="Imagen 9"/>
          <p:cNvPicPr>
            <a:picLocks noChangeAspect="1"/>
          </p:cNvPicPr>
          <p:nvPr/>
        </p:nvPicPr>
        <p:blipFill>
          <a:blip r:embed="rId4" cstate="print"/>
          <a:srcRect/>
          <a:stretch>
            <a:fillRect/>
          </a:stretch>
        </p:blipFill>
        <p:spPr bwMode="auto">
          <a:xfrm>
            <a:off x="2892245" y="2818180"/>
            <a:ext cx="3408543" cy="1943100"/>
          </a:xfrm>
          <a:prstGeom prst="rect">
            <a:avLst/>
          </a:prstGeom>
          <a:noFill/>
          <a:ln w="9525">
            <a:noFill/>
            <a:miter lim="800000"/>
            <a:headEnd/>
            <a:tailEnd/>
          </a:ln>
        </p:spPr>
      </p:pic>
      <p:pic>
        <p:nvPicPr>
          <p:cNvPr id="37894" name="Picture 4" descr="G:\DSC_0176.jpg"/>
          <p:cNvPicPr>
            <a:picLocks noChangeAspect="1" noChangeArrowheads="1"/>
          </p:cNvPicPr>
          <p:nvPr/>
        </p:nvPicPr>
        <p:blipFill>
          <a:blip r:embed="rId5" cstate="print"/>
          <a:srcRect/>
          <a:stretch>
            <a:fillRect/>
          </a:stretch>
        </p:blipFill>
        <p:spPr bwMode="auto">
          <a:xfrm>
            <a:off x="2434131" y="527605"/>
            <a:ext cx="2443280" cy="2266950"/>
          </a:xfrm>
          <a:prstGeom prst="rect">
            <a:avLst/>
          </a:prstGeom>
          <a:noFill/>
          <a:ln w="9525">
            <a:noFill/>
            <a:miter lim="800000"/>
            <a:headEnd/>
            <a:tailEnd/>
          </a:ln>
        </p:spPr>
      </p:pic>
      <p:pic>
        <p:nvPicPr>
          <p:cNvPr id="37895" name="Picture 5" descr="G:\DSC_0177.jpg"/>
          <p:cNvPicPr>
            <a:picLocks noChangeAspect="1" noChangeArrowheads="1"/>
          </p:cNvPicPr>
          <p:nvPr/>
        </p:nvPicPr>
        <p:blipFill>
          <a:blip r:embed="rId6" cstate="print"/>
          <a:srcRect/>
          <a:stretch>
            <a:fillRect/>
          </a:stretch>
        </p:blipFill>
        <p:spPr bwMode="auto">
          <a:xfrm>
            <a:off x="6300788" y="2781300"/>
            <a:ext cx="2744787" cy="3600450"/>
          </a:xfrm>
          <a:prstGeom prst="rect">
            <a:avLst/>
          </a:prstGeom>
          <a:noFill/>
          <a:ln w="9525">
            <a:noFill/>
            <a:miter lim="800000"/>
            <a:headEnd/>
            <a:tailEnd/>
          </a:ln>
        </p:spPr>
      </p:pic>
      <p:pic>
        <p:nvPicPr>
          <p:cNvPr id="37896" name="Picture 6" descr="G:\2013-10-01 10.47.47.jpg"/>
          <p:cNvPicPr>
            <a:picLocks noChangeAspect="1" noChangeArrowheads="1"/>
          </p:cNvPicPr>
          <p:nvPr/>
        </p:nvPicPr>
        <p:blipFill>
          <a:blip r:embed="rId7" cstate="print"/>
          <a:srcRect/>
          <a:stretch>
            <a:fillRect/>
          </a:stretch>
        </p:blipFill>
        <p:spPr bwMode="auto">
          <a:xfrm>
            <a:off x="2892245" y="4587875"/>
            <a:ext cx="3408543" cy="1742520"/>
          </a:xfrm>
          <a:prstGeom prst="rect">
            <a:avLst/>
          </a:prstGeom>
          <a:noFill/>
          <a:ln w="9525">
            <a:noFill/>
            <a:miter lim="800000"/>
            <a:headEnd/>
            <a:tailEnd/>
          </a:ln>
        </p:spPr>
      </p:pic>
      <p:pic>
        <p:nvPicPr>
          <p:cNvPr id="37897" name="Picture 7" descr="G:\2013-02-15 11.18.29.jpg"/>
          <p:cNvPicPr>
            <a:picLocks noChangeAspect="1" noChangeArrowheads="1"/>
          </p:cNvPicPr>
          <p:nvPr/>
        </p:nvPicPr>
        <p:blipFill>
          <a:blip r:embed="rId8" cstate="print"/>
          <a:srcRect/>
          <a:stretch>
            <a:fillRect/>
          </a:stretch>
        </p:blipFill>
        <p:spPr bwMode="auto">
          <a:xfrm>
            <a:off x="6557166" y="680310"/>
            <a:ext cx="2488410" cy="2113690"/>
          </a:xfrm>
          <a:prstGeom prst="rect">
            <a:avLst/>
          </a:prstGeom>
          <a:noFill/>
          <a:ln w="9525">
            <a:noFill/>
            <a:miter lim="800000"/>
            <a:headEnd/>
            <a:tailEnd/>
          </a:ln>
        </p:spPr>
      </p:pic>
      <p:sp>
        <p:nvSpPr>
          <p:cNvPr id="37898" name="1 CuadroTexto"/>
          <p:cNvSpPr txBox="1">
            <a:spLocks noChangeArrowheads="1"/>
          </p:cNvSpPr>
          <p:nvPr/>
        </p:nvSpPr>
        <p:spPr bwMode="auto">
          <a:xfrm>
            <a:off x="2020888" y="166688"/>
            <a:ext cx="4389471" cy="46166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s-PE" sz="2400" b="1" dirty="0">
                <a:solidFill>
                  <a:schemeClr val="tx1"/>
                </a:solidFill>
              </a:rPr>
              <a:t>¡¡¡ TRANSFORMANDO VIDAS  ¡¡¡¡</a:t>
            </a:r>
          </a:p>
        </p:txBody>
      </p:sp>
      <p:sp>
        <p:nvSpPr>
          <p:cNvPr id="3" name="2 Rectángulo"/>
          <p:cNvSpPr/>
          <p:nvPr/>
        </p:nvSpPr>
        <p:spPr>
          <a:xfrm>
            <a:off x="1517900" y="4803345"/>
            <a:ext cx="5315453" cy="1015663"/>
          </a:xfrm>
          <a:prstGeom prst="rect">
            <a:avLst/>
          </a:prstGeom>
          <a:noFill/>
        </p:spPr>
        <p:txBody>
          <a:bodyPr>
            <a:spAutoFit/>
          </a:bodyPr>
          <a:lstStyle/>
          <a:p>
            <a:pPr algn="ctr">
              <a:defRPr/>
            </a:pPr>
            <a:r>
              <a:rPr lang="es-E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cs typeface="Arial" charset="0"/>
              </a:rPr>
              <a:t>G R A C I A S</a:t>
            </a:r>
          </a:p>
        </p:txBody>
      </p:sp>
      <p:pic>
        <p:nvPicPr>
          <p:cNvPr id="12" name="11 Imagen" descr="FOTOS DE UNIDAD DE CUIDAOS INTENSIVOS Y TADEO 021.jpg"/>
          <p:cNvPicPr>
            <a:picLocks noChangeAspect="1"/>
          </p:cNvPicPr>
          <p:nvPr/>
        </p:nvPicPr>
        <p:blipFill>
          <a:blip r:embed="rId9" cstate="print"/>
          <a:srcRect/>
          <a:stretch>
            <a:fillRect/>
          </a:stretch>
        </p:blipFill>
        <p:spPr bwMode="auto">
          <a:xfrm>
            <a:off x="4877410" y="680310"/>
            <a:ext cx="1769141" cy="2137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Resultado de imagen para florence nightingale">
            <a:hlinkClick r:id="rId2"/>
          </p:cNvPr>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3" name="2 CuadroTexto"/>
          <p:cNvSpPr txBox="1"/>
          <p:nvPr/>
        </p:nvSpPr>
        <p:spPr>
          <a:xfrm>
            <a:off x="4724705" y="680310"/>
            <a:ext cx="2733762" cy="646331"/>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PE" sz="3600" b="1" dirty="0" smtClean="0"/>
              <a:t>REFLEXIONES</a:t>
            </a:r>
            <a:endParaRPr lang="es-PE" sz="3600" b="1" dirty="0"/>
          </a:p>
        </p:txBody>
      </p:sp>
      <p:pic>
        <p:nvPicPr>
          <p:cNvPr id="52226" name="Picture 2" descr="C:\Users\Vilma\Documents\FOTOS DE CELULAR\2013-02-15 11.18.29.jpg"/>
          <p:cNvPicPr>
            <a:picLocks noChangeAspect="1" noChangeArrowheads="1"/>
          </p:cNvPicPr>
          <p:nvPr/>
        </p:nvPicPr>
        <p:blipFill>
          <a:blip r:embed="rId4" cstate="print"/>
          <a:srcRect/>
          <a:stretch>
            <a:fillRect/>
          </a:stretch>
        </p:blipFill>
        <p:spPr bwMode="auto">
          <a:xfrm>
            <a:off x="448965" y="2970885"/>
            <a:ext cx="2748690" cy="2901395"/>
          </a:xfrm>
          <a:prstGeom prst="ellipse">
            <a:avLst/>
          </a:prstGeom>
          <a:noFill/>
        </p:spPr>
      </p:pic>
      <p:sp>
        <p:nvSpPr>
          <p:cNvPr id="5" name="4 Rectángulo"/>
          <p:cNvSpPr/>
          <p:nvPr/>
        </p:nvSpPr>
        <p:spPr>
          <a:xfrm>
            <a:off x="3350360" y="1749245"/>
            <a:ext cx="5039264" cy="3970318"/>
          </a:xfrm>
          <a:prstGeom prst="rect">
            <a:avLst/>
          </a:prstGeom>
          <a:solidFill>
            <a:schemeClr val="accent1">
              <a:lumMod val="40000"/>
              <a:lumOff val="60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s-PE" sz="2800" dirty="0" smtClean="0">
                <a:ln>
                  <a:solidFill>
                    <a:schemeClr val="accent5">
                      <a:lumMod val="75000"/>
                    </a:schemeClr>
                  </a:solidFill>
                </a:ln>
              </a:rPr>
              <a:t>La observación indica cómo está el paciente; la reflexión indica qué hay que hacer; la destreza y</a:t>
            </a:r>
          </a:p>
          <a:p>
            <a:r>
              <a:rPr lang="es-PE" sz="2800" dirty="0" smtClean="0">
                <a:ln>
                  <a:solidFill>
                    <a:schemeClr val="accent5">
                      <a:lumMod val="75000"/>
                    </a:schemeClr>
                  </a:solidFill>
                </a:ln>
              </a:rPr>
              <a:t>práctica indica cómo hay que hacerlo. La formación y la experiencia son necesarias para saber cómo observar y qué observar; cómo pensar y qué</a:t>
            </a:r>
          </a:p>
          <a:p>
            <a:r>
              <a:rPr lang="es-PE" sz="2800" dirty="0" smtClean="0">
                <a:ln>
                  <a:solidFill>
                    <a:schemeClr val="accent5">
                      <a:lumMod val="75000"/>
                    </a:schemeClr>
                  </a:solidFill>
                </a:ln>
              </a:rPr>
              <a:t>pensar</a:t>
            </a:r>
            <a:endParaRPr lang="es-PE" sz="2800" dirty="0">
              <a:ln>
                <a:solidFill>
                  <a:schemeClr val="accent5">
                    <a:lumMod val="75000"/>
                  </a:schemeClr>
                </a:solidFill>
              </a:ln>
            </a:endParaRPr>
          </a:p>
        </p:txBody>
      </p:sp>
      <p:sp>
        <p:nvSpPr>
          <p:cNvPr id="6" name="5 Rectángulo"/>
          <p:cNvSpPr/>
          <p:nvPr/>
        </p:nvSpPr>
        <p:spPr>
          <a:xfrm>
            <a:off x="3044950" y="6177690"/>
            <a:ext cx="2975110" cy="461665"/>
          </a:xfrm>
          <a:prstGeom prst="rect">
            <a:avLst/>
          </a:prstGeom>
        </p:spPr>
        <p:txBody>
          <a:bodyPr wrap="none">
            <a:spAutoFit/>
          </a:bodyPr>
          <a:lstStyle/>
          <a:p>
            <a:r>
              <a:rPr lang="es-PE" dirty="0" smtClean="0"/>
              <a:t>.*</a:t>
            </a:r>
            <a:r>
              <a:rPr lang="es-PE" sz="2400" b="1" dirty="0" smtClean="0">
                <a:effectLst>
                  <a:outerShdw blurRad="38100" dist="38100" dir="2700000" algn="tl">
                    <a:srgbClr val="000000">
                      <a:alpha val="43137"/>
                    </a:srgbClr>
                  </a:outerShdw>
                </a:effectLst>
              </a:rPr>
              <a:t>Florence </a:t>
            </a:r>
            <a:r>
              <a:rPr lang="es-PE" sz="2400" b="1" dirty="0" err="1" smtClean="0">
                <a:effectLst>
                  <a:outerShdw blurRad="38100" dist="38100" dir="2700000" algn="tl">
                    <a:srgbClr val="000000">
                      <a:alpha val="43137"/>
                    </a:srgbClr>
                  </a:outerShdw>
                </a:effectLst>
              </a:rPr>
              <a:t>Nightingale</a:t>
            </a:r>
            <a:endParaRPr lang="es-PE" sz="2400" b="1" dirty="0">
              <a:effectLst>
                <a:outerShdw blurRad="38100" dist="38100" dir="2700000" algn="tl">
                  <a:srgbClr val="000000">
                    <a:alpha val="43137"/>
                  </a:srgbClr>
                </a:outerShdw>
              </a:effectLst>
            </a:endParaRPr>
          </a:p>
        </p:txBody>
      </p:sp>
      <p:sp>
        <p:nvSpPr>
          <p:cNvPr id="7" name="6 Rectángulo"/>
          <p:cNvSpPr/>
          <p:nvPr/>
        </p:nvSpPr>
        <p:spPr>
          <a:xfrm rot="18923985">
            <a:off x="-506690" y="1315192"/>
            <a:ext cx="4910437" cy="1200329"/>
          </a:xfrm>
          <a:prstGeom prst="rect">
            <a:avLst/>
          </a:prstGeom>
          <a:noFill/>
        </p:spPr>
        <p:txBody>
          <a:bodyPr wrap="square" lIns="91440" tIns="45720" rIns="91440" bIns="45720">
            <a:spAutoFit/>
          </a:bodyPr>
          <a:lstStyle/>
          <a:p>
            <a:pPr algn="ctr"/>
            <a:r>
              <a:rPr lang="es-E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G R A C I A S </a:t>
            </a:r>
            <a:endParaRPr lang="es-E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2" cstate="print"/>
          <a:stretch>
            <a:fillRect/>
          </a:stretch>
        </p:blipFill>
        <p:spPr>
          <a:xfrm>
            <a:off x="7311540" y="0"/>
            <a:ext cx="1832460" cy="1658331"/>
          </a:xfrm>
          <a:prstGeom prst="ellipse">
            <a:avLst/>
          </a:prstGeom>
          <a:ln>
            <a:noFill/>
          </a:ln>
          <a:effectLst>
            <a:softEdge rad="112500"/>
          </a:effectLst>
        </p:spPr>
      </p:pic>
      <p:graphicFrame>
        <p:nvGraphicFramePr>
          <p:cNvPr id="5" name="4 Gráfico"/>
          <p:cNvGraphicFramePr>
            <a:graphicFrameLocks/>
          </p:cNvGraphicFramePr>
          <p:nvPr>
            <p:extLst/>
          </p:nvPr>
        </p:nvGraphicFramePr>
        <p:xfrm>
          <a:off x="754375" y="1596540"/>
          <a:ext cx="7795008" cy="417846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1"/>
          <p:cNvSpPr txBox="1"/>
          <p:nvPr/>
        </p:nvSpPr>
        <p:spPr>
          <a:xfrm>
            <a:off x="6251755" y="5108755"/>
            <a:ext cx="454611" cy="28995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400" b="1" dirty="0" smtClean="0"/>
              <a:t>2016</a:t>
            </a:r>
            <a:endParaRPr lang="es-PE" sz="1400" b="1" dirty="0"/>
          </a:p>
        </p:txBody>
      </p:sp>
      <p:sp>
        <p:nvSpPr>
          <p:cNvPr id="8" name="CuadroTexto 1"/>
          <p:cNvSpPr txBox="1"/>
          <p:nvPr/>
        </p:nvSpPr>
        <p:spPr>
          <a:xfrm>
            <a:off x="7015280" y="5261460"/>
            <a:ext cx="454611" cy="28995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400" b="1" dirty="0" smtClean="0"/>
              <a:t>2017</a:t>
            </a:r>
            <a:endParaRPr lang="es-PE" sz="1400" b="1" dirty="0"/>
          </a:p>
        </p:txBody>
      </p:sp>
      <p:sp>
        <p:nvSpPr>
          <p:cNvPr id="9" name="CuadroTexto 1"/>
          <p:cNvSpPr txBox="1"/>
          <p:nvPr/>
        </p:nvSpPr>
        <p:spPr>
          <a:xfrm>
            <a:off x="7778805" y="5261460"/>
            <a:ext cx="454611" cy="28995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400" b="1" dirty="0" smtClean="0"/>
              <a:t>2018</a:t>
            </a:r>
            <a:endParaRPr lang="es-PE" sz="1400" b="1" dirty="0"/>
          </a:p>
        </p:txBody>
      </p:sp>
      <p:sp>
        <p:nvSpPr>
          <p:cNvPr id="10" name="9 CuadroTexto"/>
          <p:cNvSpPr txBox="1"/>
          <p:nvPr/>
        </p:nvSpPr>
        <p:spPr>
          <a:xfrm>
            <a:off x="1823310" y="374900"/>
            <a:ext cx="5497380" cy="892552"/>
          </a:xfrm>
          <a:prstGeom prst="rect">
            <a:avLst/>
          </a:prstGeom>
          <a:noFill/>
          <a:ln>
            <a:solidFill>
              <a:srgbClr val="FF0000"/>
            </a:solidFill>
          </a:ln>
        </p:spPr>
        <p:txBody>
          <a:bodyPr wrap="square" rtlCol="0">
            <a:spAutoFit/>
          </a:bodyPr>
          <a:lstStyle/>
          <a:p>
            <a:pPr algn="ctr"/>
            <a:r>
              <a:rPr lang="es-PE" sz="2800" b="1" dirty="0" smtClean="0">
                <a:solidFill>
                  <a:srgbClr val="FF0000"/>
                </a:solidFill>
              </a:rPr>
              <a:t>  </a:t>
            </a:r>
            <a:r>
              <a:rPr lang="es-PE" sz="2400" b="1" dirty="0" smtClean="0">
                <a:solidFill>
                  <a:srgbClr val="FF0000"/>
                </a:solidFill>
              </a:rPr>
              <a:t>TRASPLANTE CARDIACO EN INCOR</a:t>
            </a:r>
          </a:p>
          <a:p>
            <a:pPr algn="ctr"/>
            <a:r>
              <a:rPr lang="es-PE" sz="2400" b="1" dirty="0" smtClean="0">
                <a:solidFill>
                  <a:srgbClr val="FF0000"/>
                </a:solidFill>
              </a:rPr>
              <a:t>2010-2018</a:t>
            </a:r>
            <a:endParaRPr lang="es-PE" sz="2400" b="1" dirty="0">
              <a:solidFill>
                <a:srgbClr val="FF0000"/>
              </a:solidFill>
            </a:endParaRPr>
          </a:p>
        </p:txBody>
      </p:sp>
      <p:sp>
        <p:nvSpPr>
          <p:cNvPr id="11" name="10 CuadroTexto"/>
          <p:cNvSpPr txBox="1"/>
          <p:nvPr/>
        </p:nvSpPr>
        <p:spPr>
          <a:xfrm>
            <a:off x="1059785" y="6177690"/>
            <a:ext cx="7336688"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s-PE" dirty="0" smtClean="0"/>
              <a:t>TOTAL DE PACIENTES TRASPLANTADOS HASTA LA ACTUALIDAD 63 PACIENTES</a:t>
            </a:r>
            <a:endParaRPr lang="es-PE" dirty="0"/>
          </a:p>
        </p:txBody>
      </p:sp>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044950" y="222195"/>
            <a:ext cx="2717090" cy="523220"/>
          </a:xfrm>
          <a:prstGeom prst="rect">
            <a:avLst/>
          </a:prstGeom>
          <a:noFill/>
          <a:ln>
            <a:solidFill>
              <a:srgbClr val="FF0000"/>
            </a:solidFill>
          </a:ln>
        </p:spPr>
        <p:txBody>
          <a:bodyPr wrap="none" rtlCol="0">
            <a:spAutoFit/>
          </a:bodyPr>
          <a:lstStyle/>
          <a:p>
            <a:r>
              <a:rPr lang="es-PE" sz="2800" b="1" dirty="0" smtClean="0">
                <a:solidFill>
                  <a:srgbClr val="FF0000"/>
                </a:solidFill>
              </a:rPr>
              <a:t>  INTRODUCCION</a:t>
            </a:r>
            <a:endParaRPr lang="es-PE" sz="2800" b="1" dirty="0">
              <a:solidFill>
                <a:srgbClr val="FF0000"/>
              </a:solidFill>
            </a:endParaRPr>
          </a:p>
        </p:txBody>
      </p:sp>
      <p:sp>
        <p:nvSpPr>
          <p:cNvPr id="6" name="5 Rectángulo"/>
          <p:cNvSpPr/>
          <p:nvPr/>
        </p:nvSpPr>
        <p:spPr>
          <a:xfrm>
            <a:off x="601670" y="985720"/>
            <a:ext cx="8246070" cy="1754326"/>
          </a:xfrm>
          <a:prstGeom prst="rect">
            <a:avLst/>
          </a:prstGeom>
          <a:solidFill>
            <a:schemeClr val="accent1"/>
          </a:solidFill>
        </p:spPr>
        <p:txBody>
          <a:bodyPr wrap="square">
            <a:spAutoFit/>
          </a:bodyPr>
          <a:lstStyle/>
          <a:p>
            <a:r>
              <a:rPr lang="es-PE" i="1" dirty="0" smtClean="0"/>
              <a:t>El análisis de los datos pertenecientes a la International Society of Heart and Lung Transplantation muestra que pese al avance en el manejo perioperatorio del trasplante cardíaco, el fallo cardíaco derecho agudo aparece aún como un grave problema con un complicado manejo y una elevada mortalidad, llegando a representar el 50 % de todas las posibles complicaciones agudas cardíacas y a su vez siendo la causa más importante de mortalidad precoz</a:t>
            </a:r>
            <a:endParaRPr lang="es-PE" dirty="0"/>
          </a:p>
        </p:txBody>
      </p:sp>
      <p:sp>
        <p:nvSpPr>
          <p:cNvPr id="7" name="6 Flecha abajo"/>
          <p:cNvSpPr/>
          <p:nvPr/>
        </p:nvSpPr>
        <p:spPr>
          <a:xfrm>
            <a:off x="3044950" y="2818180"/>
            <a:ext cx="2748690" cy="30541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dirty="0"/>
          </a:p>
        </p:txBody>
      </p:sp>
      <p:pic>
        <p:nvPicPr>
          <p:cNvPr id="97282" name="Picture 2" descr="Imagen relacionada">
            <a:hlinkClick r:id="rId3"/>
          </p:cNvPr>
          <p:cNvPicPr>
            <a:picLocks noChangeAspect="1" noChangeArrowheads="1"/>
          </p:cNvPicPr>
          <p:nvPr/>
        </p:nvPicPr>
        <p:blipFill>
          <a:blip r:embed="rId4" cstate="print"/>
          <a:srcRect/>
          <a:stretch>
            <a:fillRect/>
          </a:stretch>
        </p:blipFill>
        <p:spPr bwMode="auto">
          <a:xfrm>
            <a:off x="1059785" y="3276295"/>
            <a:ext cx="7024430" cy="3054099"/>
          </a:xfrm>
          <a:prstGeom prst="rect">
            <a:avLst/>
          </a:prstGeom>
          <a:noFill/>
          <a:ln>
            <a:solidFill>
              <a:schemeClr val="bg1">
                <a:lumMod val="95000"/>
              </a:schemeClr>
            </a:solidFill>
          </a:ln>
        </p:spPr>
      </p:pic>
      <p:sp>
        <p:nvSpPr>
          <p:cNvPr id="9" name="8 CuadroTexto"/>
          <p:cNvSpPr txBox="1"/>
          <p:nvPr/>
        </p:nvSpPr>
        <p:spPr>
          <a:xfrm>
            <a:off x="601670" y="6483100"/>
            <a:ext cx="2748690" cy="261610"/>
          </a:xfrm>
          <a:prstGeom prst="rect">
            <a:avLst/>
          </a:prstGeom>
          <a:solidFill>
            <a:schemeClr val="bg1"/>
          </a:solidFill>
          <a:ln>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PE" sz="1100" dirty="0" smtClean="0"/>
              <a:t>Trasplante Cardiaco. Henry Abensur .España</a:t>
            </a:r>
            <a:endParaRPr lang="es-PE" sz="1100" dirty="0"/>
          </a:p>
        </p:txBody>
      </p:sp>
      <p:pic>
        <p:nvPicPr>
          <p:cNvPr id="10" name="9 Imagen" descr="Div_enfermeria.jpg"/>
          <p:cNvPicPr>
            <a:picLocks noChangeAspect="1"/>
          </p:cNvPicPr>
          <p:nvPr/>
        </p:nvPicPr>
        <p:blipFill>
          <a:blip r:embed="rId5" cstate="print"/>
          <a:stretch>
            <a:fillRect/>
          </a:stretch>
        </p:blipFill>
        <p:spPr>
          <a:xfrm>
            <a:off x="7626100" y="1"/>
            <a:ext cx="1517899" cy="985719"/>
          </a:xfrm>
          <a:prstGeom prst="ellipse">
            <a:avLst/>
          </a:prstGeom>
          <a:ln>
            <a:noFill/>
          </a:ln>
          <a:effectLst>
            <a:softEdge rad="112500"/>
          </a:effectLst>
        </p:spPr>
      </p:pic>
    </p:spTree>
  </p:cSld>
  <p:clrMapOvr>
    <a:masterClrMapping/>
  </p:clrMapOvr>
  <p:transition>
    <p:pull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4" cstate="print"/>
          <a:stretch>
            <a:fillRect/>
          </a:stretch>
        </p:blipFill>
        <p:spPr>
          <a:xfrm>
            <a:off x="7778805" y="69490"/>
            <a:ext cx="1221640" cy="921295"/>
          </a:xfrm>
          <a:prstGeom prst="ellipse">
            <a:avLst/>
          </a:prstGeom>
          <a:ln>
            <a:noFill/>
          </a:ln>
          <a:effectLst>
            <a:softEdge rad="112500"/>
          </a:effectLst>
        </p:spPr>
      </p:pic>
      <p:pic>
        <p:nvPicPr>
          <p:cNvPr id="67585" name="Picture 1"/>
          <p:cNvPicPr>
            <a:picLocks noChangeAspect="1" noChangeArrowheads="1"/>
          </p:cNvPicPr>
          <p:nvPr/>
        </p:nvPicPr>
        <p:blipFill>
          <a:blip r:embed="rId5" cstate="print"/>
          <a:srcRect/>
          <a:stretch>
            <a:fillRect/>
          </a:stretch>
        </p:blipFill>
        <p:spPr bwMode="auto">
          <a:xfrm>
            <a:off x="143555" y="680309"/>
            <a:ext cx="8856890" cy="5802791"/>
          </a:xfrm>
          <a:prstGeom prst="rect">
            <a:avLst/>
          </a:prstGeom>
          <a:noFill/>
          <a:ln w="9525">
            <a:noFill/>
            <a:miter lim="800000"/>
            <a:headEnd/>
            <a:tailEnd/>
          </a:ln>
        </p:spPr>
      </p:pic>
      <p:sp>
        <p:nvSpPr>
          <p:cNvPr id="20" name="19 CuadroTexto"/>
          <p:cNvSpPr txBox="1"/>
          <p:nvPr/>
        </p:nvSpPr>
        <p:spPr>
          <a:xfrm>
            <a:off x="3197655" y="69490"/>
            <a:ext cx="2443280" cy="523220"/>
          </a:xfrm>
          <a:prstGeom prst="rect">
            <a:avLst/>
          </a:prstGeom>
          <a:noFill/>
          <a:ln w="38100">
            <a:solidFill>
              <a:srgbClr val="FF0000"/>
            </a:solidFill>
          </a:ln>
        </p:spPr>
        <p:txBody>
          <a:bodyPr wrap="square" rtlCol="0">
            <a:spAutoFit/>
          </a:bodyPr>
          <a:lstStyle/>
          <a:p>
            <a:r>
              <a:rPr lang="es-PE" sz="2800" b="1" dirty="0" smtClean="0">
                <a:solidFill>
                  <a:srgbClr val="FF0000"/>
                </a:solidFill>
              </a:rPr>
              <a:t>  </a:t>
            </a:r>
            <a:r>
              <a:rPr lang="es-PE" sz="2400" b="1" dirty="0" smtClean="0">
                <a:solidFill>
                  <a:srgbClr val="FF0000"/>
                </a:solidFill>
              </a:rPr>
              <a:t>INTRODUCCION</a:t>
            </a:r>
            <a:endParaRPr lang="es-PE" sz="2800" b="1" dirty="0">
              <a:solidFill>
                <a:srgbClr val="FF0000"/>
              </a:solidFill>
            </a:endParaRPr>
          </a:p>
        </p:txBody>
      </p:sp>
      <p:cxnSp>
        <p:nvCxnSpPr>
          <p:cNvPr id="22" name="21 Conector angular"/>
          <p:cNvCxnSpPr/>
          <p:nvPr/>
        </p:nvCxnSpPr>
        <p:spPr>
          <a:xfrm flipV="1">
            <a:off x="296260" y="6177690"/>
            <a:ext cx="916230" cy="458115"/>
          </a:xfrm>
          <a:prstGeom prst="bentConnector3">
            <a:avLst>
              <a:gd name="adj1" fmla="val 50000"/>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8" name="27 Flecha derecha"/>
          <p:cNvSpPr/>
          <p:nvPr/>
        </p:nvSpPr>
        <p:spPr>
          <a:xfrm>
            <a:off x="6557165" y="6330395"/>
            <a:ext cx="2443280" cy="3054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9" name="28 CuadroTexto"/>
          <p:cNvSpPr txBox="1"/>
          <p:nvPr/>
        </p:nvSpPr>
        <p:spPr>
          <a:xfrm>
            <a:off x="907080" y="6611779"/>
            <a:ext cx="5802789" cy="246221"/>
          </a:xfrm>
          <a:prstGeom prst="rect">
            <a:avLst/>
          </a:prstGeom>
          <a:solidFill>
            <a:schemeClr val="bg1"/>
          </a:solidFill>
        </p:spPr>
        <p:txBody>
          <a:bodyPr wrap="square" rtlCol="0">
            <a:spAutoFit/>
          </a:bodyPr>
          <a:lstStyle/>
          <a:p>
            <a:r>
              <a:rPr lang="es-PE" sz="1000" dirty="0" smtClean="0"/>
              <a:t>Insuficiencia Ventricular derecha en el seno de la Cirugía cardiaca. María  Angélica Corres y col.España.2013</a:t>
            </a:r>
            <a:endParaRPr lang="es-PE" sz="1000" dirty="0"/>
          </a:p>
        </p:txBody>
      </p:sp>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65195" y="222195"/>
            <a:ext cx="6190926" cy="523220"/>
          </a:xfrm>
          <a:prstGeom prst="rect">
            <a:avLst/>
          </a:prstGeom>
          <a:noFill/>
          <a:ln>
            <a:solidFill>
              <a:srgbClr val="FF0000"/>
            </a:solidFill>
          </a:ln>
        </p:spPr>
        <p:txBody>
          <a:bodyPr wrap="none" rtlCol="0">
            <a:spAutoFit/>
          </a:bodyPr>
          <a:lstStyle/>
          <a:p>
            <a:r>
              <a:rPr lang="es-PE" sz="2800" b="1" dirty="0" smtClean="0">
                <a:solidFill>
                  <a:srgbClr val="FF0000"/>
                </a:solidFill>
              </a:rPr>
              <a:t>  </a:t>
            </a:r>
            <a:r>
              <a:rPr lang="es-PE" sz="2800" b="1" i="1" dirty="0" smtClean="0">
                <a:solidFill>
                  <a:srgbClr val="FF0000"/>
                </a:solidFill>
              </a:rPr>
              <a:t>FISIOLOGIA DEL VENTRICULO DERECHO</a:t>
            </a:r>
            <a:endParaRPr lang="es-PE" sz="2800" b="1" i="1" dirty="0">
              <a:solidFill>
                <a:srgbClr val="FF0000"/>
              </a:solidFill>
            </a:endParaRPr>
          </a:p>
        </p:txBody>
      </p:sp>
      <p:pic>
        <p:nvPicPr>
          <p:cNvPr id="119810" name="Picture 2" descr="Imagen relacionada">
            <a:hlinkClick r:id="rId2"/>
          </p:cNvPr>
          <p:cNvPicPr>
            <a:picLocks noChangeAspect="1" noChangeArrowheads="1"/>
          </p:cNvPicPr>
          <p:nvPr/>
        </p:nvPicPr>
        <p:blipFill>
          <a:blip r:embed="rId3" cstate="print"/>
          <a:srcRect/>
          <a:stretch>
            <a:fillRect/>
          </a:stretch>
        </p:blipFill>
        <p:spPr bwMode="auto">
          <a:xfrm>
            <a:off x="1212490" y="1291130"/>
            <a:ext cx="6871725" cy="5039265"/>
          </a:xfrm>
          <a:prstGeom prst="rect">
            <a:avLst/>
          </a:prstGeom>
          <a:noFill/>
        </p:spPr>
      </p:pic>
      <p:sp>
        <p:nvSpPr>
          <p:cNvPr id="6" name="5 CuadroTexto"/>
          <p:cNvSpPr txBox="1"/>
          <p:nvPr/>
        </p:nvSpPr>
        <p:spPr>
          <a:xfrm>
            <a:off x="296260" y="1291130"/>
            <a:ext cx="2232248" cy="584775"/>
          </a:xfrm>
          <a:prstGeom prst="rect">
            <a:avLst/>
          </a:prstGeom>
          <a:ln w="19050">
            <a:solidFill>
              <a:srgbClr val="00206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E" sz="1600" b="1" dirty="0" smtClean="0">
                <a:solidFill>
                  <a:schemeClr val="tx1"/>
                </a:solidFill>
                <a:effectLst>
                  <a:outerShdw blurRad="38100" dist="38100" dir="2700000" algn="tl">
                    <a:srgbClr val="000000">
                      <a:alpha val="43137"/>
                    </a:srgbClr>
                  </a:outerShdw>
                </a:effectLst>
              </a:rPr>
              <a:t>SE SITUA DETRÁS</a:t>
            </a:r>
          </a:p>
          <a:p>
            <a:pPr algn="ctr"/>
            <a:r>
              <a:rPr lang="es-PE" sz="1600" b="1" dirty="0" smtClean="0">
                <a:solidFill>
                  <a:schemeClr val="tx1"/>
                </a:solidFill>
                <a:effectLst>
                  <a:outerShdw blurRad="38100" dist="38100" dir="2700000" algn="tl">
                    <a:srgbClr val="000000">
                      <a:alpha val="43137"/>
                    </a:srgbClr>
                  </a:outerShdw>
                </a:effectLst>
              </a:rPr>
              <a:t>DEL ESTERNON</a:t>
            </a:r>
            <a:endParaRPr lang="es-PE" sz="1600" b="1" dirty="0">
              <a:solidFill>
                <a:schemeClr val="tx1"/>
              </a:solidFill>
              <a:effectLst>
                <a:outerShdw blurRad="38100" dist="38100" dir="2700000" algn="tl">
                  <a:srgbClr val="000000">
                    <a:alpha val="43137"/>
                  </a:srgbClr>
                </a:outerShdw>
              </a:effectLst>
            </a:endParaRPr>
          </a:p>
        </p:txBody>
      </p:sp>
      <p:sp>
        <p:nvSpPr>
          <p:cNvPr id="7" name="6 CuadroTexto"/>
          <p:cNvSpPr txBox="1"/>
          <p:nvPr/>
        </p:nvSpPr>
        <p:spPr>
          <a:xfrm>
            <a:off x="448965" y="3123590"/>
            <a:ext cx="2483768" cy="584775"/>
          </a:xfrm>
          <a:prstGeom prst="rect">
            <a:avLst/>
          </a:prstGeom>
          <a:ln w="28575">
            <a:solidFill>
              <a:srgbClr val="7030A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E" sz="1600" b="1" dirty="0" smtClean="0">
                <a:solidFill>
                  <a:schemeClr val="tx1"/>
                </a:solidFill>
                <a:effectLst>
                  <a:outerShdw blurRad="38100" dist="38100" dir="2700000" algn="tl">
                    <a:srgbClr val="000000">
                      <a:alpha val="43137"/>
                    </a:srgbClr>
                  </a:outerShdw>
                </a:effectLst>
              </a:rPr>
              <a:t>PARED DELGADA Y</a:t>
            </a:r>
          </a:p>
          <a:p>
            <a:pPr algn="ctr"/>
            <a:r>
              <a:rPr lang="es-PE" sz="1600" b="1" dirty="0" smtClean="0">
                <a:solidFill>
                  <a:schemeClr val="tx1"/>
                </a:solidFill>
                <a:effectLst>
                  <a:outerShdw blurRad="38100" dist="38100" dir="2700000" algn="tl">
                    <a:srgbClr val="000000">
                      <a:alpha val="43137"/>
                    </a:srgbClr>
                  </a:outerShdw>
                </a:effectLst>
              </a:rPr>
              <a:t>COMPLACIENTE</a:t>
            </a:r>
            <a:endParaRPr lang="es-PE" sz="1600" b="1" dirty="0">
              <a:solidFill>
                <a:schemeClr val="tx1"/>
              </a:solidFill>
              <a:effectLst>
                <a:outerShdw blurRad="38100" dist="38100" dir="2700000" algn="tl">
                  <a:srgbClr val="000000">
                    <a:alpha val="43137"/>
                  </a:srgbClr>
                </a:outerShdw>
              </a:effectLst>
            </a:endParaRPr>
          </a:p>
        </p:txBody>
      </p:sp>
      <p:sp>
        <p:nvSpPr>
          <p:cNvPr id="8" name="7 CuadroTexto"/>
          <p:cNvSpPr txBox="1"/>
          <p:nvPr/>
        </p:nvSpPr>
        <p:spPr>
          <a:xfrm>
            <a:off x="448965" y="5108755"/>
            <a:ext cx="2555776" cy="584775"/>
          </a:xfrm>
          <a:prstGeom prst="rect">
            <a:avLst/>
          </a:prstGeom>
          <a:ln w="28575">
            <a:solidFill>
              <a:srgbClr val="7030A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E" sz="1600" b="1" dirty="0" smtClean="0">
                <a:solidFill>
                  <a:schemeClr val="tx1"/>
                </a:solidFill>
                <a:effectLst>
                  <a:outerShdw blurRad="38100" dist="38100" dir="2700000" algn="tl">
                    <a:srgbClr val="000000">
                      <a:alpha val="43137"/>
                    </a:srgbClr>
                  </a:outerShdw>
                </a:effectLst>
              </a:rPr>
              <a:t>SILUETA</a:t>
            </a:r>
          </a:p>
          <a:p>
            <a:pPr algn="ctr"/>
            <a:r>
              <a:rPr lang="es-PE" sz="1600" b="1" dirty="0" smtClean="0">
                <a:solidFill>
                  <a:schemeClr val="tx1"/>
                </a:solidFill>
                <a:effectLst>
                  <a:outerShdw blurRad="38100" dist="38100" dir="2700000" algn="tl">
                    <a:srgbClr val="000000">
                      <a:alpha val="43137"/>
                    </a:srgbClr>
                  </a:outerShdw>
                </a:effectLst>
              </a:rPr>
              <a:t>FORMA TRIANGULAR</a:t>
            </a:r>
            <a:endParaRPr lang="es-PE" b="1" dirty="0">
              <a:solidFill>
                <a:schemeClr val="tx1"/>
              </a:solidFill>
              <a:effectLst>
                <a:outerShdw blurRad="38100" dist="38100" dir="2700000" algn="tl">
                  <a:srgbClr val="000000">
                    <a:alpha val="43137"/>
                  </a:srgbClr>
                </a:outerShdw>
              </a:effectLst>
            </a:endParaRPr>
          </a:p>
        </p:txBody>
      </p:sp>
      <p:sp>
        <p:nvSpPr>
          <p:cNvPr id="9" name="8 CuadroTexto"/>
          <p:cNvSpPr txBox="1"/>
          <p:nvPr/>
        </p:nvSpPr>
        <p:spPr>
          <a:xfrm>
            <a:off x="6156176" y="980728"/>
            <a:ext cx="2787600" cy="1077218"/>
          </a:xfrm>
          <a:prstGeom prst="rect">
            <a:avLst/>
          </a:prstGeom>
          <a:ln w="19050">
            <a:solidFill>
              <a:srgbClr val="00206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E" sz="1600" b="1" dirty="0" smtClean="0">
                <a:solidFill>
                  <a:schemeClr val="tx1"/>
                </a:solidFill>
                <a:effectLst>
                  <a:outerShdw blurRad="38100" dist="38100" dir="2700000" algn="tl">
                    <a:srgbClr val="000000">
                      <a:alpha val="43137"/>
                    </a:srgbClr>
                  </a:outerShdw>
                </a:effectLst>
              </a:rPr>
              <a:t>FUNCION SISTOLICA</a:t>
            </a:r>
          </a:p>
          <a:p>
            <a:pPr algn="ctr"/>
            <a:r>
              <a:rPr lang="es-PE" sz="1600" b="1" dirty="0" smtClean="0">
                <a:solidFill>
                  <a:schemeClr val="tx1"/>
                </a:solidFill>
                <a:effectLst>
                  <a:outerShdw blurRad="38100" dist="38100" dir="2700000" algn="tl">
                    <a:srgbClr val="000000">
                      <a:alpha val="43137"/>
                    </a:srgbClr>
                  </a:outerShdw>
                </a:effectLst>
              </a:rPr>
              <a:t>PRECARGA</a:t>
            </a:r>
          </a:p>
          <a:p>
            <a:pPr algn="ctr"/>
            <a:r>
              <a:rPr lang="es-PE" sz="1600" b="1" dirty="0" smtClean="0">
                <a:solidFill>
                  <a:schemeClr val="tx1"/>
                </a:solidFill>
                <a:effectLst>
                  <a:outerShdw blurRad="38100" dist="38100" dir="2700000" algn="tl">
                    <a:srgbClr val="000000">
                      <a:alpha val="43137"/>
                    </a:srgbClr>
                  </a:outerShdw>
                </a:effectLst>
              </a:rPr>
              <a:t>POST CARGA</a:t>
            </a:r>
          </a:p>
          <a:p>
            <a:pPr algn="ctr"/>
            <a:r>
              <a:rPr lang="es-PE" sz="1600" b="1" dirty="0" smtClean="0">
                <a:solidFill>
                  <a:schemeClr val="tx1"/>
                </a:solidFill>
                <a:effectLst>
                  <a:outerShdw blurRad="38100" dist="38100" dir="2700000" algn="tl">
                    <a:srgbClr val="000000">
                      <a:alpha val="43137"/>
                    </a:srgbClr>
                  </a:outerShdw>
                </a:effectLst>
              </a:rPr>
              <a:t>CONTRACTILIDAD</a:t>
            </a:r>
            <a:endParaRPr lang="es-PE" sz="1600" b="1" dirty="0">
              <a:solidFill>
                <a:schemeClr val="tx1"/>
              </a:solidFill>
              <a:effectLst>
                <a:outerShdw blurRad="38100" dist="38100" dir="2700000" algn="tl">
                  <a:srgbClr val="000000">
                    <a:alpha val="43137"/>
                  </a:srgbClr>
                </a:outerShdw>
              </a:effectLst>
            </a:endParaRPr>
          </a:p>
        </p:txBody>
      </p:sp>
      <p:sp>
        <p:nvSpPr>
          <p:cNvPr id="11" name="10 CuadroTexto"/>
          <p:cNvSpPr txBox="1"/>
          <p:nvPr/>
        </p:nvSpPr>
        <p:spPr>
          <a:xfrm>
            <a:off x="6557165" y="2818180"/>
            <a:ext cx="2376264" cy="954107"/>
          </a:xfrm>
          <a:prstGeom prst="rect">
            <a:avLst/>
          </a:prstGeom>
          <a:ln w="12700">
            <a:solidFill>
              <a:srgbClr val="00206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PE" sz="1400" b="1" dirty="0" smtClean="0">
                <a:solidFill>
                  <a:schemeClr val="tx1"/>
                </a:solidFill>
                <a:effectLst>
                  <a:outerShdw blurRad="38100" dist="38100" dir="2700000" algn="tl">
                    <a:srgbClr val="000000">
                      <a:alpha val="43137"/>
                    </a:srgbClr>
                  </a:outerShdw>
                </a:effectLst>
              </a:rPr>
              <a:t>FUNCIÓN PRINCIPAL RECIBIR EL RETORNO VENOSO Y BOMBEAR HACIA LAS ARTERIAS PULMONARES.</a:t>
            </a:r>
            <a:endParaRPr lang="es-PE" sz="1400" b="1" dirty="0">
              <a:solidFill>
                <a:schemeClr val="tx1"/>
              </a:solidFill>
              <a:effectLst>
                <a:outerShdw blurRad="38100" dist="38100" dir="2700000" algn="tl">
                  <a:srgbClr val="000000">
                    <a:alpha val="43137"/>
                  </a:srgbClr>
                </a:outerShdw>
              </a:effectLst>
            </a:endParaRPr>
          </a:p>
        </p:txBody>
      </p:sp>
      <p:sp>
        <p:nvSpPr>
          <p:cNvPr id="12" name="11 CuadroTexto"/>
          <p:cNvSpPr txBox="1"/>
          <p:nvPr/>
        </p:nvSpPr>
        <p:spPr>
          <a:xfrm>
            <a:off x="5946345" y="5414165"/>
            <a:ext cx="2931616" cy="646331"/>
          </a:xfrm>
          <a:prstGeom prst="rect">
            <a:avLst/>
          </a:prstGeom>
          <a:ln w="28575">
            <a:solidFill>
              <a:srgbClr val="7030A0"/>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E" b="1" dirty="0" smtClean="0">
                <a:solidFill>
                  <a:schemeClr val="tx1"/>
                </a:solidFill>
                <a:effectLst>
                  <a:outerShdw blurRad="38100" dist="38100" dir="2700000" algn="tl">
                    <a:srgbClr val="000000">
                      <a:alpha val="43137"/>
                    </a:srgbClr>
                  </a:outerShdw>
                </a:effectLst>
              </a:rPr>
              <a:t>IRRIGACION</a:t>
            </a:r>
          </a:p>
          <a:p>
            <a:pPr algn="ctr"/>
            <a:r>
              <a:rPr lang="es-PE" b="1" dirty="0" smtClean="0">
                <a:solidFill>
                  <a:schemeClr val="tx1"/>
                </a:solidFill>
                <a:effectLst>
                  <a:outerShdw blurRad="38100" dist="38100" dir="2700000" algn="tl">
                    <a:srgbClr val="000000">
                      <a:alpha val="43137"/>
                    </a:srgbClr>
                  </a:outerShdw>
                </a:effectLst>
              </a:rPr>
              <a:t>CORONARIA DERECHA</a:t>
            </a:r>
            <a:endParaRPr lang="es-PE" b="1" dirty="0">
              <a:solidFill>
                <a:schemeClr val="tx1"/>
              </a:solidFill>
              <a:effectLst>
                <a:outerShdw blurRad="38100" dist="38100" dir="2700000" algn="tl">
                  <a:srgbClr val="000000">
                    <a:alpha val="43137"/>
                  </a:srgbClr>
                </a:outerShdw>
              </a:effectLst>
            </a:endParaRPr>
          </a:p>
        </p:txBody>
      </p:sp>
      <p:sp>
        <p:nvSpPr>
          <p:cNvPr id="13" name="12 CuadroTexto"/>
          <p:cNvSpPr txBox="1"/>
          <p:nvPr/>
        </p:nvSpPr>
        <p:spPr>
          <a:xfrm>
            <a:off x="1259633" y="6519446"/>
            <a:ext cx="4686712"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PE" sz="1200" dirty="0" smtClean="0"/>
              <a:t>Fisiopatología del Ventrículo Derecho. Iván Caviedes. Rev. chilena 2009</a:t>
            </a:r>
            <a:endParaRPr lang="es-PE" sz="1200" dirty="0"/>
          </a:p>
        </p:txBody>
      </p:sp>
      <p:pic>
        <p:nvPicPr>
          <p:cNvPr id="14" name="13 Imagen" descr="arritmia.jpg"/>
          <p:cNvPicPr>
            <a:picLocks noChangeAspect="1"/>
          </p:cNvPicPr>
          <p:nvPr/>
        </p:nvPicPr>
        <p:blipFill>
          <a:blip r:embed="rId4" cstate="print"/>
          <a:stretch>
            <a:fillRect/>
          </a:stretch>
        </p:blipFill>
        <p:spPr>
          <a:xfrm>
            <a:off x="7778804" y="0"/>
            <a:ext cx="1365195" cy="833015"/>
          </a:xfrm>
          <a:prstGeom prst="ellipse">
            <a:avLst/>
          </a:prstGeom>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59785" y="0"/>
            <a:ext cx="6871726" cy="892552"/>
          </a:xfrm>
          <a:prstGeom prst="rect">
            <a:avLst/>
          </a:prstGeom>
          <a:noFill/>
          <a:ln w="28575">
            <a:solidFill>
              <a:srgbClr val="FF0000"/>
            </a:solidFill>
          </a:ln>
        </p:spPr>
        <p:txBody>
          <a:bodyPr wrap="square" rtlCol="0">
            <a:spAutoFit/>
          </a:bodyPr>
          <a:lstStyle/>
          <a:p>
            <a:pPr algn="ctr"/>
            <a:r>
              <a:rPr lang="es-PE" sz="2800" b="1" dirty="0" smtClean="0">
                <a:solidFill>
                  <a:srgbClr val="FF0000"/>
                </a:solidFill>
              </a:rPr>
              <a:t>  </a:t>
            </a:r>
            <a:r>
              <a:rPr lang="es-PE" sz="2400" b="1" i="1" dirty="0" smtClean="0">
                <a:solidFill>
                  <a:srgbClr val="FF0000"/>
                </a:solidFill>
              </a:rPr>
              <a:t>DIFERENCIAS ESTRUCTURALES DEL VENTRICULO DERECHO</a:t>
            </a:r>
            <a:endParaRPr lang="es-PE" sz="2000" b="1" i="1" dirty="0">
              <a:solidFill>
                <a:srgbClr val="FF0000"/>
              </a:solidFill>
            </a:endParaRPr>
          </a:p>
        </p:txBody>
      </p:sp>
      <p:pic>
        <p:nvPicPr>
          <p:cNvPr id="3" name="Picture 2"/>
          <p:cNvPicPr>
            <a:picLocks noChangeAspect="1" noChangeArrowheads="1"/>
          </p:cNvPicPr>
          <p:nvPr/>
        </p:nvPicPr>
        <p:blipFill>
          <a:blip r:embed="rId2" cstate="print"/>
          <a:srcRect/>
          <a:stretch>
            <a:fillRect/>
          </a:stretch>
        </p:blipFill>
        <p:spPr bwMode="auto">
          <a:xfrm>
            <a:off x="0" y="833014"/>
            <a:ext cx="9144000" cy="5692329"/>
          </a:xfrm>
          <a:prstGeom prst="rect">
            <a:avLst/>
          </a:prstGeom>
          <a:noFill/>
          <a:ln w="9525">
            <a:noFill/>
            <a:miter lim="800000"/>
            <a:headEnd/>
            <a:tailEnd/>
          </a:ln>
        </p:spPr>
      </p:pic>
      <p:sp>
        <p:nvSpPr>
          <p:cNvPr id="4" name="3 Rectángulo"/>
          <p:cNvSpPr/>
          <p:nvPr/>
        </p:nvSpPr>
        <p:spPr>
          <a:xfrm>
            <a:off x="2434130" y="6483100"/>
            <a:ext cx="3696140" cy="276999"/>
          </a:xfrm>
          <a:prstGeom prst="rect">
            <a:avLst/>
          </a:prstGeom>
          <a:solidFill>
            <a:schemeClr val="bg1"/>
          </a:solidFill>
        </p:spPr>
        <p:txBody>
          <a:bodyPr wrap="none">
            <a:spAutoFit/>
          </a:bodyPr>
          <a:lstStyle/>
          <a:p>
            <a:r>
              <a:rPr lang="es-PE" sz="1200" dirty="0" smtClean="0"/>
              <a:t>Rev.  Chilena Enfermería Respiratoria. 2009; 25: 170-181</a:t>
            </a:r>
            <a:endParaRPr lang="es-PE" sz="1200"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5 Imagen" descr="Div_enfermeria.jpg"/>
          <p:cNvPicPr>
            <a:picLocks noChangeAspect="1"/>
          </p:cNvPicPr>
          <p:nvPr/>
        </p:nvPicPr>
        <p:blipFill>
          <a:blip r:embed="rId4" cstate="print"/>
          <a:stretch>
            <a:fillRect/>
          </a:stretch>
        </p:blipFill>
        <p:spPr>
          <a:xfrm>
            <a:off x="7626100" y="1"/>
            <a:ext cx="1517900" cy="1017558"/>
          </a:xfrm>
          <a:prstGeom prst="ellipse">
            <a:avLst/>
          </a:prstGeom>
          <a:ln>
            <a:noFill/>
          </a:ln>
          <a:effectLst>
            <a:softEdge rad="112500"/>
          </a:effectLst>
        </p:spPr>
      </p:pic>
      <p:sp>
        <p:nvSpPr>
          <p:cNvPr id="11" name="10 CuadroTexto"/>
          <p:cNvSpPr txBox="1"/>
          <p:nvPr/>
        </p:nvSpPr>
        <p:spPr>
          <a:xfrm>
            <a:off x="2281425" y="222195"/>
            <a:ext cx="4735014" cy="523220"/>
          </a:xfrm>
          <a:prstGeom prst="rect">
            <a:avLst/>
          </a:prstGeom>
          <a:noFill/>
          <a:ln>
            <a:solidFill>
              <a:srgbClr val="FF0000"/>
            </a:solidFill>
          </a:ln>
        </p:spPr>
        <p:txBody>
          <a:bodyPr wrap="none" rtlCol="0">
            <a:spAutoFit/>
          </a:bodyPr>
          <a:lstStyle/>
          <a:p>
            <a:r>
              <a:rPr lang="es-PE" sz="2800" b="1" dirty="0" smtClean="0">
                <a:solidFill>
                  <a:srgbClr val="FF0000"/>
                </a:solidFill>
              </a:rPr>
              <a:t>  ¿QUE  ES LA FALLA DERECHA?</a:t>
            </a:r>
            <a:endParaRPr lang="es-PE" sz="2800" b="1" i="1" dirty="0">
              <a:solidFill>
                <a:srgbClr val="FF0000"/>
              </a:solidFill>
            </a:endParaRPr>
          </a:p>
        </p:txBody>
      </p:sp>
      <p:sp>
        <p:nvSpPr>
          <p:cNvPr id="16" name="15 CuadroTexto"/>
          <p:cNvSpPr txBox="1"/>
          <p:nvPr/>
        </p:nvSpPr>
        <p:spPr>
          <a:xfrm>
            <a:off x="907080" y="985720"/>
            <a:ext cx="6871725" cy="1015663"/>
          </a:xfrm>
          <a:prstGeom prst="rect">
            <a:avLst/>
          </a:prstGeom>
          <a:solidFill>
            <a:schemeClr val="tx2">
              <a:lumMod val="60000"/>
              <a:lumOff val="40000"/>
            </a:schemeClr>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PE" sz="2000" b="1" dirty="0" smtClean="0">
                <a:solidFill>
                  <a:schemeClr val="tx1"/>
                </a:solidFill>
              </a:rPr>
              <a:t>Incapacidad del corazón derecho de aportar un flujo de sangre adecuado a la circulación pulmonar, y que es </a:t>
            </a:r>
            <a:r>
              <a:rPr lang="es-PE" sz="2000" b="1" dirty="0" smtClean="0">
                <a:solidFill>
                  <a:srgbClr val="FF0000"/>
                </a:solidFill>
              </a:rPr>
              <a:t>CAUSA DE  MUERTE </a:t>
            </a:r>
            <a:r>
              <a:rPr lang="es-PE" sz="2000" b="1" dirty="0" smtClean="0">
                <a:solidFill>
                  <a:schemeClr val="tx1"/>
                </a:solidFill>
              </a:rPr>
              <a:t>intrahospitalaria después del trasplante Cardiaco.</a:t>
            </a:r>
          </a:p>
        </p:txBody>
      </p:sp>
      <p:pic>
        <p:nvPicPr>
          <p:cNvPr id="65538" name="Picture 2" descr="Imagen relacionada">
            <a:hlinkClick r:id="rId5"/>
          </p:cNvPr>
          <p:cNvPicPr>
            <a:picLocks noChangeAspect="1" noChangeArrowheads="1"/>
          </p:cNvPicPr>
          <p:nvPr/>
        </p:nvPicPr>
        <p:blipFill>
          <a:blip r:embed="rId6" cstate="print"/>
          <a:srcRect l="7835" r="19042"/>
          <a:stretch>
            <a:fillRect/>
          </a:stretch>
        </p:blipFill>
        <p:spPr bwMode="auto">
          <a:xfrm>
            <a:off x="1976015" y="2054655"/>
            <a:ext cx="4123035" cy="3664920"/>
          </a:xfrm>
          <a:prstGeom prst="rect">
            <a:avLst/>
          </a:prstGeom>
          <a:noFill/>
        </p:spPr>
      </p:pic>
      <p:pic>
        <p:nvPicPr>
          <p:cNvPr id="17" name="16 Imagen" descr="01.gif"/>
          <p:cNvPicPr>
            <a:picLocks noChangeAspect="1"/>
          </p:cNvPicPr>
          <p:nvPr/>
        </p:nvPicPr>
        <p:blipFill>
          <a:blip r:embed="rId7" cstate="print"/>
          <a:stretch>
            <a:fillRect/>
          </a:stretch>
        </p:blipFill>
        <p:spPr>
          <a:xfrm>
            <a:off x="3961180" y="3429000"/>
            <a:ext cx="1832460" cy="1832460"/>
          </a:xfrm>
          <a:prstGeom prst="rect">
            <a:avLst/>
          </a:prstGeom>
        </p:spPr>
      </p:pic>
      <p:sp>
        <p:nvSpPr>
          <p:cNvPr id="18" name="17 Rectángulo"/>
          <p:cNvSpPr/>
          <p:nvPr/>
        </p:nvSpPr>
        <p:spPr>
          <a:xfrm>
            <a:off x="1976015" y="6211669"/>
            <a:ext cx="4572000" cy="646331"/>
          </a:xfrm>
          <a:prstGeom prst="rect">
            <a:avLst/>
          </a:prstGeom>
          <a:solidFill>
            <a:schemeClr val="accent6">
              <a:lumMod val="60000"/>
              <a:lumOff val="40000"/>
            </a:schemeClr>
          </a:solidFill>
        </p:spPr>
        <p:txBody>
          <a:bodyPr>
            <a:spAutoFit/>
          </a:bodyPr>
          <a:lstStyle/>
          <a:p>
            <a:pPr algn="ctr"/>
            <a:r>
              <a:rPr lang="es-PE" b="1" dirty="0" smtClean="0">
                <a:solidFill>
                  <a:schemeClr val="accent3">
                    <a:lumMod val="50000"/>
                  </a:schemeClr>
                </a:solidFill>
              </a:rPr>
              <a:t>EL CORAZON ES INCAPAZ DE SOSTENER LA CIRCULACION PULMONAR ALTA</a:t>
            </a:r>
          </a:p>
        </p:txBody>
      </p:sp>
      <p:sp>
        <p:nvSpPr>
          <p:cNvPr id="19" name="18 Flecha abajo"/>
          <p:cNvSpPr/>
          <p:nvPr/>
        </p:nvSpPr>
        <p:spPr>
          <a:xfrm>
            <a:off x="3197655" y="5872280"/>
            <a:ext cx="2290575" cy="15270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3639203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25375</TotalTime>
  <Words>2179</Words>
  <Application>Microsoft Office PowerPoint</Application>
  <PresentationFormat>Presentación en pantalla (4:3)</PresentationFormat>
  <Paragraphs>319</Paragraphs>
  <Slides>33</Slides>
  <Notes>12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42" baseType="lpstr">
      <vt:lpstr>Arial</vt:lpstr>
      <vt:lpstr>Arial Narrow</vt:lpstr>
      <vt:lpstr>Calibri</vt:lpstr>
      <vt:lpstr>Constantia</vt:lpstr>
      <vt:lpstr>Tahoma</vt:lpstr>
      <vt:lpstr>Times New Roman</vt:lpstr>
      <vt:lpstr>ヒラギノ角ゴ Pro W3</vt:lpstr>
      <vt:lpstr>Office Theme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iloprost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Virginia</cp:lastModifiedBy>
  <cp:revision>198</cp:revision>
  <dcterms:created xsi:type="dcterms:W3CDTF">2013-08-21T19:17:07Z</dcterms:created>
  <dcterms:modified xsi:type="dcterms:W3CDTF">2018-09-29T05:04:18Z</dcterms:modified>
</cp:coreProperties>
</file>