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8" r:id="rId2"/>
    <p:sldMasterId id="2147483710" r:id="rId3"/>
    <p:sldMasterId id="2147483722" r:id="rId4"/>
    <p:sldMasterId id="2147483734" r:id="rId5"/>
    <p:sldMasterId id="2147483746" r:id="rId6"/>
    <p:sldMasterId id="2147483758" r:id="rId7"/>
  </p:sldMasterIdLst>
  <p:sldIdLst>
    <p:sldId id="299" r:id="rId8"/>
    <p:sldId id="330" r:id="rId9"/>
    <p:sldId id="331" r:id="rId10"/>
    <p:sldId id="311" r:id="rId11"/>
    <p:sldId id="349" r:id="rId12"/>
    <p:sldId id="333" r:id="rId13"/>
    <p:sldId id="334" r:id="rId14"/>
    <p:sldId id="335" r:id="rId15"/>
    <p:sldId id="336" r:id="rId16"/>
    <p:sldId id="259" r:id="rId17"/>
    <p:sldId id="262" r:id="rId18"/>
    <p:sldId id="293" r:id="rId19"/>
    <p:sldId id="266" r:id="rId20"/>
    <p:sldId id="267" r:id="rId21"/>
    <p:sldId id="263" r:id="rId22"/>
    <p:sldId id="268" r:id="rId23"/>
    <p:sldId id="275" r:id="rId24"/>
    <p:sldId id="290" r:id="rId25"/>
    <p:sldId id="264" r:id="rId26"/>
    <p:sldId id="269" r:id="rId27"/>
    <p:sldId id="292" r:id="rId28"/>
    <p:sldId id="265" r:id="rId29"/>
    <p:sldId id="291" r:id="rId30"/>
    <p:sldId id="271" r:id="rId31"/>
    <p:sldId id="339" r:id="rId32"/>
    <p:sldId id="340" r:id="rId33"/>
    <p:sldId id="341" r:id="rId34"/>
    <p:sldId id="342" r:id="rId35"/>
    <p:sldId id="270" r:id="rId36"/>
    <p:sldId id="338" r:id="rId37"/>
    <p:sldId id="337" r:id="rId38"/>
    <p:sldId id="344" r:id="rId39"/>
    <p:sldId id="346" r:id="rId40"/>
    <p:sldId id="347" r:id="rId41"/>
    <p:sldId id="289" r:id="rId42"/>
    <p:sldId id="343" r:id="rId43"/>
    <p:sldId id="294" r:id="rId44"/>
    <p:sldId id="276" r:id="rId45"/>
    <p:sldId id="277" r:id="rId46"/>
    <p:sldId id="295" r:id="rId47"/>
    <p:sldId id="350" r:id="rId48"/>
    <p:sldId id="351" r:id="rId49"/>
    <p:sldId id="352" r:id="rId50"/>
    <p:sldId id="353" r:id="rId51"/>
    <p:sldId id="354" r:id="rId52"/>
    <p:sldId id="296" r:id="rId53"/>
    <p:sldId id="297" r:id="rId54"/>
    <p:sldId id="298" r:id="rId55"/>
    <p:sldId id="300" r:id="rId56"/>
    <p:sldId id="355" r:id="rId57"/>
    <p:sldId id="356" r:id="rId58"/>
    <p:sldId id="357" r:id="rId59"/>
    <p:sldId id="358" r:id="rId60"/>
    <p:sldId id="359" r:id="rId61"/>
    <p:sldId id="36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48" r:id="rId72"/>
    <p:sldId id="257" r:id="rId73"/>
    <p:sldId id="312" r:id="rId74"/>
    <p:sldId id="314" r:id="rId75"/>
    <p:sldId id="313" r:id="rId76"/>
    <p:sldId id="317" r:id="rId77"/>
    <p:sldId id="315" r:id="rId78"/>
    <p:sldId id="318" r:id="rId79"/>
    <p:sldId id="316" r:id="rId80"/>
    <p:sldId id="319" r:id="rId81"/>
    <p:sldId id="326" r:id="rId82"/>
    <p:sldId id="320" r:id="rId83"/>
    <p:sldId id="321" r:id="rId84"/>
    <p:sldId id="322" r:id="rId85"/>
    <p:sldId id="323" r:id="rId86"/>
    <p:sldId id="325" r:id="rId87"/>
    <p:sldId id="324" r:id="rId88"/>
    <p:sldId id="327" r:id="rId89"/>
    <p:sldId id="328" r:id="rId90"/>
    <p:sldId id="329" r:id="rId91"/>
    <p:sldId id="260" r:id="rId92"/>
    <p:sldId id="310" r:id="rId93"/>
    <p:sldId id="361" r:id="rId94"/>
    <p:sldId id="258" r:id="rId95"/>
    <p:sldId id="362" r:id="rId96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-1470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4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33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4" y="4385735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cap="all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2" y="5870578"/>
            <a:ext cx="1212173" cy="377825"/>
          </a:xfrm>
        </p:spPr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4" y="5870578"/>
            <a:ext cx="3932137" cy="377825"/>
          </a:xfrm>
        </p:spPr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8"/>
            <a:ext cx="417516" cy="377825"/>
          </a:xfrm>
        </p:spPr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9541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1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00"/>
            </a:lvl1pPr>
          </a:lstStyle>
          <a:p>
            <a:pPr marL="0" lvl="0" indent="0" algn="ctr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84995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609604"/>
            <a:ext cx="7772399" cy="3124199"/>
          </a:xfrm>
        </p:spPr>
        <p:txBody>
          <a:bodyPr anchor="ctr">
            <a:normAutofit/>
          </a:bodyPr>
          <a:lstStyle>
            <a:lvl1pPr algn="l">
              <a:defRPr sz="2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98579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7" y="718114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1" y="2751671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6" y="609604"/>
            <a:ext cx="7091297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2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0720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1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70738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7" y="718114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1" y="2751671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6" y="609604"/>
            <a:ext cx="7091297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9257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1" y="609604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100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1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40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38092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3"/>
            <a:ext cx="7772400" cy="1456267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33397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9" y="609602"/>
            <a:ext cx="1676621" cy="5181601"/>
          </a:xfrm>
        </p:spPr>
        <p:txBody>
          <a:bodyPr vert="eaVert">
            <a:normAutofit/>
          </a:bodyPr>
          <a:lstStyle>
            <a:lvl1pPr>
              <a:defRPr sz="21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09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P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72706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7527"/>
            <a:ext cx="9144000" cy="5762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6689" y="1239840"/>
            <a:ext cx="4265612" cy="47704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4700" y="1239840"/>
            <a:ext cx="4267200" cy="23082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84700" y="3700463"/>
            <a:ext cx="4267200" cy="23098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572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7461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5264" y="228600"/>
            <a:ext cx="8015287" cy="914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86200" cy="4419600"/>
          </a:xfrm>
        </p:spPr>
        <p:txBody>
          <a:bodyPr>
            <a:normAutofit/>
          </a:bodyPr>
          <a:lstStyle/>
          <a:p>
            <a:pPr lvl="0"/>
            <a:endParaRPr lang="es-PE" noProof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AD849-6565-4E74-9D0B-89DB2DB6C7F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43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fld id="{B0B5D13E-568C-4F50-8947-55BC812AF4F9}" type="datetimeFigureOut">
              <a:rPr lang="es-PE" smtClean="0"/>
              <a:pPr/>
              <a:t>23/09/2015</a:t>
            </a:fld>
            <a:endParaRPr lang="es-PE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393" y="236540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PE">
              <a:solidFill>
                <a:srgbClr val="E7DEC9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461FF2-67AB-4F3A-A06E-170F1CE28165}" type="slidenum">
              <a:rPr lang="es-PE" smtClean="0">
                <a:solidFill>
                  <a:srgbClr val="E7DEC9"/>
                </a:solidFill>
              </a:rPr>
              <a:pPr/>
              <a:t>‹Nº›</a:t>
            </a:fld>
            <a:endParaRPr lang="es-PE">
              <a:solidFill>
                <a:srgbClr val="E7D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41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28666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76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32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92366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892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461FF2-67AB-4F3A-A06E-170F1CE28165}" type="slidenum">
              <a:rPr lang="es-PE" smtClean="0">
                <a:solidFill>
                  <a:srgbClr val="4F271C"/>
                </a:solidFill>
              </a:rPr>
              <a:pPr/>
              <a:t>‹Nº›</a:t>
            </a:fld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22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84225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100"/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27653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91973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1520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Rectángulo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43581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fld id="{B0B5D13E-568C-4F50-8947-55BC812AF4F9}" type="datetimeFigureOut">
              <a:rPr lang="es-PE" smtClean="0"/>
              <a:pPr/>
              <a:t>23/09/2015</a:t>
            </a:fld>
            <a:endParaRPr lang="es-PE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393" y="236540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PE">
              <a:solidFill>
                <a:srgbClr val="E7DEC9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461FF2-67AB-4F3A-A06E-170F1CE28165}" type="slidenum">
              <a:rPr lang="es-PE" smtClean="0">
                <a:solidFill>
                  <a:srgbClr val="E7DEC9"/>
                </a:solidFill>
              </a:rPr>
              <a:pPr/>
              <a:t>‹Nº›</a:t>
            </a:fld>
            <a:endParaRPr lang="es-PE">
              <a:solidFill>
                <a:srgbClr val="E7D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03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20432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48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49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93050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76285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461FF2-67AB-4F3A-A06E-170F1CE28165}" type="slidenum">
              <a:rPr lang="es-PE" smtClean="0">
                <a:solidFill>
                  <a:srgbClr val="4F271C"/>
                </a:solidFill>
              </a:rPr>
              <a:pPr/>
              <a:t>‹Nº›</a:t>
            </a:fld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6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696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70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9904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100"/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35035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346149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Rectángulo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8257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fld id="{B0B5D13E-568C-4F50-8947-55BC812AF4F9}" type="datetimeFigureOut">
              <a:rPr lang="es-PE" smtClean="0"/>
              <a:pPr/>
              <a:t>23/09/2015</a:t>
            </a:fld>
            <a:endParaRPr lang="es-PE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393" y="236540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PE">
              <a:solidFill>
                <a:srgbClr val="E7DEC9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461FF2-67AB-4F3A-A06E-170F1CE28165}" type="slidenum">
              <a:rPr lang="es-PE" smtClean="0">
                <a:solidFill>
                  <a:srgbClr val="E7DEC9"/>
                </a:solidFill>
              </a:rPr>
              <a:pPr/>
              <a:t>‹Nº›</a:t>
            </a:fld>
            <a:endParaRPr lang="es-PE">
              <a:solidFill>
                <a:srgbClr val="E7D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61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4594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2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64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590845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20044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461FF2-67AB-4F3A-A06E-170F1CE28165}" type="slidenum">
              <a:rPr lang="es-PE" smtClean="0">
                <a:solidFill>
                  <a:srgbClr val="4F271C"/>
                </a:solidFill>
              </a:rPr>
              <a:pPr/>
              <a:t>‹Nº›</a:t>
            </a:fld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7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2876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13409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100"/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1379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78049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Rectángulo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0744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fld id="{B0B5D13E-568C-4F50-8947-55BC812AF4F9}" type="datetimeFigureOut">
              <a:rPr lang="es-PE" smtClean="0"/>
              <a:pPr/>
              <a:t>23/09/2015</a:t>
            </a:fld>
            <a:endParaRPr lang="es-PE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393" y="236540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PE">
              <a:solidFill>
                <a:srgbClr val="E7DEC9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461FF2-67AB-4F3A-A06E-170F1CE28165}" type="slidenum">
              <a:rPr lang="es-PE" smtClean="0">
                <a:solidFill>
                  <a:srgbClr val="E7DEC9"/>
                </a:solidFill>
              </a:rPr>
              <a:pPr/>
              <a:t>‹Nº›</a:t>
            </a:fld>
            <a:endParaRPr lang="es-PE">
              <a:solidFill>
                <a:srgbClr val="E7D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09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979601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30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86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70028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565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3"/>
            <a:ext cx="7772400" cy="145626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176261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461FF2-67AB-4F3A-A06E-170F1CE28165}" type="slidenum">
              <a:rPr lang="es-PE" smtClean="0">
                <a:solidFill>
                  <a:srgbClr val="4F271C"/>
                </a:solidFill>
              </a:rPr>
              <a:pPr/>
              <a:t>‹Nº›</a:t>
            </a:fld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082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975934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100"/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56363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38684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Rectángulo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11372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fld id="{B0B5D13E-568C-4F50-8947-55BC812AF4F9}" type="datetimeFigureOut">
              <a:rPr lang="es-PE" smtClean="0"/>
              <a:pPr/>
              <a:t>23/09/2015</a:t>
            </a:fld>
            <a:endParaRPr lang="es-PE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393" y="236540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PE">
              <a:solidFill>
                <a:srgbClr val="E7DEC9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461FF2-67AB-4F3A-A06E-170F1CE28165}" type="slidenum">
              <a:rPr lang="es-PE" smtClean="0">
                <a:solidFill>
                  <a:srgbClr val="E7DEC9"/>
                </a:solidFill>
              </a:rPr>
              <a:pPr/>
              <a:t>‹Nº›</a:t>
            </a:fld>
            <a:endParaRPr lang="es-PE">
              <a:solidFill>
                <a:srgbClr val="E7D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91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753687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469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02170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764892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609345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461FF2-67AB-4F3A-A06E-170F1CE28165}" type="slidenum">
              <a:rPr lang="es-PE" smtClean="0">
                <a:solidFill>
                  <a:srgbClr val="4F271C"/>
                </a:solidFill>
              </a:rPr>
              <a:pPr/>
              <a:t>‹Nº›</a:t>
            </a:fld>
            <a:endParaRPr lang="es-PE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84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5585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100"/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89370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4280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Rectángulo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72656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243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418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639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20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5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1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170468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377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464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946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875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867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413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35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9110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364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51001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4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9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00" dirty="0"/>
            </a:lvl1pPr>
          </a:lstStyle>
          <a:p>
            <a:pPr marL="0" lvl="0" indent="0" algn="ctr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9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94132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625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14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5264" y="228600"/>
            <a:ext cx="8015287" cy="914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09600" y="1600200"/>
            <a:ext cx="3886200" cy="4419600"/>
          </a:xfrm>
        </p:spPr>
        <p:txBody>
          <a:bodyPr>
            <a:normAutofit/>
          </a:bodyPr>
          <a:lstStyle/>
          <a:p>
            <a:pPr lvl="0"/>
            <a:endParaRPr lang="es-PE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57949-5CAB-4E13-AD47-D4002DE7F84D}" type="slidenum">
              <a:rPr lang="en-US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694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5264" y="228600"/>
            <a:ext cx="8015287" cy="914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86200" cy="4419600"/>
          </a:xfrm>
        </p:spPr>
        <p:txBody>
          <a:bodyPr>
            <a:normAutofit/>
          </a:bodyPr>
          <a:lstStyle/>
          <a:p>
            <a:pPr lvl="0"/>
            <a:endParaRPr lang="es-PE" noProof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AD849-6565-4E74-9D0B-89DB2DB6C7F9}" type="slidenum">
              <a:rPr lang="en-US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955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5264" y="228600"/>
            <a:ext cx="8015287" cy="914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30F0D-9BDB-4849-AC1D-6F5C72143350}" type="slidenum">
              <a:rPr lang="en-US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019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150938" y="617540"/>
            <a:ext cx="7804150" cy="55149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0FA2C3B-D29F-48DE-9419-31FD9D0A758B}" type="slidenum">
              <a:rPr lang="es-ES">
                <a:solidFill>
                  <a:srgbClr val="90C226"/>
                </a:solidFill>
              </a:rPr>
              <a:pPr/>
              <a:t>‹Nº›</a:t>
            </a:fld>
            <a:endParaRPr lang="es-E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26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3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70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3" y="5870578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99E4DD2-1715-4CB8-9AFC-ECC0FD83B5A2}" type="datetimeFigureOut">
              <a:rPr lang="es-PE" smtClean="0"/>
              <a:t>23/09/2015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5870578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8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9DC51BF-7CC0-4F30-BA4A-DB90A80D89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73379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779" r:id="rId20"/>
  </p:sldLayoutIdLst>
  <p:txStyles>
    <p:titleStyle>
      <a:lvl1pPr algn="l" defTabSz="342900" rtl="0" eaLnBrk="1" latinLnBrk="0" hangingPunct="1">
        <a:spcBef>
          <a:spcPct val="0"/>
        </a:spcBef>
        <a:buNone/>
        <a:defRPr sz="2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3416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5608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754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833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B0B5D13E-568C-4F50-8947-55BC812AF4F9}" type="datetimeFigureOut">
              <a:rPr lang="es-PE" smtClean="0">
                <a:solidFill>
                  <a:srgbClr val="4F271C"/>
                </a:solidFill>
              </a:rPr>
              <a:pPr/>
              <a:t>23/09/2015</a:t>
            </a:fld>
            <a:endParaRPr lang="es-PE">
              <a:solidFill>
                <a:srgbClr val="4F271C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s-PE">
              <a:solidFill>
                <a:srgbClr val="4F271C"/>
              </a:solidFill>
            </a:endParaRPr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D4461FF2-67AB-4F3A-A06E-170F1CE2816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570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97E36-BE0E-4870-AD18-D46F94DD24A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23/09/2015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9FE0920C-2274-490F-A1B6-AF95283AAAB1}" type="slidenum">
              <a:rPr lang="es-PE" smtClean="0">
                <a:solidFill>
                  <a:srgbClr val="90C226"/>
                </a:solidFill>
              </a:rPr>
              <a:pPr/>
              <a:t>‹Nº›</a:t>
            </a:fld>
            <a:endParaRPr lang="es-P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7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lberto06ds@yahoo.e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009934" y="899742"/>
            <a:ext cx="7325438" cy="2421464"/>
          </a:xfrm>
        </p:spPr>
        <p:txBody>
          <a:bodyPr>
            <a:noAutofit/>
          </a:bodyPr>
          <a:lstStyle/>
          <a:p>
            <a:r>
              <a:rPr lang="es-PE" sz="4000" dirty="0" smtClean="0"/>
              <a:t>SOPORTE EN INSUFICIENCIA RESPIRATORIA AGUDA: </a:t>
            </a:r>
            <a:r>
              <a:rPr lang="es-PE" sz="5400" dirty="0" smtClean="0"/>
              <a:t>oxigenoterapia</a:t>
            </a:r>
            <a:endParaRPr lang="es-PE" sz="5400" dirty="0"/>
          </a:p>
        </p:txBody>
      </p:sp>
      <p:sp>
        <p:nvSpPr>
          <p:cNvPr id="2" name="1 CuadroTexto"/>
          <p:cNvSpPr txBox="1"/>
          <p:nvPr/>
        </p:nvSpPr>
        <p:spPr>
          <a:xfrm>
            <a:off x="5058888" y="4631376"/>
            <a:ext cx="358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2000" dirty="0"/>
              <a:t>Alberto </a:t>
            </a:r>
            <a:r>
              <a:rPr lang="es-PE" sz="2000" dirty="0" err="1" smtClean="0"/>
              <a:t>Diaz</a:t>
            </a:r>
            <a:r>
              <a:rPr lang="es-PE" sz="2000" dirty="0" smtClean="0"/>
              <a:t> Seminario</a:t>
            </a:r>
            <a:endParaRPr lang="es-PE" sz="2000" dirty="0"/>
          </a:p>
          <a:p>
            <a:pPr algn="r"/>
            <a:r>
              <a:rPr lang="es-PE" sz="2000" dirty="0" smtClean="0">
                <a:hlinkClick r:id="rId2"/>
              </a:rPr>
              <a:t>alberto06ds@yahoo.es</a:t>
            </a:r>
            <a:r>
              <a:rPr lang="es-PE" sz="2000" dirty="0" smtClean="0"/>
              <a:t> 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594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45306" y="2606723"/>
            <a:ext cx="1765612" cy="15696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E" sz="3200" dirty="0" smtClean="0"/>
              <a:t>DELIVERY</a:t>
            </a:r>
          </a:p>
          <a:p>
            <a:pPr algn="ctr"/>
            <a:r>
              <a:rPr lang="es-PE" sz="3200" dirty="0" smtClean="0"/>
              <a:t>CLINICO</a:t>
            </a:r>
          </a:p>
          <a:p>
            <a:pPr algn="ctr"/>
            <a:r>
              <a:rPr lang="es-PE" sz="3200" dirty="0" smtClean="0"/>
              <a:t>OXIGENO</a:t>
            </a:r>
            <a:endParaRPr lang="es-PE" sz="3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057099" y="955343"/>
            <a:ext cx="5759355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PE" sz="2800" dirty="0" smtClean="0"/>
              <a:t>METODO DE ALMACENAMIENTO Y PROVISION DE OXIGENO</a:t>
            </a:r>
          </a:p>
          <a:p>
            <a:r>
              <a:rPr lang="es-PE" sz="2800" dirty="0" smtClean="0"/>
              <a:t>(EJ. CILINDROS)</a:t>
            </a:r>
            <a:endParaRPr lang="es-PE" sz="2800" dirty="0"/>
          </a:p>
        </p:txBody>
      </p:sp>
      <p:cxnSp>
        <p:nvCxnSpPr>
          <p:cNvPr id="7" name="Conector recto de flecha 6"/>
          <p:cNvCxnSpPr>
            <a:stCxn id="4" idx="3"/>
            <a:endCxn id="5" idx="1"/>
          </p:cNvCxnSpPr>
          <p:nvPr/>
        </p:nvCxnSpPr>
        <p:spPr>
          <a:xfrm flipV="1">
            <a:off x="2210918" y="1647841"/>
            <a:ext cx="846181" cy="1743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3057099" y="4490114"/>
            <a:ext cx="5184881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PE" sz="2800" dirty="0" smtClean="0"/>
              <a:t>METODO DE APORTE AL PACIENTE</a:t>
            </a:r>
          </a:p>
          <a:p>
            <a:r>
              <a:rPr lang="es-PE" sz="2800" dirty="0" smtClean="0"/>
              <a:t>(EJ. VENTURI)</a:t>
            </a:r>
            <a:endParaRPr lang="es-PE" sz="2800" dirty="0"/>
          </a:p>
        </p:txBody>
      </p:sp>
      <p:cxnSp>
        <p:nvCxnSpPr>
          <p:cNvPr id="11" name="Conector recto de flecha 10"/>
          <p:cNvCxnSpPr>
            <a:stCxn id="4" idx="3"/>
            <a:endCxn id="9" idx="1"/>
          </p:cNvCxnSpPr>
          <p:nvPr/>
        </p:nvCxnSpPr>
        <p:spPr>
          <a:xfrm>
            <a:off x="2210918" y="3391553"/>
            <a:ext cx="846181" cy="1575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0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043" y="350296"/>
            <a:ext cx="7772400" cy="1456267"/>
          </a:xfrm>
        </p:spPr>
        <p:txBody>
          <a:bodyPr>
            <a:normAutofit/>
          </a:bodyPr>
          <a:lstStyle/>
          <a:p>
            <a:r>
              <a:rPr lang="es-PE" sz="3200" dirty="0" smtClean="0">
                <a:solidFill>
                  <a:srgbClr val="FFFF00"/>
                </a:solidFill>
              </a:rPr>
              <a:t>ALMACENAMIENTO Y PROVISION DE OXIGENO</a:t>
            </a: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64721" y="5472753"/>
            <a:ext cx="230526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/>
              <a:t>CILINDROS</a:t>
            </a:r>
            <a:endParaRPr lang="es-PE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3389054" y="5472753"/>
            <a:ext cx="242489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/>
              <a:t>OXIGENO LIQUIDO</a:t>
            </a:r>
            <a:endParaRPr lang="es-PE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233009" y="5472753"/>
            <a:ext cx="25897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/>
              <a:t>CONCENTRADORES</a:t>
            </a:r>
            <a:endParaRPr lang="es-PE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009" y="2129515"/>
            <a:ext cx="2589767" cy="314633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22" y="2129515"/>
            <a:ext cx="2330328" cy="31463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054" y="2129515"/>
            <a:ext cx="2424892" cy="314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43198" y="3016155"/>
            <a:ext cx="4021871" cy="1077218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s-PE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PUNTO DE EBULLICION</a:t>
            </a:r>
          </a:p>
          <a:p>
            <a:pPr algn="ctr"/>
            <a:r>
              <a:rPr lang="es-P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- 183 °C</a:t>
            </a:r>
            <a:endParaRPr lang="es-PE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39041" y="2841131"/>
            <a:ext cx="1547993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PE" sz="8000" b="1" i="0" u="none" strike="noStrike" baseline="0" dirty="0" smtClean="0">
                <a:ln/>
                <a:solidFill>
                  <a:srgbClr val="0070C0"/>
                </a:solidFill>
                <a:latin typeface="Helvetica-Bold"/>
              </a:rPr>
              <a:t>O</a:t>
            </a:r>
            <a:r>
              <a:rPr lang="es-PE" sz="6600" b="1" i="0" u="none" strike="noStrike" baseline="0" dirty="0" smtClean="0">
                <a:ln/>
                <a:solidFill>
                  <a:srgbClr val="0070C0"/>
                </a:solidFill>
                <a:latin typeface="Helvetica-Bold"/>
              </a:rPr>
              <a:t>2</a:t>
            </a:r>
            <a:endParaRPr lang="es-PE" sz="5400" b="1" dirty="0">
              <a:ln/>
              <a:solidFill>
                <a:srgbClr val="0070C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319" r="25877"/>
          <a:stretch/>
        </p:blipFill>
        <p:spPr>
          <a:xfrm>
            <a:off x="6575326" y="68523"/>
            <a:ext cx="1061875" cy="2841131"/>
          </a:xfrm>
          <a:prstGeom prst="rect">
            <a:avLst/>
          </a:prstGeom>
        </p:spPr>
      </p:pic>
      <p:sp>
        <p:nvSpPr>
          <p:cNvPr id="6" name="Flecha abajo 5"/>
          <p:cNvSpPr/>
          <p:nvPr/>
        </p:nvSpPr>
        <p:spPr>
          <a:xfrm>
            <a:off x="2002001" y="220761"/>
            <a:ext cx="1009935" cy="2620370"/>
          </a:xfrm>
          <a:prstGeom prst="down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CuadroTexto 6"/>
          <p:cNvSpPr txBox="1"/>
          <p:nvPr/>
        </p:nvSpPr>
        <p:spPr>
          <a:xfrm>
            <a:off x="2984640" y="545465"/>
            <a:ext cx="31389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dirty="0" smtClean="0"/>
              <a:t>Permanece en estado gaseoso sin licuarse aun a altas presiones</a:t>
            </a:r>
            <a:endParaRPr lang="es-PE" sz="2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972" y="4410327"/>
            <a:ext cx="2644458" cy="21023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022" y="4150747"/>
            <a:ext cx="1012024" cy="262150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407719" y="4268397"/>
            <a:ext cx="22928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dirty="0" smtClean="0"/>
              <a:t>Permanece en estado líquido por debajo de esa temperatura</a:t>
            </a:r>
            <a:endParaRPr lang="es-PE" sz="28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533565" y="1268740"/>
            <a:ext cx="172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Gas comprimido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997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dirty="0" smtClean="0">
                <a:solidFill>
                  <a:srgbClr val="FFFF00"/>
                </a:solidFill>
              </a:rPr>
              <a:t>CILINDROS</a:t>
            </a: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89363" y="1930956"/>
            <a:ext cx="8765274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2400" b="0" i="0" u="none" strike="noStrike" baseline="0" dirty="0" smtClean="0">
                <a:latin typeface="Helvetica" panose="020B0604020202020204" pitchFamily="34" charset="0"/>
              </a:rPr>
              <a:t>La baja densidad característica de los gases hace que una pequeña cantidad de gas ocupe un gran volumen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89363" y="3455994"/>
            <a:ext cx="8765274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PE" sz="24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1 kg de O</a:t>
            </a:r>
            <a:r>
              <a:rPr lang="es-PE" sz="10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2 </a:t>
            </a:r>
            <a:r>
              <a:rPr lang="es-PE" sz="24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ocupa un volumen de 0,739 m</a:t>
            </a:r>
            <a:r>
              <a:rPr lang="es-PE" sz="1200" baseline="7400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3</a:t>
            </a:r>
            <a:r>
              <a:rPr lang="es-PE" sz="1200" baseline="9600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lang="es-PE" sz="10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lang="es-PE" sz="24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o sea 739 litros</a:t>
            </a:r>
          </a:p>
          <a:p>
            <a:pPr algn="ctr"/>
            <a:r>
              <a:rPr lang="es-PE" sz="24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medidos a 15°C y 1 atm</a:t>
            </a:r>
            <a:endParaRPr lang="es-PE" sz="24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9363" y="4904517"/>
            <a:ext cx="8765274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2400" b="0" i="0" u="none" strike="noStrike" baseline="0" dirty="0" smtClean="0">
                <a:latin typeface="Helvetica" panose="020B0604020202020204" pitchFamily="34" charset="0"/>
              </a:rPr>
              <a:t>se hace indispensable someterlos a altas presiones y/o bajas temperaturas</a:t>
            </a:r>
          </a:p>
          <a:p>
            <a:pPr algn="ctr"/>
            <a:r>
              <a:rPr lang="es-PE" sz="2400" b="0" i="0" u="none" strike="noStrike" baseline="0" dirty="0" smtClean="0">
                <a:latin typeface="Helvetica" panose="020B0604020202020204" pitchFamily="34" charset="0"/>
              </a:rPr>
              <a:t>para reducir su volumen para efectos de transporte y almacenamiento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10681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993" y="144481"/>
            <a:ext cx="7772400" cy="1456267"/>
          </a:xfrm>
        </p:spPr>
        <p:txBody>
          <a:bodyPr>
            <a:normAutofit/>
          </a:bodyPr>
          <a:lstStyle/>
          <a:p>
            <a:r>
              <a:rPr lang="es-PE" sz="3200" dirty="0" smtClean="0">
                <a:solidFill>
                  <a:srgbClr val="FFFF00"/>
                </a:solidFill>
              </a:rPr>
              <a:t>cilindros</a:t>
            </a: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32193" y="506455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2000" b="0" i="0" u="none" strike="noStrike" baseline="0" dirty="0" smtClean="0">
                <a:latin typeface="Helvetica" panose="020B0604020202020204" pitchFamily="34" charset="0"/>
              </a:rPr>
              <a:t>Para conseguir altas presiones se utilizan cilindros de acero que trabajan con hasta 220 bar (3191 psi) de presión.</a:t>
            </a:r>
            <a:endParaRPr lang="es-PE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423" y="1310328"/>
            <a:ext cx="3426405" cy="34264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05" y="1310329"/>
            <a:ext cx="3607843" cy="518103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76577" y="6018663"/>
            <a:ext cx="225125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CILINDROS DE ACERO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691116" y="4210970"/>
            <a:ext cx="254191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CILINDROS DE ALUMINIO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dirty="0" smtClean="0">
                <a:solidFill>
                  <a:srgbClr val="FFFF00"/>
                </a:solidFill>
              </a:rPr>
              <a:t>CILINDROS</a:t>
            </a:r>
            <a:endParaRPr lang="es-PE" sz="3200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5581"/>
            <a:ext cx="9144000" cy="18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3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3" y="572776"/>
            <a:ext cx="7315834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45" y="403414"/>
            <a:ext cx="7948415" cy="616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7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8" y="334371"/>
            <a:ext cx="8498004" cy="637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819" y="213818"/>
            <a:ext cx="7772400" cy="1456267"/>
          </a:xfrm>
        </p:spPr>
        <p:txBody>
          <a:bodyPr/>
          <a:lstStyle/>
          <a:p>
            <a:r>
              <a:rPr lang="es-PE" dirty="0" smtClean="0">
                <a:solidFill>
                  <a:srgbClr val="FFFF00"/>
                </a:solidFill>
              </a:rPr>
              <a:t>TRANSPORTE – ALMACENAMIENTO  CILINDROS OXIGENO</a:t>
            </a:r>
            <a:endParaRPr lang="es-PE" dirty="0">
              <a:solidFill>
                <a:srgbClr val="FFFF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9" y="1867124"/>
            <a:ext cx="8990511" cy="38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58" y="196436"/>
            <a:ext cx="5317248" cy="33534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806" y="3254059"/>
            <a:ext cx="4913194" cy="36039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490" y="5582531"/>
            <a:ext cx="1644510" cy="71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4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134" y="-16871"/>
            <a:ext cx="5336827" cy="687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8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0662" y="454420"/>
            <a:ext cx="7328938" cy="1456267"/>
          </a:xfrm>
        </p:spPr>
        <p:txBody>
          <a:bodyPr>
            <a:normAutofit/>
          </a:bodyPr>
          <a:lstStyle/>
          <a:p>
            <a:r>
              <a:rPr lang="es-PE" sz="3200" u="sng" dirty="0" smtClean="0">
                <a:solidFill>
                  <a:srgbClr val="FFFF00"/>
                </a:solidFill>
              </a:rPr>
              <a:t>RIESGOS POTENCIALES POR USO DE GASES</a:t>
            </a:r>
            <a:endParaRPr lang="es-PE" sz="3200" u="sng" dirty="0">
              <a:solidFill>
                <a:srgbClr val="FFFF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173450" y="1910687"/>
            <a:ext cx="4783361" cy="4401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2800" dirty="0" smtClean="0">
                <a:solidFill>
                  <a:srgbClr val="FFC000"/>
                </a:solidFill>
              </a:rPr>
              <a:t>PRESION</a:t>
            </a:r>
          </a:p>
          <a:p>
            <a:r>
              <a:rPr lang="es-PE" sz="2800" dirty="0" smtClean="0"/>
              <a:t>ASFIXIA</a:t>
            </a:r>
          </a:p>
          <a:p>
            <a:r>
              <a:rPr lang="es-PE" sz="2800" dirty="0" smtClean="0"/>
              <a:t>INFLAMABILIDAD</a:t>
            </a:r>
          </a:p>
          <a:p>
            <a:r>
              <a:rPr lang="es-PE" sz="2800" dirty="0" smtClean="0"/>
              <a:t>EXPLOSION</a:t>
            </a:r>
          </a:p>
          <a:p>
            <a:r>
              <a:rPr lang="es-PE" sz="2800" dirty="0" smtClean="0"/>
              <a:t>INFLAMABILIDAD EXPONTANEA</a:t>
            </a:r>
          </a:p>
          <a:p>
            <a:r>
              <a:rPr lang="es-PE" sz="2800" dirty="0" smtClean="0"/>
              <a:t>TOXICIDAD</a:t>
            </a:r>
          </a:p>
          <a:p>
            <a:r>
              <a:rPr lang="es-PE" sz="2800" dirty="0" smtClean="0"/>
              <a:t>CORROSION</a:t>
            </a:r>
          </a:p>
          <a:p>
            <a:r>
              <a:rPr lang="es-PE" sz="2800" dirty="0" smtClean="0">
                <a:solidFill>
                  <a:srgbClr val="FFC000"/>
                </a:solidFill>
              </a:rPr>
              <a:t>OXIDACION</a:t>
            </a:r>
          </a:p>
          <a:p>
            <a:r>
              <a:rPr lang="es-PE" sz="2800" dirty="0" smtClean="0"/>
              <a:t>FLUJO INVERSO</a:t>
            </a:r>
          </a:p>
          <a:p>
            <a:r>
              <a:rPr lang="es-PE" sz="2800" dirty="0" smtClean="0">
                <a:solidFill>
                  <a:srgbClr val="FFC000"/>
                </a:solidFill>
              </a:rPr>
              <a:t>FRIO EXTREMO</a:t>
            </a:r>
            <a:endParaRPr lang="es-PE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0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4" y="272955"/>
            <a:ext cx="8885733" cy="2647665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107465" y="3384646"/>
            <a:ext cx="8885732" cy="2920620"/>
            <a:chOff x="836480" y="4386211"/>
            <a:chExt cx="7427702" cy="192937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480" y="5291836"/>
              <a:ext cx="7427702" cy="102375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6480" y="4386211"/>
              <a:ext cx="7427702" cy="905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9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4548" y="2335791"/>
            <a:ext cx="3164492" cy="1439332"/>
          </a:xfrm>
        </p:spPr>
        <p:txBody>
          <a:bodyPr>
            <a:normAutofit/>
          </a:bodyPr>
          <a:lstStyle/>
          <a:p>
            <a:r>
              <a:rPr lang="es-PE" sz="4400" dirty="0" smtClean="0">
                <a:solidFill>
                  <a:srgbClr val="FFFF00"/>
                </a:solidFill>
              </a:rPr>
              <a:t>OXIDANTE</a:t>
            </a:r>
            <a:endParaRPr lang="es-PE" sz="4400" dirty="0">
              <a:solidFill>
                <a:srgbClr val="FFFF00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947160" y="609601"/>
            <a:ext cx="4869294" cy="5181600"/>
          </a:xfrm>
        </p:spPr>
        <p:txBody>
          <a:bodyPr>
            <a:normAutofit/>
          </a:bodyPr>
          <a:lstStyle/>
          <a:p>
            <a:r>
              <a:rPr lang="es-PE" sz="3200" dirty="0" smtClean="0"/>
              <a:t>Crea riesgo de incendio aún cuando el mismo no es inflamable</a:t>
            </a:r>
          </a:p>
          <a:p>
            <a:r>
              <a:rPr lang="es-PE" sz="3200" dirty="0" smtClean="0"/>
              <a:t>El oxígeno no es inflamable pero acelera vigorosamente la combustión</a:t>
            </a:r>
            <a:endParaRPr lang="es-PE" sz="3200" dirty="0"/>
          </a:p>
        </p:txBody>
      </p:sp>
    </p:spTree>
    <p:extLst>
      <p:ext uri="{BB962C8B-B14F-4D97-AF65-F5344CB8AC3E}">
        <p14:creationId xmlns:p14="http://schemas.microsoft.com/office/powerpoint/2010/main" val="57921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7075" y="323000"/>
            <a:ext cx="7772400" cy="1456267"/>
          </a:xfrm>
        </p:spPr>
        <p:txBody>
          <a:bodyPr/>
          <a:lstStyle/>
          <a:p>
            <a:r>
              <a:rPr lang="es-PE" dirty="0" smtClean="0">
                <a:solidFill>
                  <a:srgbClr val="FFFF00"/>
                </a:solidFill>
              </a:rPr>
              <a:t>Central de oxigeno</a:t>
            </a:r>
            <a:endParaRPr lang="es-PE" dirty="0">
              <a:solidFill>
                <a:srgbClr val="FFFF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044" y="1637731"/>
            <a:ext cx="6175481" cy="50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2442" b="12099"/>
          <a:stretch/>
        </p:blipFill>
        <p:spPr>
          <a:xfrm>
            <a:off x="1016778" y="0"/>
            <a:ext cx="5553705" cy="31389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6814" b="5999"/>
          <a:stretch/>
        </p:blipFill>
        <p:spPr>
          <a:xfrm>
            <a:off x="2913817" y="3231095"/>
            <a:ext cx="5553705" cy="36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0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56" y="0"/>
            <a:ext cx="6124613" cy="33534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556" y="3445190"/>
            <a:ext cx="6124613" cy="34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6039" b="6397"/>
          <a:stretch/>
        </p:blipFill>
        <p:spPr>
          <a:xfrm>
            <a:off x="2901783" y="0"/>
            <a:ext cx="5160403" cy="33846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72" y="3622539"/>
            <a:ext cx="5777609" cy="32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3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36728" y="122830"/>
            <a:ext cx="8335894" cy="196977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66654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Huaraz: Cuatro heridos dejó explosión de balón con oxígeno en hospital</a:t>
            </a:r>
            <a:endParaRPr lang="es-PE" sz="1200" dirty="0" smtClean="0">
              <a:solidFill>
                <a:prstClr val="black"/>
              </a:solidFill>
              <a:latin typeface="Helvetica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200" dirty="0">
                <a:solidFill>
                  <a:prstClr val="black"/>
                </a:solidFill>
                <a:latin typeface="Helvetica" panose="020B0604020202020204" pitchFamily="34" charset="0"/>
              </a:rPr>
              <a:t>V</a:t>
            </a:r>
            <a:r>
              <a:rPr lang="es-PE" sz="1200" dirty="0" smtClean="0">
                <a:solidFill>
                  <a:prstClr val="black"/>
                </a:solidFill>
                <a:latin typeface="Helvetica" panose="020B0604020202020204" pitchFamily="34" charset="0"/>
              </a:rPr>
              <a:t>iernes, 08 de Febrero 2013  |  10:26 am</a:t>
            </a:r>
            <a:r>
              <a:rPr lang="es-PE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endParaRPr lang="es-PE" sz="10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000" dirty="0" smtClean="0">
                <a:solidFill>
                  <a:prstClr val="black"/>
                </a:solidFill>
                <a:latin typeface="Arial" panose="020B0604020202020204" pitchFamily="34" charset="0"/>
              </a:rPr>
              <a:t>Créditos: Referencial.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200" dirty="0" smtClean="0">
                <a:solidFill>
                  <a:prstClr val="black"/>
                </a:solidFill>
                <a:latin typeface="Helvetica" panose="020B0604020202020204" pitchFamily="34" charset="0"/>
              </a:rPr>
              <a:t>El hecho se registró en el Hospital Víctor Ramos Guardia al promediar las 3:00 horas del jueves. Dos de los heridos están graves.</a:t>
            </a:r>
            <a:endParaRPr lang="es-PE" sz="598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Huaraz: Cuatro heridos dejó explosión de balón con oxígeno en hosp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8" y="2092600"/>
            <a:ext cx="8335894" cy="47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428" y="0"/>
            <a:ext cx="7772400" cy="1456267"/>
          </a:xfrm>
        </p:spPr>
        <p:txBody>
          <a:bodyPr/>
          <a:lstStyle/>
          <a:p>
            <a:r>
              <a:rPr lang="es-PE" dirty="0" smtClean="0"/>
              <a:t>TRASEGADO</a:t>
            </a:r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55" y="1456267"/>
            <a:ext cx="6646095" cy="49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4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775" y="1"/>
            <a:ext cx="5609541" cy="68579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641" y="5508253"/>
            <a:ext cx="3480879" cy="75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00" y="2306472"/>
            <a:ext cx="8959165" cy="22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66" y="545911"/>
            <a:ext cx="3388830" cy="254162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66666" y="3657306"/>
            <a:ext cx="8181549" cy="267765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s-PE" sz="2400" dirty="0">
                <a:latin typeface="Arial Narrow" panose="020B0606020202030204" pitchFamily="34" charset="0"/>
              </a:rPr>
              <a:t>Según cita de la Asociación de Gas Comprimido: "Hay peligros muy serios involucrados en </a:t>
            </a:r>
            <a:r>
              <a:rPr lang="es-PE" sz="2400" dirty="0" smtClean="0">
                <a:latin typeface="Arial Narrow" panose="020B0606020202030204" pitchFamily="34" charset="0"/>
              </a:rPr>
              <a:t>la transferencia </a:t>
            </a:r>
            <a:r>
              <a:rPr lang="es-PE" sz="2400" dirty="0">
                <a:latin typeface="Arial Narrow" panose="020B0606020202030204" pitchFamily="34" charset="0"/>
              </a:rPr>
              <a:t>de gas comprimido de un cilindro a otro. La C.G.A. reconoce tales peligros y </a:t>
            </a:r>
            <a:r>
              <a:rPr lang="es-PE" sz="2400" dirty="0" err="1" smtClean="0">
                <a:latin typeface="Arial Narrow" panose="020B0606020202030204" pitchFamily="34" charset="0"/>
              </a:rPr>
              <a:t>en</a:t>
            </a:r>
            <a:r>
              <a:rPr lang="es-PE" sz="2400" dirty="0" err="1">
                <a:latin typeface="Arial Narrow" panose="020B0606020202030204" pitchFamily="34" charset="0"/>
              </a:rPr>
              <a:t>comunicaciones</a:t>
            </a:r>
            <a:r>
              <a:rPr lang="es-PE" sz="2400" dirty="0">
                <a:latin typeface="Arial Narrow" panose="020B0606020202030204" pitchFamily="34" charset="0"/>
              </a:rPr>
              <a:t> pasadas a ejecutivos hospitalarios y anestesistas ha exhortado para que la práctica </a:t>
            </a:r>
            <a:r>
              <a:rPr lang="es-PE" sz="2400" dirty="0" smtClean="0">
                <a:latin typeface="Arial Narrow" panose="020B0606020202030204" pitchFamily="34" charset="0"/>
              </a:rPr>
              <a:t>de transferir </a:t>
            </a:r>
            <a:r>
              <a:rPr lang="es-PE" sz="2400" dirty="0">
                <a:latin typeface="Arial Narrow" panose="020B0606020202030204" pitchFamily="34" charset="0"/>
              </a:rPr>
              <a:t>gases médicos de un cilindro a otro sea discontinuada. Esta instancia también ha sido hecha </a:t>
            </a:r>
            <a:r>
              <a:rPr lang="es-PE" sz="2400" dirty="0" smtClean="0">
                <a:latin typeface="Arial Narrow" panose="020B0606020202030204" pitchFamily="34" charset="0"/>
              </a:rPr>
              <a:t>por la </a:t>
            </a:r>
            <a:r>
              <a:rPr lang="es-PE" sz="2400" dirty="0">
                <a:latin typeface="Arial Narrow" panose="020B0606020202030204" pitchFamily="34" charset="0"/>
              </a:rPr>
              <a:t>Asociación Nacional para la Protección contra el Fuego" (NFPA).</a:t>
            </a:r>
          </a:p>
        </p:txBody>
      </p:sp>
      <p:sp>
        <p:nvSpPr>
          <p:cNvPr id="6" name="Señal de prohibido 5"/>
          <p:cNvSpPr/>
          <p:nvPr/>
        </p:nvSpPr>
        <p:spPr>
          <a:xfrm>
            <a:off x="1189731" y="545911"/>
            <a:ext cx="2181265" cy="2374710"/>
          </a:xfrm>
          <a:prstGeom prst="noSmoking">
            <a:avLst>
              <a:gd name="adj" fmla="val 5993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3922594" cy="52270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655737" y="395785"/>
            <a:ext cx="2170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UBICACIÓN BALONES</a:t>
            </a:r>
          </a:p>
          <a:p>
            <a:endParaRPr lang="es-PE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985" y="1380717"/>
            <a:ext cx="4109015" cy="54772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69493" y="5909481"/>
            <a:ext cx="203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FIJACION - ANCLAJE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324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26334" cy="35725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665" y="4271419"/>
            <a:ext cx="2853175" cy="21398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85" y="21040"/>
            <a:ext cx="3109229" cy="681591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482687" y="2374710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TRASLADO</a:t>
            </a:r>
            <a:endParaRPr lang="es-PE" dirty="0"/>
          </a:p>
        </p:txBody>
      </p:sp>
      <p:sp>
        <p:nvSpPr>
          <p:cNvPr id="7" name="CuadroTexto 6"/>
          <p:cNvSpPr txBox="1"/>
          <p:nvPr/>
        </p:nvSpPr>
        <p:spPr>
          <a:xfrm>
            <a:off x="559558" y="5227093"/>
            <a:ext cx="169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MANIPULACION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1956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49796" cy="46811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536" y="2314042"/>
            <a:ext cx="3032464" cy="45439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993" y="3569636"/>
            <a:ext cx="1853345" cy="24690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998" y="1372679"/>
            <a:ext cx="1890340" cy="189034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 flipH="1">
            <a:off x="368490" y="5322627"/>
            <a:ext cx="3081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USO DURANTE TRASLADOS DE PACIENTES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030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0196" y="541365"/>
            <a:ext cx="7772400" cy="1456267"/>
          </a:xfrm>
        </p:spPr>
        <p:txBody>
          <a:bodyPr>
            <a:normAutofit/>
          </a:bodyPr>
          <a:lstStyle/>
          <a:p>
            <a:r>
              <a:rPr lang="es-PE" sz="3200" u="sng" dirty="0" smtClean="0">
                <a:solidFill>
                  <a:srgbClr val="FFFF00"/>
                </a:solidFill>
              </a:rPr>
              <a:t>Establecer política en el servicio para:</a:t>
            </a:r>
            <a:endParaRPr lang="es-PE" sz="3200" u="sng" dirty="0">
              <a:solidFill>
                <a:srgbClr val="FFFF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374710" y="2760048"/>
            <a:ext cx="6327886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PE" sz="3200" dirty="0" smtClean="0"/>
              <a:t>UBICACIÓN -  DISPOSICION</a:t>
            </a:r>
          </a:p>
          <a:p>
            <a:r>
              <a:rPr lang="es-PE" sz="3200" dirty="0" smtClean="0"/>
              <a:t>USO – MANIPULACION</a:t>
            </a:r>
          </a:p>
          <a:p>
            <a:r>
              <a:rPr lang="es-PE" sz="3200" dirty="0" smtClean="0"/>
              <a:t>RELLENADO DE BALONES PEQUEÑOS</a:t>
            </a:r>
            <a:endParaRPr lang="es-PE" sz="3200" dirty="0"/>
          </a:p>
        </p:txBody>
      </p:sp>
      <p:sp>
        <p:nvSpPr>
          <p:cNvPr id="5" name="Flecha derecha 4"/>
          <p:cNvSpPr/>
          <p:nvPr/>
        </p:nvSpPr>
        <p:spPr>
          <a:xfrm>
            <a:off x="1241947" y="3015818"/>
            <a:ext cx="887105" cy="873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Rectángulo 2"/>
          <p:cNvSpPr/>
          <p:nvPr/>
        </p:nvSpPr>
        <p:spPr>
          <a:xfrm>
            <a:off x="3591510" y="5211417"/>
            <a:ext cx="5111086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PE" sz="2000" dirty="0" err="1">
                <a:solidFill>
                  <a:schemeClr val="bg1"/>
                </a:solidFill>
                <a:latin typeface="AdvPECFB95"/>
              </a:rPr>
              <a:t>Pressure</a:t>
            </a:r>
            <a:r>
              <a:rPr lang="es-PE" sz="2000" dirty="0">
                <a:solidFill>
                  <a:schemeClr val="bg1"/>
                </a:solidFill>
                <a:latin typeface="AdvPECFB95"/>
              </a:rPr>
              <a:t> </a:t>
            </a:r>
            <a:r>
              <a:rPr lang="es-PE" sz="2000" dirty="0" err="1" smtClean="0">
                <a:solidFill>
                  <a:schemeClr val="bg1"/>
                </a:solidFill>
                <a:latin typeface="AdvPECFB95"/>
              </a:rPr>
              <a:t>Systems</a:t>
            </a:r>
            <a:r>
              <a:rPr lang="es-PE" sz="2000" dirty="0" smtClean="0">
                <a:solidFill>
                  <a:schemeClr val="bg1"/>
                </a:solidFill>
                <a:latin typeface="AdvPECFB95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dvPECFB95"/>
              </a:rPr>
              <a:t>Safety </a:t>
            </a:r>
            <a:r>
              <a:rPr lang="en-US" sz="2000" dirty="0">
                <a:solidFill>
                  <a:schemeClr val="bg1"/>
                </a:solidFill>
                <a:latin typeface="AdvPECFB95"/>
              </a:rPr>
              <a:t>Regulations </a:t>
            </a:r>
            <a:r>
              <a:rPr lang="en-US" sz="2000" dirty="0" smtClean="0">
                <a:solidFill>
                  <a:schemeClr val="bg1"/>
                </a:solidFill>
                <a:latin typeface="AdvPECFB95"/>
              </a:rPr>
              <a:t>2000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dvPECFB95"/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AdvPECFB95"/>
              </a:rPr>
              <a:t>SI 2000 No 128)</a:t>
            </a:r>
            <a:endParaRPr lang="es-P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4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282890" y="1798320"/>
            <a:ext cx="7465325" cy="248251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s-PE" sz="4000" dirty="0" smtClean="0"/>
              <a:t>Prevenir el riesgo de injuria</a:t>
            </a:r>
            <a:br>
              <a:rPr lang="es-PE" sz="4000" dirty="0" smtClean="0"/>
            </a:br>
            <a:r>
              <a:rPr lang="es-PE" sz="4000" dirty="0" smtClean="0"/>
              <a:t> por sistemas presurizados</a:t>
            </a:r>
            <a:endParaRPr lang="es-PE" sz="4000" dirty="0"/>
          </a:p>
        </p:txBody>
      </p:sp>
      <p:sp>
        <p:nvSpPr>
          <p:cNvPr id="8" name="Flecha derecha 7"/>
          <p:cNvSpPr/>
          <p:nvPr/>
        </p:nvSpPr>
        <p:spPr>
          <a:xfrm>
            <a:off x="320725" y="2712324"/>
            <a:ext cx="825688" cy="723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dirty="0" smtClean="0">
                <a:solidFill>
                  <a:srgbClr val="FFFF00"/>
                </a:solidFill>
              </a:rPr>
              <a:t>OXIGENO LIQUIDO</a:t>
            </a: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2954" y="2511188"/>
            <a:ext cx="850822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PE" sz="2400" dirty="0" smtClean="0"/>
              <a:t>ES CONTENIDO EN TANQUES PRESURIZADOS</a:t>
            </a:r>
          </a:p>
          <a:p>
            <a:pPr marL="285750" indent="-285750">
              <a:buFontTx/>
              <a:buChar char="-"/>
            </a:pPr>
            <a:r>
              <a:rPr lang="es-PE" sz="2400" dirty="0" smtClean="0"/>
              <a:t>OBTENIDO DEL AIRE AMBIENTAL POR DESTILACION FRACCIONAL</a:t>
            </a:r>
          </a:p>
          <a:p>
            <a:pPr marL="285750" indent="-285750">
              <a:buFontTx/>
              <a:buChar char="-"/>
            </a:pPr>
            <a:r>
              <a:rPr lang="es-PE" sz="2400" dirty="0" smtClean="0"/>
              <a:t>DEBE SER EVAPORADO A GAS ANTES DE USAR</a:t>
            </a:r>
          </a:p>
          <a:p>
            <a:pPr marL="285750" indent="-285750">
              <a:buFontTx/>
              <a:buChar char="-"/>
            </a:pPr>
            <a:r>
              <a:rPr lang="es-PE" sz="2400" dirty="0" smtClean="0"/>
              <a:t>FORMA DE ALMACENAJE IDEAL PARA HOSPITALES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294119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dirty="0" smtClean="0">
                <a:solidFill>
                  <a:srgbClr val="FFFF00"/>
                </a:solidFill>
              </a:rPr>
              <a:t>ESTANQUES ESTACIONARIOS</a:t>
            </a:r>
            <a:endParaRPr lang="es-PE" sz="3200" dirty="0">
              <a:solidFill>
                <a:srgbClr val="FFFF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04" y="2959875"/>
            <a:ext cx="3535696" cy="38981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23101" y="1947971"/>
            <a:ext cx="4572000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s-PE" sz="2400" b="0" i="0" u="none" strike="noStrike" baseline="0" dirty="0" smtClean="0">
                <a:latin typeface="Helvetica" panose="020B0604020202020204" pitchFamily="34" charset="0"/>
              </a:rPr>
              <a:t>Consta de un recipiente interior de acero inoxidable para soportar bajas temperaturas, y uno exterior de acero al carbono, aislados entre sí por una combinación de alto vacío y material aislante.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316907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FFFF00"/>
                </a:solidFill>
              </a:rPr>
              <a:t>OXIGENO LIQUIDO</a:t>
            </a:r>
            <a:endParaRPr lang="es-PE" dirty="0">
              <a:solidFill>
                <a:srgbClr val="FFFF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00751" y="2542452"/>
            <a:ext cx="7697337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3600" b="0" i="0" u="none" strike="noStrike" baseline="0" dirty="0" smtClean="0">
                <a:latin typeface="Helvetica" panose="020B0604020202020204" pitchFamily="34" charset="0"/>
              </a:rPr>
              <a:t>1 m</a:t>
            </a:r>
            <a:r>
              <a:rPr lang="es-PE" sz="1200" b="0" i="0" u="none" strike="noStrike" baseline="0" dirty="0" smtClean="0">
                <a:latin typeface="Helvetica" panose="020B0604020202020204" pitchFamily="34" charset="0"/>
              </a:rPr>
              <a:t>3 </a:t>
            </a:r>
            <a:r>
              <a:rPr lang="es-PE" sz="3600" b="0" i="0" u="none" strike="noStrike" baseline="0" dirty="0" smtClean="0">
                <a:latin typeface="Helvetica" panose="020B0604020202020204" pitchFamily="34" charset="0"/>
              </a:rPr>
              <a:t>de oxígeno líquido</a:t>
            </a:r>
          </a:p>
          <a:p>
            <a:pPr algn="ctr"/>
            <a:r>
              <a:rPr lang="es-PE" sz="3600" b="0" i="0" u="none" strike="noStrike" baseline="0" dirty="0" smtClean="0">
                <a:latin typeface="Helvetica" panose="020B0604020202020204" pitchFamily="34" charset="0"/>
              </a:rPr>
              <a:t>corresponde a</a:t>
            </a:r>
          </a:p>
          <a:p>
            <a:pPr algn="ctr"/>
            <a:r>
              <a:rPr lang="es-PE" sz="3600" b="0" i="0" u="none" strike="noStrike" baseline="0" dirty="0" smtClean="0">
                <a:latin typeface="Helvetica" panose="020B0604020202020204" pitchFamily="34" charset="0"/>
              </a:rPr>
              <a:t>843 m</a:t>
            </a:r>
            <a:r>
              <a:rPr lang="es-PE" sz="1200" b="0" i="0" u="none" strike="noStrike" baseline="0" dirty="0" smtClean="0">
                <a:latin typeface="Helvetica" panose="020B0604020202020204" pitchFamily="34" charset="0"/>
              </a:rPr>
              <a:t>3 </a:t>
            </a:r>
            <a:r>
              <a:rPr lang="es-PE" sz="3600" b="0" i="0" u="none" strike="noStrike" baseline="0" dirty="0" smtClean="0">
                <a:latin typeface="Helvetica" panose="020B0604020202020204" pitchFamily="34" charset="0"/>
              </a:rPr>
              <a:t>de oxígeno gaseoso</a:t>
            </a:r>
          </a:p>
          <a:p>
            <a:pPr algn="ctr"/>
            <a:r>
              <a:rPr lang="es-PE" sz="3600" b="0" i="0" u="none" strike="noStrike" baseline="0" dirty="0" smtClean="0">
                <a:latin typeface="Helvetica" panose="020B0604020202020204" pitchFamily="34" charset="0"/>
              </a:rPr>
              <a:t>(medidos a 15°C, 1 atm).</a:t>
            </a:r>
            <a:endParaRPr lang="es-PE" sz="3600" dirty="0"/>
          </a:p>
        </p:txBody>
      </p:sp>
    </p:spTree>
    <p:extLst>
      <p:ext uri="{BB962C8B-B14F-4D97-AF65-F5344CB8AC3E}">
        <p14:creationId xmlns:p14="http://schemas.microsoft.com/office/powerpoint/2010/main" val="322543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504" y="-15051"/>
            <a:ext cx="5540992" cy="688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0" y="1964267"/>
            <a:ext cx="9144000" cy="2421464"/>
          </a:xfrm>
        </p:spPr>
        <p:txBody>
          <a:bodyPr>
            <a:noAutofit/>
          </a:bodyPr>
          <a:lstStyle/>
          <a:p>
            <a:r>
              <a:rPr lang="es-PE" sz="5400" dirty="0" smtClean="0">
                <a:solidFill>
                  <a:srgbClr val="FFFF00"/>
                </a:solidFill>
              </a:rPr>
              <a:t>METODOS DE ADMINISTRACION/ INTERFACES</a:t>
            </a:r>
            <a:endParaRPr lang="es-PE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7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07512" y="1768238"/>
            <a:ext cx="5992323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PE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Volumen minuto = VT x FR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007512" y="3688949"/>
            <a:ext cx="5992323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PE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Flujo inspiratorio requerido:</a:t>
            </a:r>
          </a:p>
          <a:p>
            <a:pPr algn="r"/>
            <a:r>
              <a:rPr lang="es-PE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3 -4 veces el VM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91483" y="2509302"/>
            <a:ext cx="2454518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3000" dirty="0">
                <a:solidFill>
                  <a:prstClr val="black"/>
                </a:solidFill>
              </a:rPr>
              <a:t>10 = 500 x 10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918496" y="4799345"/>
            <a:ext cx="2127505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3000" dirty="0">
                <a:solidFill>
                  <a:prstClr val="black"/>
                </a:solidFill>
              </a:rPr>
              <a:t>30 – 40 </a:t>
            </a:r>
            <a:r>
              <a:rPr lang="es-PE" sz="3000" dirty="0" err="1">
                <a:solidFill>
                  <a:prstClr val="black"/>
                </a:solidFill>
              </a:rPr>
              <a:t>lpm</a:t>
            </a:r>
            <a:endParaRPr lang="es-PE" sz="3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3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echa derecha 2"/>
          <p:cNvSpPr/>
          <p:nvPr/>
        </p:nvSpPr>
        <p:spPr>
          <a:xfrm>
            <a:off x="1033819" y="1003300"/>
            <a:ext cx="2303060" cy="1847743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4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 </a:t>
            </a:r>
            <a:r>
              <a:rPr lang="es-PE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(100%)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132621" y="1092673"/>
            <a:ext cx="2620370" cy="193457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350" dirty="0">
                <a:solidFill>
                  <a:prstClr val="white"/>
                </a:solidFill>
              </a:rPr>
              <a:t>PACIENTE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04793" y="1775123"/>
            <a:ext cx="728084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1350" dirty="0">
                <a:solidFill>
                  <a:prstClr val="black"/>
                </a:solidFill>
              </a:rPr>
              <a:t>12 LPM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151969" y="1246713"/>
            <a:ext cx="139653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E" dirty="0">
                <a:solidFill>
                  <a:prstClr val="black"/>
                </a:solidFill>
              </a:rPr>
              <a:t>[ ALTA ]</a:t>
            </a:r>
          </a:p>
          <a:p>
            <a:pPr algn="ctr"/>
            <a:r>
              <a:rPr lang="es-PE" dirty="0">
                <a:solidFill>
                  <a:prstClr val="black"/>
                </a:solidFill>
              </a:rPr>
              <a:t>  fiO2 alto</a:t>
            </a:r>
          </a:p>
          <a:p>
            <a:pPr algn="ctr"/>
            <a:r>
              <a:rPr lang="es-PE" dirty="0">
                <a:solidFill>
                  <a:prstClr val="black"/>
                </a:solidFill>
              </a:rPr>
              <a:t>FiO2 no fijo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174451" y="2481711"/>
            <a:ext cx="14398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prstClr val="black"/>
                </a:solidFill>
              </a:rPr>
              <a:t>FLUJO BAJO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336878" y="1782958"/>
            <a:ext cx="7280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>
                <a:solidFill>
                  <a:prstClr val="black"/>
                </a:solidFill>
              </a:rPr>
              <a:t>12 LPM</a:t>
            </a:r>
          </a:p>
        </p:txBody>
      </p:sp>
    </p:spTree>
    <p:extLst>
      <p:ext uri="{BB962C8B-B14F-4D97-AF65-F5344CB8AC3E}">
        <p14:creationId xmlns:p14="http://schemas.microsoft.com/office/powerpoint/2010/main" val="372239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echa derecha 2"/>
          <p:cNvSpPr/>
          <p:nvPr/>
        </p:nvSpPr>
        <p:spPr>
          <a:xfrm>
            <a:off x="1033819" y="762000"/>
            <a:ext cx="2303060" cy="2089043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4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 </a:t>
            </a:r>
            <a:r>
              <a:rPr lang="es-PE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(100%)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132621" y="1092673"/>
            <a:ext cx="2620370" cy="193457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350" dirty="0">
                <a:solidFill>
                  <a:prstClr val="white"/>
                </a:solidFill>
              </a:rPr>
              <a:t>PACIENTE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04793" y="1775123"/>
            <a:ext cx="728084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1350" dirty="0">
                <a:solidFill>
                  <a:prstClr val="black"/>
                </a:solidFill>
              </a:rPr>
              <a:t>12 LPM</a:t>
            </a:r>
          </a:p>
        </p:txBody>
      </p:sp>
      <p:sp>
        <p:nvSpPr>
          <p:cNvPr id="6" name="Flecha derecha 5"/>
          <p:cNvSpPr/>
          <p:nvPr/>
        </p:nvSpPr>
        <p:spPr>
          <a:xfrm>
            <a:off x="1033819" y="4018789"/>
            <a:ext cx="2303060" cy="113617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 </a:t>
            </a:r>
            <a:r>
              <a:rPr lang="es-PE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(100%)</a:t>
            </a:r>
            <a:endParaRPr lang="es-PE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132621" y="3765928"/>
            <a:ext cx="2620370" cy="193457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350" dirty="0">
                <a:solidFill>
                  <a:prstClr val="white"/>
                </a:solidFill>
              </a:rPr>
              <a:t>PACIENTE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04793" y="4448378"/>
            <a:ext cx="728084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1350" dirty="0">
                <a:solidFill>
                  <a:prstClr val="black"/>
                </a:solidFill>
              </a:rPr>
              <a:t>12 LPM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151969" y="1246713"/>
            <a:ext cx="139653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E" dirty="0">
                <a:solidFill>
                  <a:prstClr val="black"/>
                </a:solidFill>
              </a:rPr>
              <a:t>[ ALTA ]</a:t>
            </a:r>
          </a:p>
          <a:p>
            <a:pPr algn="ctr"/>
            <a:r>
              <a:rPr lang="es-PE" dirty="0">
                <a:solidFill>
                  <a:prstClr val="black"/>
                </a:solidFill>
              </a:rPr>
              <a:t>  fiO2 alto</a:t>
            </a:r>
          </a:p>
          <a:p>
            <a:pPr algn="ctr"/>
            <a:r>
              <a:rPr lang="es-PE" dirty="0">
                <a:solidFill>
                  <a:prstClr val="black"/>
                </a:solidFill>
              </a:rPr>
              <a:t>FiO2 no fijo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174451" y="2481711"/>
            <a:ext cx="14398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prstClr val="black"/>
                </a:solidFill>
              </a:rPr>
              <a:t>FLUJO BAJO</a:t>
            </a:r>
          </a:p>
        </p:txBody>
      </p:sp>
      <p:sp>
        <p:nvSpPr>
          <p:cNvPr id="11" name="Flecha doblada 10"/>
          <p:cNvSpPr/>
          <p:nvPr/>
        </p:nvSpPr>
        <p:spPr>
          <a:xfrm>
            <a:off x="749867" y="4928073"/>
            <a:ext cx="1972862" cy="926342"/>
          </a:xfrm>
          <a:prstGeom prst="bentArrow">
            <a:avLst>
              <a:gd name="adj1" fmla="val 29905"/>
              <a:gd name="adj2" fmla="val 25000"/>
              <a:gd name="adj3" fmla="val 25000"/>
              <a:gd name="adj4" fmla="val 4375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>
              <a:solidFill>
                <a:prstClr val="black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49867" y="3249398"/>
            <a:ext cx="1984208" cy="102405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237733" y="3552982"/>
            <a:ext cx="9973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>
                <a:solidFill>
                  <a:prstClr val="black"/>
                </a:solidFill>
              </a:rPr>
              <a:t>AIRE (21%)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237733" y="5343775"/>
            <a:ext cx="9973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>
                <a:solidFill>
                  <a:prstClr val="black"/>
                </a:solidFill>
              </a:rPr>
              <a:t>AIRE (21%)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151769" y="3777868"/>
            <a:ext cx="171553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E" dirty="0">
                <a:solidFill>
                  <a:prstClr val="black"/>
                </a:solidFill>
              </a:rPr>
              <a:t>[moderada]  </a:t>
            </a:r>
          </a:p>
          <a:p>
            <a:pPr algn="ctr"/>
            <a:r>
              <a:rPr lang="es-PE" dirty="0">
                <a:solidFill>
                  <a:prstClr val="black"/>
                </a:solidFill>
              </a:rPr>
              <a:t>fiO2 moderado</a:t>
            </a:r>
          </a:p>
          <a:p>
            <a:pPr algn="ctr"/>
            <a:r>
              <a:rPr lang="es-PE" dirty="0">
                <a:solidFill>
                  <a:prstClr val="black"/>
                </a:solidFill>
              </a:rPr>
              <a:t>fiO2 fijo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332427" y="4955053"/>
            <a:ext cx="14019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prstClr val="black"/>
                </a:solidFill>
              </a:rPr>
              <a:t>FLUJO ALTO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58220" y="2973251"/>
            <a:ext cx="728084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1350" dirty="0">
                <a:solidFill>
                  <a:prstClr val="black"/>
                </a:solidFill>
              </a:rPr>
              <a:t>12 LPM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58219" y="5695127"/>
            <a:ext cx="728084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1350" dirty="0">
                <a:solidFill>
                  <a:prstClr val="black"/>
                </a:solidFill>
              </a:rPr>
              <a:t>12 LPM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336878" y="1782958"/>
            <a:ext cx="7280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>
                <a:solidFill>
                  <a:prstClr val="black"/>
                </a:solidFill>
              </a:rPr>
              <a:t>12 LPM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331733" y="4448378"/>
            <a:ext cx="7280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dirty="0">
                <a:solidFill>
                  <a:prstClr val="black"/>
                </a:solidFill>
              </a:rPr>
              <a:t>36 LPM</a:t>
            </a:r>
          </a:p>
        </p:txBody>
      </p:sp>
    </p:spTree>
    <p:extLst>
      <p:ext uri="{BB962C8B-B14F-4D97-AF65-F5344CB8AC3E}">
        <p14:creationId xmlns:p14="http://schemas.microsoft.com/office/powerpoint/2010/main" val="41142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27" y="1049395"/>
            <a:ext cx="1934124" cy="19341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4343" y="3409424"/>
            <a:ext cx="134524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2400" dirty="0">
                <a:solidFill>
                  <a:prstClr val="black"/>
                </a:solidFill>
              </a:rPr>
              <a:t>Flujo O2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936776" y="3409424"/>
            <a:ext cx="80342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2400" dirty="0">
                <a:solidFill>
                  <a:prstClr val="black"/>
                </a:solidFill>
              </a:rPr>
              <a:t>FiO2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008801" y="3409424"/>
            <a:ext cx="36439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2400" dirty="0">
                <a:solidFill>
                  <a:prstClr val="black"/>
                </a:solidFill>
              </a:rPr>
              <a:t>Mezcla con O2 ambiental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083187" y="3409424"/>
            <a:ext cx="163859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2400" dirty="0">
                <a:solidFill>
                  <a:prstClr val="black"/>
                </a:solidFill>
              </a:rPr>
              <a:t>Flujo total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753436" y="2049724"/>
            <a:ext cx="41040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700" dirty="0">
                <a:solidFill>
                  <a:srgbClr val="FF0000"/>
                </a:solidFill>
              </a:rPr>
              <a:t>SISTEMAS DE BAJO FLUJO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76917" y="4273910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srgbClr val="FF0000"/>
                </a:solidFill>
              </a:rPr>
              <a:t>1 – 12 LPM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345345" y="4208873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489498" y="3996910"/>
            <a:ext cx="1635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dirty="0">
                <a:solidFill>
                  <a:srgbClr val="FF0000"/>
                </a:solidFill>
              </a:rPr>
              <a:t> BAJO</a:t>
            </a:r>
          </a:p>
          <a:p>
            <a:pPr algn="ctr"/>
            <a:r>
              <a:rPr lang="es-PE" dirty="0">
                <a:solidFill>
                  <a:srgbClr val="FF0000"/>
                </a:solidFill>
              </a:rPr>
              <a:t>ALTO</a:t>
            </a:r>
          </a:p>
          <a:p>
            <a:pPr algn="ctr"/>
            <a:r>
              <a:rPr lang="es-PE" dirty="0">
                <a:solidFill>
                  <a:srgbClr val="FF0000"/>
                </a:solidFill>
              </a:rPr>
              <a:t>IMPREDECIBLE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610976" y="420887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solidFill>
                  <a:srgbClr val="FF0000"/>
                </a:solidFill>
              </a:rPr>
              <a:t>BAJO</a:t>
            </a:r>
          </a:p>
        </p:txBody>
      </p:sp>
    </p:spTree>
    <p:extLst>
      <p:ext uri="{BB962C8B-B14F-4D97-AF65-F5344CB8AC3E}">
        <p14:creationId xmlns:p14="http://schemas.microsoft.com/office/powerpoint/2010/main" val="118382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6822" y="1143853"/>
            <a:ext cx="6447501" cy="65509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Administración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O</a:t>
            </a: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9459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456822" y="2054841"/>
            <a:ext cx="7987731" cy="3695132"/>
          </a:xfrm>
        </p:spPr>
        <p:txBody>
          <a:bodyPr>
            <a:noAutofit/>
          </a:bodyPr>
          <a:lstStyle/>
          <a:p>
            <a:pPr algn="just"/>
            <a:r>
              <a:rPr lang="es-ES" sz="2100" b="1" dirty="0">
                <a:solidFill>
                  <a:schemeClr val="tx1"/>
                </a:solidFill>
                <a:cs typeface="Times New Roman" panose="02020603050405020304" pitchFamily="18" charset="0"/>
              </a:rPr>
              <a:t>SISTEMAS DE BAJO FLUJO</a:t>
            </a:r>
            <a:endParaRPr lang="es-MX" sz="21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1" algn="just"/>
            <a:r>
              <a:rPr lang="es-ES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CÁNULA NASAL</a:t>
            </a:r>
          </a:p>
          <a:p>
            <a:pPr lvl="1" algn="just"/>
            <a:r>
              <a:rPr lang="es-ES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MÁSCARA DE OXÍGENO SIMPLE</a:t>
            </a:r>
          </a:p>
          <a:p>
            <a:pPr lvl="1" algn="just"/>
            <a:r>
              <a:rPr lang="es-ES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MÁSCARA DE REINHALACIÓN PARCIAL</a:t>
            </a:r>
            <a:endParaRPr lang="es-MX" sz="1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s-ES" sz="2100" b="1" dirty="0">
                <a:solidFill>
                  <a:schemeClr val="tx1"/>
                </a:solidFill>
                <a:cs typeface="Times New Roman" panose="02020603050405020304" pitchFamily="18" charset="0"/>
              </a:rPr>
              <a:t>SISTEMAS DE ALTO FLUJO </a:t>
            </a:r>
            <a:endParaRPr lang="es-MX" sz="21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1" algn="just"/>
            <a:r>
              <a:rPr lang="es-ES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MASCARILLA VENTURI</a:t>
            </a:r>
          </a:p>
          <a:p>
            <a:pPr lvl="1" algn="just"/>
            <a:r>
              <a:rPr lang="es-ES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TUBO EN T</a:t>
            </a:r>
          </a:p>
          <a:p>
            <a:pPr lvl="1" algn="just"/>
            <a:r>
              <a:rPr lang="es-ES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CAMPANA DE OXÍGENO</a:t>
            </a:r>
          </a:p>
          <a:p>
            <a:pPr lvl="1" algn="just"/>
            <a:r>
              <a:rPr lang="es-ES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TIENDA FACIAL</a:t>
            </a:r>
          </a:p>
          <a:p>
            <a:pPr lvl="1" algn="just"/>
            <a:r>
              <a:rPr lang="es-ES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COLLAR O MASCARILLA DE TRAQUEOSTOMÍA</a:t>
            </a:r>
          </a:p>
          <a:p>
            <a:pPr algn="just"/>
            <a:endParaRPr lang="es-ES" sz="1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41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68409"/>
            <a:ext cx="8222776" cy="1456267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High concentration reservoir mask 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(</a:t>
            </a:r>
            <a:r>
              <a:rPr lang="en-US" sz="3600" dirty="0">
                <a:solidFill>
                  <a:srgbClr val="FFFF00"/>
                </a:solidFill>
              </a:rPr>
              <a:t>non-rebreathing mask)</a:t>
            </a:r>
            <a:endParaRPr lang="es-PE" sz="3600" dirty="0">
              <a:solidFill>
                <a:srgbClr val="FFFF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54905"/>
            <a:ext cx="3323229" cy="467648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080681" y="1954905"/>
            <a:ext cx="471738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2400" dirty="0" smtClean="0"/>
              <a:t>Aportan 60 – 90 %</a:t>
            </a:r>
          </a:p>
          <a:p>
            <a:r>
              <a:rPr lang="es-PE" sz="2400" dirty="0" smtClean="0"/>
              <a:t>Usando  tasa de flujo de 10 – 15 </a:t>
            </a:r>
            <a:r>
              <a:rPr lang="es-PE" sz="2400" dirty="0" err="1" smtClean="0"/>
              <a:t>lpm</a:t>
            </a:r>
            <a:endParaRPr lang="es-PE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4080682" y="3138985"/>
            <a:ext cx="471738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err="1" smtClean="0"/>
              <a:t>Concentracion</a:t>
            </a:r>
            <a:r>
              <a:rPr lang="es-PE" sz="2400" dirty="0" smtClean="0"/>
              <a:t> O2 aportada no es exacta. Depende:</a:t>
            </a:r>
          </a:p>
          <a:p>
            <a:pPr marL="285750" indent="-285750">
              <a:buFontTx/>
              <a:buChar char="-"/>
            </a:pPr>
            <a:r>
              <a:rPr lang="es-PE" sz="2400" dirty="0" smtClean="0"/>
              <a:t>Flujo aportado</a:t>
            </a:r>
          </a:p>
          <a:p>
            <a:pPr marL="285750" indent="-285750">
              <a:buFontTx/>
              <a:buChar char="-"/>
            </a:pPr>
            <a:r>
              <a:rPr lang="es-PE" sz="2400" dirty="0" smtClean="0"/>
              <a:t>Patrón respiratorio del paciente</a:t>
            </a:r>
            <a:endParaRPr lang="es-PE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080681" y="5061728"/>
            <a:ext cx="471738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Usos:</a:t>
            </a:r>
          </a:p>
          <a:p>
            <a:pPr marL="285750" indent="-285750">
              <a:buFontTx/>
              <a:buChar char="-"/>
            </a:pPr>
            <a:r>
              <a:rPr lang="es-PE" sz="2400" dirty="0" smtClean="0"/>
              <a:t>Trauma</a:t>
            </a:r>
          </a:p>
          <a:p>
            <a:pPr marL="285750" indent="-285750">
              <a:buFontTx/>
              <a:buChar char="-"/>
            </a:pPr>
            <a:r>
              <a:rPr lang="es-PE" sz="2400" dirty="0" smtClean="0"/>
              <a:t>Emergencia</a:t>
            </a:r>
          </a:p>
          <a:p>
            <a:pPr marL="285750" indent="-285750">
              <a:buFontTx/>
              <a:buChar char="-"/>
            </a:pPr>
            <a:r>
              <a:rPr lang="es-PE" sz="2400" dirty="0" smtClean="0"/>
              <a:t>PO</a:t>
            </a:r>
            <a:endParaRPr lang="es-PE" sz="2400" dirty="0"/>
          </a:p>
        </p:txBody>
      </p:sp>
      <p:sp>
        <p:nvSpPr>
          <p:cNvPr id="9" name="Rectángulo 8"/>
          <p:cNvSpPr/>
          <p:nvPr/>
        </p:nvSpPr>
        <p:spPr>
          <a:xfrm>
            <a:off x="457200" y="6123557"/>
            <a:ext cx="3323229" cy="5078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  <a:latin typeface="AdvPECF93C"/>
              </a:rPr>
              <a:t>Boumphrey</a:t>
            </a:r>
            <a:r>
              <a:rPr lang="en-US" sz="900" dirty="0">
                <a:solidFill>
                  <a:schemeClr val="bg1"/>
                </a:solidFill>
                <a:latin typeface="AdvPECF93C"/>
              </a:rPr>
              <a:t> SM, </a:t>
            </a:r>
            <a:r>
              <a:rPr lang="en-US" sz="900" dirty="0">
                <a:solidFill>
                  <a:schemeClr val="bg1"/>
                </a:solidFill>
                <a:latin typeface="AdvPECF938"/>
              </a:rPr>
              <a:t>Morris EA, Kinsella SM. 100% inspired oxygen from a </a:t>
            </a:r>
            <a:r>
              <a:rPr lang="en-US" sz="900" dirty="0" smtClean="0">
                <a:solidFill>
                  <a:schemeClr val="bg1"/>
                </a:solidFill>
                <a:latin typeface="AdvPECF938"/>
              </a:rPr>
              <a:t>Hudson </a:t>
            </a:r>
            <a:r>
              <a:rPr lang="es-PE" sz="900" dirty="0" err="1" smtClean="0">
                <a:solidFill>
                  <a:schemeClr val="bg1"/>
                </a:solidFill>
                <a:latin typeface="AdvPECF938"/>
              </a:rPr>
              <a:t>mask</a:t>
            </a:r>
            <a:r>
              <a:rPr lang="es-PE" sz="900" dirty="0">
                <a:solidFill>
                  <a:schemeClr val="bg1"/>
                </a:solidFill>
                <a:latin typeface="AdvPECF938"/>
              </a:rPr>
              <a:t>: a </a:t>
            </a:r>
            <a:r>
              <a:rPr lang="es-PE" sz="900" dirty="0" err="1">
                <a:solidFill>
                  <a:schemeClr val="bg1"/>
                </a:solidFill>
                <a:latin typeface="AdvPECF938"/>
              </a:rPr>
              <a:t>realistic</a:t>
            </a:r>
            <a:r>
              <a:rPr lang="es-PE" sz="900" dirty="0">
                <a:solidFill>
                  <a:schemeClr val="bg1"/>
                </a:solidFill>
                <a:latin typeface="AdvPECF938"/>
              </a:rPr>
              <a:t> </a:t>
            </a:r>
            <a:r>
              <a:rPr lang="es-PE" sz="900" dirty="0" err="1">
                <a:solidFill>
                  <a:schemeClr val="bg1"/>
                </a:solidFill>
                <a:latin typeface="AdvPECF938"/>
              </a:rPr>
              <a:t>goal</a:t>
            </a:r>
            <a:r>
              <a:rPr lang="es-PE" sz="900" dirty="0" smtClean="0">
                <a:solidFill>
                  <a:schemeClr val="bg1"/>
                </a:solidFill>
                <a:latin typeface="AdvPECF938"/>
              </a:rPr>
              <a:t>?</a:t>
            </a:r>
          </a:p>
          <a:p>
            <a:r>
              <a:rPr lang="es-PE" sz="900" dirty="0" err="1" smtClean="0">
                <a:solidFill>
                  <a:schemeClr val="bg1"/>
                </a:solidFill>
                <a:latin typeface="AdvPECFD33"/>
              </a:rPr>
              <a:t>Resuscitation</a:t>
            </a:r>
            <a:r>
              <a:rPr lang="es-PE" sz="900" dirty="0" smtClean="0">
                <a:solidFill>
                  <a:schemeClr val="bg1"/>
                </a:solidFill>
                <a:latin typeface="AdvPECFD33"/>
              </a:rPr>
              <a:t> </a:t>
            </a:r>
            <a:r>
              <a:rPr lang="es-PE" sz="900" dirty="0">
                <a:solidFill>
                  <a:schemeClr val="bg1"/>
                </a:solidFill>
                <a:latin typeface="AdvPECF938"/>
              </a:rPr>
              <a:t>2003;</a:t>
            </a:r>
            <a:r>
              <a:rPr lang="es-PE" sz="900" dirty="0">
                <a:solidFill>
                  <a:schemeClr val="bg1"/>
                </a:solidFill>
                <a:latin typeface="AdvPECF93C"/>
              </a:rPr>
              <a:t>57</a:t>
            </a:r>
            <a:r>
              <a:rPr lang="es-PE" sz="900" dirty="0">
                <a:solidFill>
                  <a:schemeClr val="bg1"/>
                </a:solidFill>
                <a:latin typeface="AdvPECF938"/>
              </a:rPr>
              <a:t>:69–72.</a:t>
            </a:r>
            <a:endParaRPr lang="es-P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3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954905"/>
            <a:ext cx="3270634" cy="446441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1" y="336648"/>
            <a:ext cx="7772400" cy="145626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Mascara facial simple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(</a:t>
            </a:r>
            <a:r>
              <a:rPr lang="es-PE" sz="3200" dirty="0" smtClean="0">
                <a:solidFill>
                  <a:srgbClr val="FFFF00"/>
                </a:solidFill>
              </a:rPr>
              <a:t>Medium </a:t>
            </a:r>
            <a:r>
              <a:rPr lang="es-PE" sz="3200" dirty="0" err="1" smtClean="0">
                <a:solidFill>
                  <a:srgbClr val="FFFF00"/>
                </a:solidFill>
              </a:rPr>
              <a:t>Concentration</a:t>
            </a:r>
            <a:r>
              <a:rPr lang="es-PE" sz="3200" dirty="0" smtClean="0">
                <a:solidFill>
                  <a:srgbClr val="FFFF00"/>
                </a:solidFill>
              </a:rPr>
              <a:t> </a:t>
            </a:r>
            <a:r>
              <a:rPr lang="es-PE" sz="3200" dirty="0" err="1" smtClean="0">
                <a:solidFill>
                  <a:srgbClr val="FFFF00"/>
                </a:solidFill>
              </a:rPr>
              <a:t>Mask</a:t>
            </a:r>
            <a:r>
              <a:rPr lang="es-PE" sz="3200" dirty="0" smtClean="0">
                <a:solidFill>
                  <a:srgbClr val="FFFF00"/>
                </a:solidFill>
              </a:rPr>
              <a:t>)</a:t>
            </a: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80680" y="1954905"/>
            <a:ext cx="469482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Aportan 40 – 60 %</a:t>
            </a:r>
          </a:p>
          <a:p>
            <a:r>
              <a:rPr lang="es-PE" sz="2400" dirty="0" smtClean="0"/>
              <a:t>Usando  tasa de flujo de 5 – 10 </a:t>
            </a:r>
            <a:r>
              <a:rPr lang="es-PE" sz="2400" dirty="0" err="1" smtClean="0"/>
              <a:t>lpm</a:t>
            </a:r>
            <a:endParaRPr lang="es-PE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4080681" y="5218994"/>
            <a:ext cx="469482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PE" sz="2400" dirty="0" smtClean="0"/>
              <a:t>Flujos menores a 5 </a:t>
            </a:r>
            <a:r>
              <a:rPr lang="es-PE" sz="2400" dirty="0" err="1" smtClean="0"/>
              <a:t>lpm</a:t>
            </a:r>
            <a:r>
              <a:rPr lang="es-PE" sz="2400" dirty="0" smtClean="0"/>
              <a:t> incrementan trabajo respiratorio</a:t>
            </a:r>
          </a:p>
          <a:p>
            <a:pPr marL="342900" indent="-342900">
              <a:buFontTx/>
              <a:buChar char="-"/>
            </a:pPr>
            <a:r>
              <a:rPr lang="es-PE" sz="2400" dirty="0" smtClean="0"/>
              <a:t>Puede ocasionar </a:t>
            </a:r>
            <a:r>
              <a:rPr lang="es-PE" sz="2400" dirty="0" err="1" smtClean="0"/>
              <a:t>retencion</a:t>
            </a:r>
            <a:r>
              <a:rPr lang="es-PE" sz="2400" dirty="0" smtClean="0"/>
              <a:t> CO2</a:t>
            </a:r>
            <a:endParaRPr lang="es-PE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080681" y="3217618"/>
            <a:ext cx="4694828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err="1" smtClean="0"/>
              <a:t>Concentracion</a:t>
            </a:r>
            <a:r>
              <a:rPr lang="es-PE" sz="2400" dirty="0" smtClean="0"/>
              <a:t> O2 aportada no es exacta. Depende:</a:t>
            </a:r>
          </a:p>
          <a:p>
            <a:pPr marL="285750" indent="-285750">
              <a:buFontTx/>
              <a:buChar char="-"/>
            </a:pPr>
            <a:r>
              <a:rPr lang="es-PE" sz="2400" dirty="0" smtClean="0"/>
              <a:t>Flujo aportado</a:t>
            </a:r>
          </a:p>
          <a:p>
            <a:pPr marL="285750" indent="-285750">
              <a:buFontTx/>
              <a:buChar char="-"/>
            </a:pPr>
            <a:r>
              <a:rPr lang="es-PE" sz="2400" dirty="0" smtClean="0"/>
              <a:t>Patrón respiratorio del paciente</a:t>
            </a:r>
            <a:endParaRPr lang="es-PE" sz="2400" dirty="0"/>
          </a:p>
        </p:txBody>
      </p:sp>
      <p:sp>
        <p:nvSpPr>
          <p:cNvPr id="9" name="Rectángulo 8"/>
          <p:cNvSpPr/>
          <p:nvPr/>
        </p:nvSpPr>
        <p:spPr>
          <a:xfrm>
            <a:off x="498642" y="6119648"/>
            <a:ext cx="3229193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dvPECF93C"/>
              </a:rPr>
              <a:t>Jensen AG, </a:t>
            </a:r>
            <a:r>
              <a:rPr lang="en-US" sz="900" dirty="0">
                <a:solidFill>
                  <a:schemeClr val="bg1"/>
                </a:solidFill>
                <a:latin typeface="AdvPECF938"/>
              </a:rPr>
              <a:t>Johnson A, </a:t>
            </a:r>
            <a:r>
              <a:rPr lang="en-US" sz="900" dirty="0" err="1">
                <a:solidFill>
                  <a:schemeClr val="bg1"/>
                </a:solidFill>
                <a:latin typeface="AdvPECF938"/>
              </a:rPr>
              <a:t>Sandstedt</a:t>
            </a:r>
            <a:r>
              <a:rPr lang="en-US" sz="900" dirty="0">
                <a:solidFill>
                  <a:schemeClr val="bg1"/>
                </a:solidFill>
                <a:latin typeface="AdvPECF938"/>
              </a:rPr>
              <a:t> S. Rebreathing during oxygen treatment </a:t>
            </a:r>
            <a:r>
              <a:rPr lang="en-US" sz="900" dirty="0" smtClean="0">
                <a:solidFill>
                  <a:schemeClr val="bg1"/>
                </a:solidFill>
                <a:latin typeface="AdvPECF938"/>
              </a:rPr>
              <a:t>with face </a:t>
            </a:r>
            <a:r>
              <a:rPr lang="en-US" sz="900" dirty="0">
                <a:solidFill>
                  <a:schemeClr val="bg1"/>
                </a:solidFill>
                <a:latin typeface="AdvPECF938"/>
              </a:rPr>
              <a:t>mask. The effect of oxygen flow rates on ventilation</a:t>
            </a:r>
            <a:r>
              <a:rPr lang="en-US" sz="900" dirty="0" smtClean="0">
                <a:solidFill>
                  <a:schemeClr val="bg1"/>
                </a:solidFill>
                <a:latin typeface="AdvPECF938"/>
              </a:rPr>
              <a:t>.</a:t>
            </a:r>
          </a:p>
          <a:p>
            <a:r>
              <a:rPr lang="en-US" sz="900" dirty="0" err="1" smtClean="0">
                <a:solidFill>
                  <a:schemeClr val="bg1"/>
                </a:solidFill>
                <a:latin typeface="AdvPECFD33"/>
              </a:rPr>
              <a:t>Acta</a:t>
            </a:r>
            <a:r>
              <a:rPr lang="en-US" sz="900" dirty="0" smtClean="0">
                <a:solidFill>
                  <a:schemeClr val="bg1"/>
                </a:solidFill>
                <a:latin typeface="AdvPECFD33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AdvPECFD33"/>
              </a:rPr>
              <a:t>Anaesthesiol</a:t>
            </a:r>
            <a:r>
              <a:rPr lang="en-US" sz="900" dirty="0">
                <a:solidFill>
                  <a:schemeClr val="bg1"/>
                </a:solidFill>
                <a:latin typeface="AdvPECFD33"/>
              </a:rPr>
              <a:t> </a:t>
            </a:r>
            <a:r>
              <a:rPr lang="en-US" sz="900" dirty="0" err="1" smtClean="0">
                <a:solidFill>
                  <a:schemeClr val="bg1"/>
                </a:solidFill>
                <a:latin typeface="AdvPECFD33"/>
              </a:rPr>
              <a:t>Scand</a:t>
            </a:r>
            <a:r>
              <a:rPr lang="en-US" sz="900" dirty="0" smtClean="0">
                <a:solidFill>
                  <a:schemeClr val="bg1"/>
                </a:solidFill>
                <a:latin typeface="AdvPECFD33"/>
              </a:rPr>
              <a:t> </a:t>
            </a:r>
            <a:r>
              <a:rPr lang="es-PE" sz="900" dirty="0" smtClean="0">
                <a:solidFill>
                  <a:schemeClr val="bg1"/>
                </a:solidFill>
                <a:latin typeface="AdvPECF938"/>
              </a:rPr>
              <a:t>1991;</a:t>
            </a:r>
            <a:r>
              <a:rPr lang="es-PE" sz="900" dirty="0" smtClean="0">
                <a:solidFill>
                  <a:schemeClr val="bg1"/>
                </a:solidFill>
                <a:latin typeface="AdvPECF93C"/>
              </a:rPr>
              <a:t>35</a:t>
            </a:r>
            <a:r>
              <a:rPr lang="es-PE" sz="900" dirty="0" smtClean="0">
                <a:solidFill>
                  <a:schemeClr val="bg1"/>
                </a:solidFill>
                <a:latin typeface="AdvPECF938"/>
              </a:rPr>
              <a:t>:289–92</a:t>
            </a:r>
            <a:endParaRPr lang="es-P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0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954905"/>
            <a:ext cx="3270634" cy="446441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1" y="336648"/>
            <a:ext cx="7772400" cy="145626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Mascara facial simple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(m</a:t>
            </a:r>
            <a:r>
              <a:rPr lang="es-PE" sz="3200" dirty="0" err="1" smtClean="0">
                <a:solidFill>
                  <a:srgbClr val="FFFF00"/>
                </a:solidFill>
              </a:rPr>
              <a:t>edium</a:t>
            </a:r>
            <a:r>
              <a:rPr lang="es-PE" sz="3200" dirty="0" smtClean="0">
                <a:solidFill>
                  <a:srgbClr val="FFFF00"/>
                </a:solidFill>
              </a:rPr>
              <a:t> </a:t>
            </a:r>
            <a:r>
              <a:rPr lang="es-PE" sz="3200" dirty="0" err="1" smtClean="0">
                <a:solidFill>
                  <a:srgbClr val="FFFF00"/>
                </a:solidFill>
              </a:rPr>
              <a:t>Concentration</a:t>
            </a:r>
            <a:r>
              <a:rPr lang="es-PE" sz="3200" dirty="0" smtClean="0">
                <a:solidFill>
                  <a:srgbClr val="FFFF00"/>
                </a:solidFill>
              </a:rPr>
              <a:t> </a:t>
            </a:r>
            <a:r>
              <a:rPr lang="es-PE" sz="3200" dirty="0" err="1" smtClean="0">
                <a:solidFill>
                  <a:srgbClr val="FFFF00"/>
                </a:solidFill>
              </a:rPr>
              <a:t>Mask</a:t>
            </a:r>
            <a:r>
              <a:rPr lang="es-PE" sz="3200" dirty="0" smtClean="0">
                <a:solidFill>
                  <a:srgbClr val="FFFF00"/>
                </a:solidFill>
              </a:rPr>
              <a:t>)</a:t>
            </a: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80680" y="1954905"/>
            <a:ext cx="469482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Si en IRA – I</a:t>
            </a:r>
          </a:p>
          <a:p>
            <a:r>
              <a:rPr lang="es-PE" sz="2400" dirty="0" smtClean="0"/>
              <a:t>No en IRA -II</a:t>
            </a:r>
            <a:endParaRPr lang="es-PE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4080679" y="4849663"/>
            <a:ext cx="469482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Nunca flujo &lt;  5 </a:t>
            </a:r>
            <a:r>
              <a:rPr lang="es-PE" sz="2400" dirty="0" err="1" smtClean="0"/>
              <a:t>lpm</a:t>
            </a:r>
            <a:r>
              <a:rPr lang="es-PE" sz="2400" dirty="0" smtClean="0"/>
              <a:t>. Flujo inspiratorio del paciente lo va a sobrepasar</a:t>
            </a:r>
            <a:endParaRPr lang="es-PE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080681" y="3217618"/>
            <a:ext cx="469482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No en retenedores crónicos de CO2 que requieren baja concentración de O2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18440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467" y="1900314"/>
            <a:ext cx="1794680" cy="244974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1" y="336648"/>
            <a:ext cx="7772400" cy="145626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Mascara facial simple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(</a:t>
            </a:r>
            <a:r>
              <a:rPr lang="es-PE" sz="3200" dirty="0" smtClean="0">
                <a:solidFill>
                  <a:srgbClr val="FFFF00"/>
                </a:solidFill>
              </a:rPr>
              <a:t>Medium </a:t>
            </a:r>
            <a:r>
              <a:rPr lang="es-PE" sz="3200" dirty="0" err="1" smtClean="0">
                <a:solidFill>
                  <a:srgbClr val="FFFF00"/>
                </a:solidFill>
              </a:rPr>
              <a:t>Concentration</a:t>
            </a:r>
            <a:r>
              <a:rPr lang="es-PE" sz="3200" dirty="0" smtClean="0">
                <a:solidFill>
                  <a:srgbClr val="FFFF00"/>
                </a:solidFill>
              </a:rPr>
              <a:t> </a:t>
            </a:r>
            <a:r>
              <a:rPr lang="es-PE" sz="3200" dirty="0" err="1" smtClean="0">
                <a:solidFill>
                  <a:srgbClr val="FFFF00"/>
                </a:solidFill>
              </a:rPr>
              <a:t>Mask</a:t>
            </a:r>
            <a:r>
              <a:rPr lang="es-PE" sz="3200" dirty="0" smtClean="0">
                <a:solidFill>
                  <a:srgbClr val="FFFF00"/>
                </a:solidFill>
              </a:rPr>
              <a:t>)</a:t>
            </a: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34511" y="5093285"/>
            <a:ext cx="4288808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  <a:latin typeface="AdvPECF93C"/>
              </a:rPr>
              <a:t>Zevola</a:t>
            </a:r>
            <a:r>
              <a:rPr lang="en-US" sz="1000" dirty="0">
                <a:solidFill>
                  <a:schemeClr val="bg1"/>
                </a:solidFill>
                <a:latin typeface="AdvPECF93C"/>
              </a:rPr>
              <a:t> DR, 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Maier CB. Use of nasal cannula versus face mask after </a:t>
            </a:r>
            <a:r>
              <a:rPr lang="en-US" sz="1000" dirty="0" err="1">
                <a:solidFill>
                  <a:schemeClr val="bg1"/>
                </a:solidFill>
                <a:latin typeface="AdvPECF938"/>
              </a:rPr>
              <a:t>extubation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 </a:t>
            </a:r>
            <a:r>
              <a:rPr lang="en-US" sz="1000" dirty="0" smtClean="0">
                <a:solidFill>
                  <a:schemeClr val="bg1"/>
                </a:solidFill>
                <a:latin typeface="AdvPECF938"/>
              </a:rPr>
              <a:t>in patients 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after cardiothoracic </a:t>
            </a:r>
            <a:r>
              <a:rPr lang="en-US" sz="1000" dirty="0" smtClean="0">
                <a:solidFill>
                  <a:schemeClr val="bg1"/>
                </a:solidFill>
                <a:latin typeface="AdvPECF938"/>
              </a:rPr>
              <a:t>surgery.</a:t>
            </a:r>
          </a:p>
          <a:p>
            <a:r>
              <a:rPr lang="en-US" sz="1000" dirty="0" err="1" smtClean="0">
                <a:solidFill>
                  <a:schemeClr val="bg1"/>
                </a:solidFill>
                <a:latin typeface="AdvPECFD33"/>
              </a:rPr>
              <a:t>Crit</a:t>
            </a:r>
            <a:r>
              <a:rPr lang="en-US" sz="1000" dirty="0" smtClean="0">
                <a:solidFill>
                  <a:schemeClr val="bg1"/>
                </a:solidFill>
                <a:latin typeface="AdvPECFD33"/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AdvPECFD33"/>
              </a:rPr>
              <a:t>Care </a:t>
            </a:r>
            <a:r>
              <a:rPr lang="en-US" sz="1000" dirty="0" err="1">
                <a:solidFill>
                  <a:schemeClr val="bg1"/>
                </a:solidFill>
                <a:latin typeface="AdvPECFD33"/>
              </a:rPr>
              <a:t>Nurs</a:t>
            </a:r>
            <a:r>
              <a:rPr lang="en-US" sz="1000" dirty="0">
                <a:solidFill>
                  <a:schemeClr val="bg1"/>
                </a:solidFill>
                <a:latin typeface="AdvPECFD33"/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2001;</a:t>
            </a:r>
            <a:r>
              <a:rPr lang="en-US" sz="1000" dirty="0">
                <a:solidFill>
                  <a:schemeClr val="bg1"/>
                </a:solidFill>
                <a:latin typeface="AdvPECF93C"/>
              </a:rPr>
              <a:t>21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:47–53.</a:t>
            </a:r>
            <a:endParaRPr lang="es-PE" sz="28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490113" y="2940518"/>
            <a:ext cx="37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vs</a:t>
            </a:r>
            <a:endParaRPr lang="es-PE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683" y="1900314"/>
            <a:ext cx="1778744" cy="2462817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534511" y="5823439"/>
            <a:ext cx="4288808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dvPECF938"/>
              </a:rPr>
              <a:t>Rosenberg-</a:t>
            </a:r>
            <a:r>
              <a:rPr lang="en-US" sz="1000" dirty="0" err="1">
                <a:solidFill>
                  <a:schemeClr val="bg1"/>
                </a:solidFill>
                <a:latin typeface="AdvPECF938"/>
              </a:rPr>
              <a:t>Adamsen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 S, </a:t>
            </a:r>
            <a:r>
              <a:rPr lang="en-US" sz="1000" dirty="0" err="1">
                <a:solidFill>
                  <a:schemeClr val="bg1"/>
                </a:solidFill>
                <a:latin typeface="AdvPECF938"/>
              </a:rPr>
              <a:t>Skriver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 M, </a:t>
            </a:r>
            <a:r>
              <a:rPr lang="en-US" sz="1000" dirty="0">
                <a:solidFill>
                  <a:schemeClr val="bg1"/>
                </a:solidFill>
                <a:latin typeface="AdvPECFD33"/>
              </a:rPr>
              <a:t>et al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. Comparison of three devices</a:t>
            </a:r>
          </a:p>
          <a:p>
            <a:r>
              <a:rPr lang="en-US" sz="1000" dirty="0">
                <a:solidFill>
                  <a:schemeClr val="bg1"/>
                </a:solidFill>
                <a:latin typeface="AdvPECF938"/>
              </a:rPr>
              <a:t>for oxygen administration in the late postoperative period</a:t>
            </a:r>
            <a:r>
              <a:rPr lang="en-US" sz="1000" dirty="0" smtClean="0">
                <a:solidFill>
                  <a:schemeClr val="bg1"/>
                </a:solidFill>
                <a:latin typeface="AdvPECF938"/>
              </a:rPr>
              <a:t>.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AdvPECFD33"/>
              </a:rPr>
              <a:t>Br </a:t>
            </a:r>
            <a:r>
              <a:rPr lang="en-US" sz="1000" dirty="0">
                <a:solidFill>
                  <a:schemeClr val="bg1"/>
                </a:solidFill>
                <a:latin typeface="AdvPECFD33"/>
              </a:rPr>
              <a:t>J </a:t>
            </a:r>
            <a:r>
              <a:rPr lang="en-US" sz="1000" dirty="0" err="1" smtClean="0">
                <a:solidFill>
                  <a:schemeClr val="bg1"/>
                </a:solidFill>
                <a:latin typeface="AdvPECFD33"/>
              </a:rPr>
              <a:t>Anaesth</a:t>
            </a:r>
            <a:r>
              <a:rPr lang="en-US" sz="1000" dirty="0" smtClean="0">
                <a:solidFill>
                  <a:schemeClr val="bg1"/>
                </a:solidFill>
                <a:latin typeface="AdvPECFD33"/>
              </a:rPr>
              <a:t> </a:t>
            </a:r>
            <a:r>
              <a:rPr lang="es-PE" sz="1000" dirty="0" smtClean="0">
                <a:solidFill>
                  <a:schemeClr val="bg1"/>
                </a:solidFill>
                <a:latin typeface="AdvPECF938"/>
              </a:rPr>
              <a:t>1995;</a:t>
            </a:r>
            <a:r>
              <a:rPr lang="es-PE" sz="1000" dirty="0" smtClean="0">
                <a:solidFill>
                  <a:schemeClr val="bg1"/>
                </a:solidFill>
                <a:latin typeface="AdvPECF93C"/>
              </a:rPr>
              <a:t>74</a:t>
            </a:r>
            <a:r>
              <a:rPr lang="es-PE" sz="1000" dirty="0" smtClean="0">
                <a:solidFill>
                  <a:schemeClr val="bg1"/>
                </a:solidFill>
                <a:latin typeface="AdvPECF938"/>
              </a:rPr>
              <a:t>:607–9</a:t>
            </a:r>
            <a:endParaRPr lang="es-P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753"/>
            <a:ext cx="9144000" cy="621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9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9039" y="1074951"/>
            <a:ext cx="4431327" cy="647416"/>
          </a:xfrm>
          <a:noFill/>
        </p:spPr>
        <p:txBody>
          <a:bodyPr>
            <a:normAutofit fontScale="90000"/>
          </a:bodyPr>
          <a:lstStyle/>
          <a:p>
            <a:r>
              <a:rPr lang="es-ES_tradnl" sz="3000" b="1" dirty="0">
                <a:solidFill>
                  <a:srgbClr val="FFFF00"/>
                </a:solidFill>
              </a:rPr>
              <a:t>Sistemas de alto flujo</a:t>
            </a:r>
            <a:endParaRPr lang="es-ES" sz="3000" b="1" dirty="0">
              <a:solidFill>
                <a:srgbClr val="FFFF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9039" y="1926893"/>
            <a:ext cx="5725990" cy="32729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_tradnl" sz="2400" dirty="0"/>
              <a:t>Dispositivos Venturi</a:t>
            </a:r>
          </a:p>
          <a:p>
            <a:pPr>
              <a:lnSpc>
                <a:spcPct val="90000"/>
              </a:lnSpc>
            </a:pPr>
            <a:r>
              <a:rPr lang="es-ES_tradnl" sz="2400" dirty="0"/>
              <a:t>Gobernados por el principio de Bernoulli</a:t>
            </a:r>
          </a:p>
          <a:p>
            <a:pPr>
              <a:lnSpc>
                <a:spcPct val="90000"/>
              </a:lnSpc>
            </a:pPr>
            <a:r>
              <a:rPr lang="es-ES_tradnl" sz="2400" dirty="0"/>
              <a:t>Un gas a velocidad rápida que sale por un orificio restringido creará presiones laterales </a:t>
            </a:r>
            <a:r>
              <a:rPr lang="es-ES_tradnl" sz="2400" dirty="0" err="1"/>
              <a:t>subatmosféricas</a:t>
            </a:r>
            <a:r>
              <a:rPr lang="es-ES_tradnl" sz="2400" dirty="0"/>
              <a:t>, lo que determina que el aire sea transportado a la corriente principal.</a:t>
            </a:r>
            <a:endParaRPr lang="es-ES" sz="2400" dirty="0"/>
          </a:p>
        </p:txBody>
      </p:sp>
      <p:pic>
        <p:nvPicPr>
          <p:cNvPr id="37892" name="Picture 4" descr="Copia de percen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8351" y="1926893"/>
            <a:ext cx="2577704" cy="3543300"/>
          </a:xfrm>
        </p:spPr>
      </p:pic>
    </p:spTree>
    <p:extLst>
      <p:ext uri="{BB962C8B-B14F-4D97-AF65-F5344CB8AC3E}">
        <p14:creationId xmlns:p14="http://schemas.microsoft.com/office/powerpoint/2010/main" val="329423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608749" y="1649017"/>
            <a:ext cx="2277739" cy="4154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lang="es-ES_tradnl" sz="2100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Sistemas Venturi </a:t>
            </a:r>
            <a:endParaRPr lang="es-ES" sz="2100" dirty="0">
              <a:solidFill>
                <a:srgbClr val="FFFF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188772" y="1143001"/>
            <a:ext cx="5062924" cy="4154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lang="es-ES_tradnl" sz="2100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Dispositivos de ALTO FLUJO de oxígeno</a:t>
            </a:r>
            <a:endParaRPr lang="es-ES" sz="2100" dirty="0">
              <a:solidFill>
                <a:srgbClr val="FFFF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3686176" y="3679031"/>
            <a:ext cx="1735931" cy="0"/>
          </a:xfrm>
          <a:prstGeom prst="line">
            <a:avLst/>
          </a:prstGeom>
          <a:noFill/>
          <a:ln w="38100">
            <a:solidFill>
              <a:srgbClr val="02C8F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3686176" y="4556522"/>
            <a:ext cx="1735931" cy="0"/>
          </a:xfrm>
          <a:prstGeom prst="line">
            <a:avLst/>
          </a:prstGeom>
          <a:noFill/>
          <a:ln w="38100">
            <a:solidFill>
              <a:srgbClr val="02C8F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2920605" y="3960020"/>
            <a:ext cx="1131094" cy="2381"/>
          </a:xfrm>
          <a:custGeom>
            <a:avLst/>
            <a:gdLst>
              <a:gd name="T0" fmla="*/ 0 w 594"/>
              <a:gd name="T1" fmla="*/ 0 h 1"/>
              <a:gd name="T2" fmla="*/ 594 w 594"/>
              <a:gd name="T3" fmla="*/ 1 h 1"/>
              <a:gd name="T4" fmla="*/ 0 60000 65536"/>
              <a:gd name="T5" fmla="*/ 0 60000 65536"/>
              <a:gd name="T6" fmla="*/ 0 w 594"/>
              <a:gd name="T7" fmla="*/ 0 h 1"/>
              <a:gd name="T8" fmla="*/ 594 w 59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94" h="1">
                <a:moveTo>
                  <a:pt x="0" y="0"/>
                </a:moveTo>
                <a:lnTo>
                  <a:pt x="594" y="1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686175" y="3679031"/>
            <a:ext cx="1191" cy="247650"/>
          </a:xfrm>
          <a:custGeom>
            <a:avLst/>
            <a:gdLst>
              <a:gd name="T0" fmla="*/ 0 w 1"/>
              <a:gd name="T1" fmla="*/ 0 h 108"/>
              <a:gd name="T2" fmla="*/ 0 w 1"/>
              <a:gd name="T3" fmla="*/ 108 h 108"/>
              <a:gd name="T4" fmla="*/ 0 60000 65536"/>
              <a:gd name="T5" fmla="*/ 0 60000 65536"/>
              <a:gd name="T6" fmla="*/ 0 w 1"/>
              <a:gd name="T7" fmla="*/ 0 h 108"/>
              <a:gd name="T8" fmla="*/ 1 w 1"/>
              <a:gd name="T9" fmla="*/ 108 h 10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08">
                <a:moveTo>
                  <a:pt x="0" y="0"/>
                </a:moveTo>
                <a:lnTo>
                  <a:pt x="0" y="108"/>
                </a:lnTo>
              </a:path>
            </a:pathLst>
          </a:custGeom>
          <a:noFill/>
          <a:ln w="38100">
            <a:solidFill>
              <a:srgbClr val="02C8F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3668317" y="4310064"/>
            <a:ext cx="2381" cy="246460"/>
          </a:xfrm>
          <a:custGeom>
            <a:avLst/>
            <a:gdLst>
              <a:gd name="T0" fmla="*/ 0 w 1"/>
              <a:gd name="T1" fmla="*/ 0 h 108"/>
              <a:gd name="T2" fmla="*/ 1 w 1"/>
              <a:gd name="T3" fmla="*/ 108 h 108"/>
              <a:gd name="T4" fmla="*/ 0 60000 65536"/>
              <a:gd name="T5" fmla="*/ 0 60000 65536"/>
              <a:gd name="T6" fmla="*/ 0 w 1"/>
              <a:gd name="T7" fmla="*/ 0 h 108"/>
              <a:gd name="T8" fmla="*/ 1 w 1"/>
              <a:gd name="T9" fmla="*/ 108 h 10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08">
                <a:moveTo>
                  <a:pt x="0" y="0"/>
                </a:moveTo>
                <a:lnTo>
                  <a:pt x="1" y="108"/>
                </a:lnTo>
              </a:path>
            </a:pathLst>
          </a:custGeom>
          <a:noFill/>
          <a:ln w="38100">
            <a:solidFill>
              <a:srgbClr val="02C8F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5422107" y="2802731"/>
            <a:ext cx="1188244" cy="876300"/>
          </a:xfrm>
          <a:prstGeom prst="line">
            <a:avLst/>
          </a:prstGeom>
          <a:noFill/>
          <a:ln w="38100">
            <a:solidFill>
              <a:srgbClr val="02C8F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41994" name="Freeform 10"/>
          <p:cNvSpPr>
            <a:spLocks/>
          </p:cNvSpPr>
          <p:nvPr/>
        </p:nvSpPr>
        <p:spPr bwMode="auto">
          <a:xfrm>
            <a:off x="5405437" y="4549380"/>
            <a:ext cx="1100138" cy="991790"/>
          </a:xfrm>
          <a:custGeom>
            <a:avLst/>
            <a:gdLst>
              <a:gd name="T0" fmla="*/ 0 w 578"/>
              <a:gd name="T1" fmla="*/ 0 h 434"/>
              <a:gd name="T2" fmla="*/ 578 w 578"/>
              <a:gd name="T3" fmla="*/ 434 h 434"/>
              <a:gd name="T4" fmla="*/ 0 60000 65536"/>
              <a:gd name="T5" fmla="*/ 0 60000 65536"/>
              <a:gd name="T6" fmla="*/ 0 w 578"/>
              <a:gd name="T7" fmla="*/ 0 h 434"/>
              <a:gd name="T8" fmla="*/ 578 w 578"/>
              <a:gd name="T9" fmla="*/ 434 h 4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8" h="434">
                <a:moveTo>
                  <a:pt x="0" y="0"/>
                </a:moveTo>
                <a:lnTo>
                  <a:pt x="578" y="434"/>
                </a:lnTo>
              </a:path>
            </a:pathLst>
          </a:custGeom>
          <a:noFill/>
          <a:ln w="38100">
            <a:solidFill>
              <a:srgbClr val="02C8F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6518673" y="2815828"/>
            <a:ext cx="453628" cy="2727722"/>
          </a:xfrm>
          <a:custGeom>
            <a:avLst/>
            <a:gdLst>
              <a:gd name="T0" fmla="*/ 42 w 238"/>
              <a:gd name="T1" fmla="*/ 0 h 1194"/>
              <a:gd name="T2" fmla="*/ 231 w 238"/>
              <a:gd name="T3" fmla="*/ 522 h 1194"/>
              <a:gd name="T4" fmla="*/ 0 w 238"/>
              <a:gd name="T5" fmla="*/ 1194 h 1194"/>
              <a:gd name="T6" fmla="*/ 0 60000 65536"/>
              <a:gd name="T7" fmla="*/ 0 60000 65536"/>
              <a:gd name="T8" fmla="*/ 0 60000 65536"/>
              <a:gd name="T9" fmla="*/ 0 w 238"/>
              <a:gd name="T10" fmla="*/ 0 h 1194"/>
              <a:gd name="T11" fmla="*/ 238 w 238"/>
              <a:gd name="T12" fmla="*/ 1194 h 1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" h="1194">
                <a:moveTo>
                  <a:pt x="42" y="0"/>
                </a:moveTo>
                <a:cubicBezTo>
                  <a:pt x="74" y="87"/>
                  <a:pt x="238" y="323"/>
                  <a:pt x="231" y="522"/>
                </a:cubicBezTo>
                <a:cubicBezTo>
                  <a:pt x="224" y="721"/>
                  <a:pt x="39" y="1090"/>
                  <a:pt x="0" y="1194"/>
                </a:cubicBezTo>
              </a:path>
            </a:pathLst>
          </a:custGeom>
          <a:noFill/>
          <a:ln w="38100">
            <a:solidFill>
              <a:srgbClr val="02C8F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1996" name="Oval 12"/>
          <p:cNvSpPr>
            <a:spLocks noChangeArrowheads="1"/>
          </p:cNvSpPr>
          <p:nvPr/>
        </p:nvSpPr>
        <p:spPr bwMode="auto">
          <a:xfrm>
            <a:off x="3759995" y="3611166"/>
            <a:ext cx="273844" cy="10953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1997" name="Oval 13"/>
          <p:cNvSpPr>
            <a:spLocks noChangeArrowheads="1"/>
          </p:cNvSpPr>
          <p:nvPr/>
        </p:nvSpPr>
        <p:spPr bwMode="auto">
          <a:xfrm>
            <a:off x="3805239" y="4488656"/>
            <a:ext cx="275035" cy="10953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1998" name="Oval 14"/>
          <p:cNvSpPr>
            <a:spLocks noChangeArrowheads="1"/>
          </p:cNvSpPr>
          <p:nvPr/>
        </p:nvSpPr>
        <p:spPr bwMode="auto">
          <a:xfrm rot="2269347">
            <a:off x="5953126" y="5105400"/>
            <a:ext cx="275035" cy="10953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1999" name="Oval 15"/>
          <p:cNvSpPr>
            <a:spLocks noChangeArrowheads="1"/>
          </p:cNvSpPr>
          <p:nvPr/>
        </p:nvSpPr>
        <p:spPr bwMode="auto">
          <a:xfrm rot="-1570448">
            <a:off x="5953126" y="3131344"/>
            <a:ext cx="275035" cy="10953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2000" name="Freeform 16"/>
          <p:cNvSpPr>
            <a:spLocks/>
          </p:cNvSpPr>
          <p:nvPr/>
        </p:nvSpPr>
        <p:spPr bwMode="auto">
          <a:xfrm>
            <a:off x="6034089" y="2400300"/>
            <a:ext cx="750094" cy="3033713"/>
          </a:xfrm>
          <a:custGeom>
            <a:avLst/>
            <a:gdLst>
              <a:gd name="T0" fmla="*/ 262 w 394"/>
              <a:gd name="T1" fmla="*/ 0 h 1328"/>
              <a:gd name="T2" fmla="*/ 271 w 394"/>
              <a:gd name="T3" fmla="*/ 256 h 1328"/>
              <a:gd name="T4" fmla="*/ 9 w 394"/>
              <a:gd name="T5" fmla="*/ 677 h 1328"/>
              <a:gd name="T6" fmla="*/ 216 w 394"/>
              <a:gd name="T7" fmla="*/ 743 h 1328"/>
              <a:gd name="T8" fmla="*/ 168 w 394"/>
              <a:gd name="T9" fmla="*/ 962 h 1328"/>
              <a:gd name="T10" fmla="*/ 393 w 394"/>
              <a:gd name="T11" fmla="*/ 977 h 1328"/>
              <a:gd name="T12" fmla="*/ 174 w 394"/>
              <a:gd name="T13" fmla="*/ 1058 h 1328"/>
              <a:gd name="T14" fmla="*/ 180 w 394"/>
              <a:gd name="T15" fmla="*/ 1216 h 1328"/>
              <a:gd name="T16" fmla="*/ 264 w 394"/>
              <a:gd name="T17" fmla="*/ 1328 h 13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4"/>
              <a:gd name="T28" fmla="*/ 0 h 1328"/>
              <a:gd name="T29" fmla="*/ 394 w 394"/>
              <a:gd name="T30" fmla="*/ 1328 h 13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4" h="1328">
                <a:moveTo>
                  <a:pt x="262" y="0"/>
                </a:moveTo>
                <a:cubicBezTo>
                  <a:pt x="273" y="90"/>
                  <a:pt x="293" y="162"/>
                  <a:pt x="271" y="256"/>
                </a:cubicBezTo>
                <a:cubicBezTo>
                  <a:pt x="230" y="363"/>
                  <a:pt x="20" y="615"/>
                  <a:pt x="9" y="677"/>
                </a:cubicBezTo>
                <a:cubicBezTo>
                  <a:pt x="0" y="750"/>
                  <a:pt x="181" y="710"/>
                  <a:pt x="216" y="743"/>
                </a:cubicBezTo>
                <a:cubicBezTo>
                  <a:pt x="219" y="813"/>
                  <a:pt x="137" y="899"/>
                  <a:pt x="168" y="962"/>
                </a:cubicBezTo>
                <a:cubicBezTo>
                  <a:pt x="183" y="992"/>
                  <a:pt x="363" y="962"/>
                  <a:pt x="393" y="977"/>
                </a:cubicBezTo>
                <a:cubicBezTo>
                  <a:pt x="394" y="997"/>
                  <a:pt x="211" y="1027"/>
                  <a:pt x="174" y="1058"/>
                </a:cubicBezTo>
                <a:cubicBezTo>
                  <a:pt x="141" y="1107"/>
                  <a:pt x="173" y="1169"/>
                  <a:pt x="180" y="1216"/>
                </a:cubicBezTo>
                <a:cubicBezTo>
                  <a:pt x="197" y="1265"/>
                  <a:pt x="249" y="1325"/>
                  <a:pt x="264" y="132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2001" name="Oval 17"/>
          <p:cNvSpPr>
            <a:spLocks noChangeArrowheads="1"/>
          </p:cNvSpPr>
          <p:nvPr/>
        </p:nvSpPr>
        <p:spPr bwMode="auto">
          <a:xfrm rot="2269347">
            <a:off x="5667376" y="4851797"/>
            <a:ext cx="275035" cy="10953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2002" name="Oval 18"/>
          <p:cNvSpPr>
            <a:spLocks noChangeArrowheads="1"/>
          </p:cNvSpPr>
          <p:nvPr/>
        </p:nvSpPr>
        <p:spPr bwMode="auto">
          <a:xfrm rot="-1926264">
            <a:off x="5644754" y="3364706"/>
            <a:ext cx="275034" cy="10953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039792" y="3960019"/>
            <a:ext cx="91678" cy="1107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42004" name="Line 20"/>
          <p:cNvSpPr>
            <a:spLocks noChangeShapeType="1"/>
          </p:cNvSpPr>
          <p:nvPr/>
        </p:nvSpPr>
        <p:spPr bwMode="auto">
          <a:xfrm rot="-5400000">
            <a:off x="4024908" y="4202311"/>
            <a:ext cx="109538" cy="9167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42005" name="Freeform 21"/>
          <p:cNvSpPr>
            <a:spLocks/>
          </p:cNvSpPr>
          <p:nvPr/>
        </p:nvSpPr>
        <p:spPr bwMode="auto">
          <a:xfrm>
            <a:off x="2920605" y="4307683"/>
            <a:ext cx="1131094" cy="2381"/>
          </a:xfrm>
          <a:custGeom>
            <a:avLst/>
            <a:gdLst>
              <a:gd name="T0" fmla="*/ 0 w 594"/>
              <a:gd name="T1" fmla="*/ 0 h 1"/>
              <a:gd name="T2" fmla="*/ 594 w 594"/>
              <a:gd name="T3" fmla="*/ 1 h 1"/>
              <a:gd name="T4" fmla="*/ 0 60000 65536"/>
              <a:gd name="T5" fmla="*/ 0 60000 65536"/>
              <a:gd name="T6" fmla="*/ 0 w 594"/>
              <a:gd name="T7" fmla="*/ 0 h 1"/>
              <a:gd name="T8" fmla="*/ 594 w 59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94" h="1">
                <a:moveTo>
                  <a:pt x="0" y="0"/>
                </a:moveTo>
                <a:lnTo>
                  <a:pt x="594" y="1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571751" y="3131345"/>
            <a:ext cx="1827610" cy="2007394"/>
            <a:chOff x="1200" y="1910"/>
            <a:chExt cx="1535" cy="1686"/>
          </a:xfrm>
        </p:grpSpPr>
        <p:sp>
          <p:nvSpPr>
            <p:cNvPr id="42015" name="Line 23"/>
            <p:cNvSpPr>
              <a:spLocks noChangeShapeType="1"/>
            </p:cNvSpPr>
            <p:nvPr/>
          </p:nvSpPr>
          <p:spPr bwMode="auto">
            <a:xfrm>
              <a:off x="1200" y="2745"/>
              <a:ext cx="153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PE" sz="1350"/>
            </a:p>
          </p:txBody>
        </p:sp>
        <p:sp>
          <p:nvSpPr>
            <p:cNvPr id="42016" name="Freeform 24"/>
            <p:cNvSpPr>
              <a:spLocks/>
            </p:cNvSpPr>
            <p:nvPr/>
          </p:nvSpPr>
          <p:spPr bwMode="auto">
            <a:xfrm>
              <a:off x="2044" y="1910"/>
              <a:ext cx="691" cy="737"/>
            </a:xfrm>
            <a:custGeom>
              <a:avLst/>
              <a:gdLst>
                <a:gd name="T0" fmla="*/ 0 w 432"/>
                <a:gd name="T1" fmla="*/ 0 h 384"/>
                <a:gd name="T2" fmla="*/ 96 w 432"/>
                <a:gd name="T3" fmla="*/ 192 h 384"/>
                <a:gd name="T4" fmla="*/ 288 w 432"/>
                <a:gd name="T5" fmla="*/ 336 h 384"/>
                <a:gd name="T6" fmla="*/ 432 w 432"/>
                <a:gd name="T7" fmla="*/ 384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84"/>
                <a:gd name="T14" fmla="*/ 432 w 432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84">
                  <a:moveTo>
                    <a:pt x="0" y="0"/>
                  </a:moveTo>
                  <a:cubicBezTo>
                    <a:pt x="24" y="68"/>
                    <a:pt x="48" y="136"/>
                    <a:pt x="96" y="192"/>
                  </a:cubicBezTo>
                  <a:cubicBezTo>
                    <a:pt x="144" y="248"/>
                    <a:pt x="232" y="304"/>
                    <a:pt x="288" y="336"/>
                  </a:cubicBezTo>
                  <a:cubicBezTo>
                    <a:pt x="344" y="368"/>
                    <a:pt x="388" y="376"/>
                    <a:pt x="432" y="384"/>
                  </a:cubicBezTo>
                </a:path>
              </a:pathLst>
            </a:custGeom>
            <a:noFill/>
            <a:ln w="5715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endParaRPr lang="es-PE" sz="1350"/>
            </a:p>
          </p:txBody>
        </p:sp>
        <p:sp>
          <p:nvSpPr>
            <p:cNvPr id="42017" name="Freeform 25"/>
            <p:cNvSpPr>
              <a:spLocks/>
            </p:cNvSpPr>
            <p:nvPr/>
          </p:nvSpPr>
          <p:spPr bwMode="auto">
            <a:xfrm flipV="1">
              <a:off x="2044" y="2860"/>
              <a:ext cx="691" cy="736"/>
            </a:xfrm>
            <a:custGeom>
              <a:avLst/>
              <a:gdLst>
                <a:gd name="T0" fmla="*/ 0 w 432"/>
                <a:gd name="T1" fmla="*/ 0 h 384"/>
                <a:gd name="T2" fmla="*/ 96 w 432"/>
                <a:gd name="T3" fmla="*/ 192 h 384"/>
                <a:gd name="T4" fmla="*/ 288 w 432"/>
                <a:gd name="T5" fmla="*/ 336 h 384"/>
                <a:gd name="T6" fmla="*/ 432 w 432"/>
                <a:gd name="T7" fmla="*/ 384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84"/>
                <a:gd name="T14" fmla="*/ 432 w 432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84">
                  <a:moveTo>
                    <a:pt x="0" y="0"/>
                  </a:moveTo>
                  <a:cubicBezTo>
                    <a:pt x="24" y="68"/>
                    <a:pt x="48" y="136"/>
                    <a:pt x="96" y="192"/>
                  </a:cubicBezTo>
                  <a:cubicBezTo>
                    <a:pt x="144" y="248"/>
                    <a:pt x="232" y="304"/>
                    <a:pt x="288" y="336"/>
                  </a:cubicBezTo>
                  <a:cubicBezTo>
                    <a:pt x="344" y="368"/>
                    <a:pt x="388" y="376"/>
                    <a:pt x="432" y="384"/>
                  </a:cubicBezTo>
                </a:path>
              </a:pathLst>
            </a:custGeom>
            <a:noFill/>
            <a:ln w="5715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endParaRPr lang="es-PE" sz="1350"/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637610" y="2863455"/>
            <a:ext cx="528638" cy="2597944"/>
            <a:chOff x="3775" y="1685"/>
            <a:chExt cx="444" cy="2182"/>
          </a:xfrm>
        </p:grpSpPr>
        <p:sp>
          <p:nvSpPr>
            <p:cNvPr id="42011" name="Freeform 27"/>
            <p:cNvSpPr>
              <a:spLocks/>
            </p:cNvSpPr>
            <p:nvPr/>
          </p:nvSpPr>
          <p:spPr bwMode="auto">
            <a:xfrm>
              <a:off x="4031" y="1685"/>
              <a:ext cx="188" cy="536"/>
            </a:xfrm>
            <a:custGeom>
              <a:avLst/>
              <a:gdLst>
                <a:gd name="T0" fmla="*/ 114 w 118"/>
                <a:gd name="T1" fmla="*/ 279 h 279"/>
                <a:gd name="T2" fmla="*/ 99 w 118"/>
                <a:gd name="T3" fmla="*/ 132 h 279"/>
                <a:gd name="T4" fmla="*/ 0 w 118"/>
                <a:gd name="T5" fmla="*/ 0 h 279"/>
                <a:gd name="T6" fmla="*/ 0 60000 65536"/>
                <a:gd name="T7" fmla="*/ 0 60000 65536"/>
                <a:gd name="T8" fmla="*/ 0 60000 65536"/>
                <a:gd name="T9" fmla="*/ 0 w 118"/>
                <a:gd name="T10" fmla="*/ 0 h 279"/>
                <a:gd name="T11" fmla="*/ 118 w 118"/>
                <a:gd name="T12" fmla="*/ 279 h 2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" h="279">
                  <a:moveTo>
                    <a:pt x="114" y="279"/>
                  </a:moveTo>
                  <a:cubicBezTo>
                    <a:pt x="112" y="255"/>
                    <a:pt x="118" y="178"/>
                    <a:pt x="99" y="132"/>
                  </a:cubicBezTo>
                  <a:cubicBezTo>
                    <a:pt x="80" y="86"/>
                    <a:pt x="21" y="28"/>
                    <a:pt x="0" y="0"/>
                  </a:cubicBezTo>
                </a:path>
              </a:pathLst>
            </a:custGeom>
            <a:noFill/>
            <a:ln w="38100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endParaRPr lang="es-PE" sz="1350"/>
            </a:p>
          </p:txBody>
        </p:sp>
        <p:sp>
          <p:nvSpPr>
            <p:cNvPr id="42012" name="Freeform 28"/>
            <p:cNvSpPr>
              <a:spLocks/>
            </p:cNvSpPr>
            <p:nvPr/>
          </p:nvSpPr>
          <p:spPr bwMode="auto">
            <a:xfrm>
              <a:off x="3775" y="1870"/>
              <a:ext cx="189" cy="535"/>
            </a:xfrm>
            <a:custGeom>
              <a:avLst/>
              <a:gdLst>
                <a:gd name="T0" fmla="*/ 114 w 118"/>
                <a:gd name="T1" fmla="*/ 279 h 279"/>
                <a:gd name="T2" fmla="*/ 99 w 118"/>
                <a:gd name="T3" fmla="*/ 132 h 279"/>
                <a:gd name="T4" fmla="*/ 0 w 118"/>
                <a:gd name="T5" fmla="*/ 0 h 279"/>
                <a:gd name="T6" fmla="*/ 0 60000 65536"/>
                <a:gd name="T7" fmla="*/ 0 60000 65536"/>
                <a:gd name="T8" fmla="*/ 0 60000 65536"/>
                <a:gd name="T9" fmla="*/ 0 w 118"/>
                <a:gd name="T10" fmla="*/ 0 h 279"/>
                <a:gd name="T11" fmla="*/ 118 w 118"/>
                <a:gd name="T12" fmla="*/ 279 h 2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" h="279">
                  <a:moveTo>
                    <a:pt x="114" y="279"/>
                  </a:moveTo>
                  <a:cubicBezTo>
                    <a:pt x="112" y="255"/>
                    <a:pt x="118" y="178"/>
                    <a:pt x="99" y="132"/>
                  </a:cubicBezTo>
                  <a:cubicBezTo>
                    <a:pt x="80" y="86"/>
                    <a:pt x="21" y="28"/>
                    <a:pt x="0" y="0"/>
                  </a:cubicBezTo>
                </a:path>
              </a:pathLst>
            </a:custGeom>
            <a:noFill/>
            <a:ln w="38100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endParaRPr lang="es-PE" sz="1350"/>
            </a:p>
          </p:txBody>
        </p:sp>
        <p:sp>
          <p:nvSpPr>
            <p:cNvPr id="42013" name="Freeform 29"/>
            <p:cNvSpPr>
              <a:spLocks/>
            </p:cNvSpPr>
            <p:nvPr/>
          </p:nvSpPr>
          <p:spPr bwMode="auto">
            <a:xfrm flipV="1">
              <a:off x="3775" y="3124"/>
              <a:ext cx="189" cy="536"/>
            </a:xfrm>
            <a:custGeom>
              <a:avLst/>
              <a:gdLst>
                <a:gd name="T0" fmla="*/ 114 w 118"/>
                <a:gd name="T1" fmla="*/ 279 h 279"/>
                <a:gd name="T2" fmla="*/ 99 w 118"/>
                <a:gd name="T3" fmla="*/ 132 h 279"/>
                <a:gd name="T4" fmla="*/ 0 w 118"/>
                <a:gd name="T5" fmla="*/ 0 h 279"/>
                <a:gd name="T6" fmla="*/ 0 60000 65536"/>
                <a:gd name="T7" fmla="*/ 0 60000 65536"/>
                <a:gd name="T8" fmla="*/ 0 60000 65536"/>
                <a:gd name="T9" fmla="*/ 0 w 118"/>
                <a:gd name="T10" fmla="*/ 0 h 279"/>
                <a:gd name="T11" fmla="*/ 118 w 118"/>
                <a:gd name="T12" fmla="*/ 279 h 2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" h="279">
                  <a:moveTo>
                    <a:pt x="114" y="279"/>
                  </a:moveTo>
                  <a:cubicBezTo>
                    <a:pt x="112" y="255"/>
                    <a:pt x="118" y="178"/>
                    <a:pt x="99" y="132"/>
                  </a:cubicBezTo>
                  <a:cubicBezTo>
                    <a:pt x="80" y="86"/>
                    <a:pt x="21" y="28"/>
                    <a:pt x="0" y="0"/>
                  </a:cubicBezTo>
                </a:path>
              </a:pathLst>
            </a:custGeom>
            <a:noFill/>
            <a:ln w="38100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endParaRPr lang="es-PE" sz="1350"/>
            </a:p>
          </p:txBody>
        </p:sp>
        <p:sp>
          <p:nvSpPr>
            <p:cNvPr id="42014" name="Freeform 30"/>
            <p:cNvSpPr>
              <a:spLocks/>
            </p:cNvSpPr>
            <p:nvPr/>
          </p:nvSpPr>
          <p:spPr bwMode="auto">
            <a:xfrm flipV="1">
              <a:off x="4005" y="3332"/>
              <a:ext cx="189" cy="535"/>
            </a:xfrm>
            <a:custGeom>
              <a:avLst/>
              <a:gdLst>
                <a:gd name="T0" fmla="*/ 114 w 118"/>
                <a:gd name="T1" fmla="*/ 279 h 279"/>
                <a:gd name="T2" fmla="*/ 99 w 118"/>
                <a:gd name="T3" fmla="*/ 132 h 279"/>
                <a:gd name="T4" fmla="*/ 0 w 118"/>
                <a:gd name="T5" fmla="*/ 0 h 279"/>
                <a:gd name="T6" fmla="*/ 0 60000 65536"/>
                <a:gd name="T7" fmla="*/ 0 60000 65536"/>
                <a:gd name="T8" fmla="*/ 0 60000 65536"/>
                <a:gd name="T9" fmla="*/ 0 w 118"/>
                <a:gd name="T10" fmla="*/ 0 h 279"/>
                <a:gd name="T11" fmla="*/ 118 w 118"/>
                <a:gd name="T12" fmla="*/ 279 h 2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" h="279">
                  <a:moveTo>
                    <a:pt x="114" y="279"/>
                  </a:moveTo>
                  <a:cubicBezTo>
                    <a:pt x="112" y="255"/>
                    <a:pt x="118" y="178"/>
                    <a:pt x="99" y="132"/>
                  </a:cubicBezTo>
                  <a:cubicBezTo>
                    <a:pt x="80" y="86"/>
                    <a:pt x="21" y="28"/>
                    <a:pt x="0" y="0"/>
                  </a:cubicBezTo>
                </a:path>
              </a:pathLst>
            </a:custGeom>
            <a:noFill/>
            <a:ln w="38100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endParaRPr lang="es-PE" sz="1350"/>
            </a:p>
          </p:txBody>
        </p:sp>
      </p:grpSp>
      <p:sp>
        <p:nvSpPr>
          <p:cNvPr id="42008" name="Text Box 31"/>
          <p:cNvSpPr txBox="1">
            <a:spLocks noChangeArrowheads="1"/>
          </p:cNvSpPr>
          <p:nvPr/>
        </p:nvSpPr>
        <p:spPr bwMode="auto">
          <a:xfrm>
            <a:off x="1777834" y="3805238"/>
            <a:ext cx="9044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kumimoji="1" lang="es-MX" sz="1200">
                <a:latin typeface="Arial" panose="020B0604020202020204" pitchFamily="34" charset="0"/>
              </a:rPr>
              <a:t>OXIGENO</a:t>
            </a:r>
            <a:endParaRPr kumimoji="1" lang="es-ES" sz="1200">
              <a:latin typeface="Arial" panose="020B0604020202020204" pitchFamily="34" charset="0"/>
            </a:endParaRPr>
          </a:p>
        </p:txBody>
      </p:sp>
      <p:sp>
        <p:nvSpPr>
          <p:cNvPr id="42009" name="Text Box 32"/>
          <p:cNvSpPr txBox="1">
            <a:spLocks noChangeArrowheads="1"/>
          </p:cNvSpPr>
          <p:nvPr/>
        </p:nvSpPr>
        <p:spPr bwMode="auto">
          <a:xfrm>
            <a:off x="2838460" y="2857501"/>
            <a:ext cx="13656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kumimoji="1" lang="es-MX" sz="1200">
                <a:latin typeface="Arial" panose="020B0604020202020204" pitchFamily="34" charset="0"/>
              </a:rPr>
              <a:t>AIRE AMBIENTE</a:t>
            </a:r>
            <a:endParaRPr kumimoji="1" lang="es-ES" sz="1200">
              <a:latin typeface="Arial" panose="020B0604020202020204" pitchFamily="34" charset="0"/>
            </a:endParaRPr>
          </a:p>
        </p:txBody>
      </p:sp>
      <p:sp>
        <p:nvSpPr>
          <p:cNvPr id="42010" name="Text Box 33"/>
          <p:cNvSpPr txBox="1">
            <a:spLocks noChangeArrowheads="1"/>
          </p:cNvSpPr>
          <p:nvPr/>
        </p:nvSpPr>
        <p:spPr bwMode="auto">
          <a:xfrm>
            <a:off x="4820508" y="5462588"/>
            <a:ext cx="13901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kumimoji="1" lang="es-MX" sz="1200">
                <a:latin typeface="Arial" panose="020B0604020202020204" pitchFamily="34" charset="0"/>
              </a:rPr>
              <a:t>GAS EXHALADO</a:t>
            </a:r>
            <a:endParaRPr kumimoji="1" lang="es-E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960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4553" y="1313429"/>
            <a:ext cx="6447501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_tradnl" sz="3000" dirty="0"/>
              <a:t>Principio de funcionamiento</a:t>
            </a:r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1600200" y="2228850"/>
            <a:ext cx="5943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pic>
        <p:nvPicPr>
          <p:cNvPr id="40964" name="Picture 4" descr="Green%20Diluter"/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84" y="2571750"/>
            <a:ext cx="6034016" cy="318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AutoShape 5"/>
          <p:cNvSpPr>
            <a:spLocks noChangeArrowheads="1"/>
          </p:cNvSpPr>
          <p:nvPr/>
        </p:nvSpPr>
        <p:spPr bwMode="auto">
          <a:xfrm flipH="1">
            <a:off x="7029450" y="3572348"/>
            <a:ext cx="514350" cy="171450"/>
          </a:xfrm>
          <a:prstGeom prst="leftArrow">
            <a:avLst>
              <a:gd name="adj1" fmla="val 50000"/>
              <a:gd name="adj2" fmla="val 149986"/>
            </a:avLst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rgbClr val="FF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 flipH="1">
            <a:off x="1343452" y="4200525"/>
            <a:ext cx="514350" cy="171450"/>
          </a:xfrm>
          <a:prstGeom prst="leftArrow">
            <a:avLst>
              <a:gd name="adj1" fmla="val 50000"/>
              <a:gd name="adj2" fmla="val 149986"/>
            </a:avLst>
          </a:prstGeom>
          <a:solidFill>
            <a:srgbClr val="FF0033"/>
          </a:solidFill>
          <a:ln w="12700">
            <a:solidFill>
              <a:srgbClr val="FF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 flipH="1">
            <a:off x="7029450" y="4499878"/>
            <a:ext cx="514350" cy="171450"/>
          </a:xfrm>
          <a:prstGeom prst="leftArrow">
            <a:avLst>
              <a:gd name="adj1" fmla="val 50000"/>
              <a:gd name="adj2" fmla="val 149986"/>
            </a:avLst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rgbClr val="FF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 flipH="1">
            <a:off x="3375307" y="3971925"/>
            <a:ext cx="545483" cy="285750"/>
          </a:xfrm>
          <a:prstGeom prst="leftArrow">
            <a:avLst>
              <a:gd name="adj1" fmla="val 50000"/>
              <a:gd name="adj2" fmla="val 62494"/>
            </a:avLst>
          </a:prstGeom>
          <a:solidFill>
            <a:srgbClr val="FF0033"/>
          </a:solidFill>
          <a:ln w="12700">
            <a:solidFill>
              <a:srgbClr val="FF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2387989">
            <a:off x="3132063" y="3343940"/>
            <a:ext cx="514350" cy="285750"/>
          </a:xfrm>
          <a:custGeom>
            <a:avLst/>
            <a:gdLst>
              <a:gd name="T0" fmla="*/ 16330611 w 21600"/>
              <a:gd name="T1" fmla="*/ 0 h 21600"/>
              <a:gd name="T2" fmla="*/ 0 w 21600"/>
              <a:gd name="T3" fmla="*/ 3360208 h 21600"/>
              <a:gd name="T4" fmla="*/ 16330611 w 21600"/>
              <a:gd name="T5" fmla="*/ 6720416 h 21600"/>
              <a:gd name="T6" fmla="*/ 21774150 w 21600"/>
              <a:gd name="T7" fmla="*/ 336020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 rot="18051446">
            <a:off x="3372689" y="4640819"/>
            <a:ext cx="514350" cy="285750"/>
          </a:xfrm>
          <a:custGeom>
            <a:avLst/>
            <a:gdLst>
              <a:gd name="T0" fmla="*/ 16330611 w 21600"/>
              <a:gd name="T1" fmla="*/ 0 h 21600"/>
              <a:gd name="T2" fmla="*/ 0 w 21600"/>
              <a:gd name="T3" fmla="*/ 3360208 h 21600"/>
              <a:gd name="T4" fmla="*/ 16330611 w 21600"/>
              <a:gd name="T5" fmla="*/ 6720416 h 21600"/>
              <a:gd name="T6" fmla="*/ 21774150 w 21600"/>
              <a:gd name="T7" fmla="*/ 336020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40972" name="Text Box 14"/>
          <p:cNvSpPr txBox="1">
            <a:spLocks noChangeArrowheads="1"/>
          </p:cNvSpPr>
          <p:nvPr/>
        </p:nvSpPr>
        <p:spPr bwMode="auto">
          <a:xfrm>
            <a:off x="2959608" y="4900824"/>
            <a:ext cx="9476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hangingPunct="0"/>
            <a:r>
              <a:rPr lang="es-ES_tradnl" dirty="0">
                <a:latin typeface="Times New Roman" panose="02020603050405020304" pitchFamily="18" charset="0"/>
              </a:rPr>
              <a:t>Aire</a:t>
            </a:r>
          </a:p>
          <a:p>
            <a:pPr algn="ctr" eaLnBrk="0" hangingPunct="0"/>
            <a:r>
              <a:rPr lang="es-ES_tradnl" dirty="0">
                <a:latin typeface="Times New Roman" panose="02020603050405020304" pitchFamily="18" charset="0"/>
              </a:rPr>
              <a:t>21% O2</a:t>
            </a:r>
          </a:p>
        </p:txBody>
      </p:sp>
      <p:sp>
        <p:nvSpPr>
          <p:cNvPr id="40973" name="Line 15"/>
          <p:cNvSpPr>
            <a:spLocks noChangeShapeType="1"/>
          </p:cNvSpPr>
          <p:nvPr/>
        </p:nvSpPr>
        <p:spPr bwMode="auto">
          <a:xfrm>
            <a:off x="1629859" y="3429000"/>
            <a:ext cx="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40974" name="Text Box 16"/>
          <p:cNvSpPr txBox="1">
            <a:spLocks noChangeArrowheads="1"/>
          </p:cNvSpPr>
          <p:nvPr/>
        </p:nvSpPr>
        <p:spPr bwMode="auto">
          <a:xfrm>
            <a:off x="1139557" y="3101460"/>
            <a:ext cx="1063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hangingPunct="0"/>
            <a:r>
              <a:rPr lang="es-ES_tradnl" dirty="0">
                <a:latin typeface="Times New Roman" panose="02020603050405020304" pitchFamily="18" charset="0"/>
              </a:rPr>
              <a:t>O2 100%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42691" y="2698168"/>
            <a:ext cx="9476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hangingPunct="0"/>
            <a:r>
              <a:rPr lang="es-ES_tradnl" dirty="0">
                <a:latin typeface="Times New Roman" panose="02020603050405020304" pitchFamily="18" charset="0"/>
              </a:rPr>
              <a:t>Aire</a:t>
            </a:r>
          </a:p>
          <a:p>
            <a:pPr algn="ctr" eaLnBrk="0" hangingPunct="0"/>
            <a:r>
              <a:rPr lang="es-ES_tradnl" dirty="0">
                <a:latin typeface="Times New Roman" panose="02020603050405020304" pitchFamily="18" charset="0"/>
              </a:rPr>
              <a:t>21% O2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 flipH="1">
            <a:off x="7029450" y="4029075"/>
            <a:ext cx="514350" cy="171450"/>
          </a:xfrm>
          <a:prstGeom prst="leftArrow">
            <a:avLst>
              <a:gd name="adj1" fmla="val 50000"/>
              <a:gd name="adj2" fmla="val 149986"/>
            </a:avLst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rgbClr val="FF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es-PE" sz="1350"/>
          </a:p>
        </p:txBody>
      </p:sp>
      <p:sp>
        <p:nvSpPr>
          <p:cNvPr id="2" name="CuadroTexto 1"/>
          <p:cNvSpPr txBox="1"/>
          <p:nvPr/>
        </p:nvSpPr>
        <p:spPr>
          <a:xfrm>
            <a:off x="7659931" y="3784298"/>
            <a:ext cx="11999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100" dirty="0"/>
              <a:t>fiO2 fijo</a:t>
            </a:r>
          </a:p>
          <a:p>
            <a:r>
              <a:rPr lang="es-PE" sz="2100" dirty="0"/>
              <a:t>Flujo alto</a:t>
            </a:r>
          </a:p>
        </p:txBody>
      </p:sp>
    </p:spTree>
    <p:extLst>
      <p:ext uri="{BB962C8B-B14F-4D97-AF65-F5344CB8AC3E}">
        <p14:creationId xmlns:p14="http://schemas.microsoft.com/office/powerpoint/2010/main" val="21210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5" y="1028700"/>
            <a:ext cx="4840760" cy="586001"/>
          </a:xfrm>
          <a:noFill/>
        </p:spPr>
        <p:txBody>
          <a:bodyPr>
            <a:normAutofit fontScale="90000"/>
          </a:bodyPr>
          <a:lstStyle/>
          <a:p>
            <a:r>
              <a:rPr lang="es-ES_tradnl" sz="3300" dirty="0">
                <a:solidFill>
                  <a:srgbClr val="FFFF00"/>
                </a:solidFill>
              </a:rPr>
              <a:t>Sistemas de Alto Flujo.</a:t>
            </a:r>
            <a:endParaRPr lang="es-ES" sz="3300" dirty="0">
              <a:solidFill>
                <a:srgbClr val="FFFF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9433" y="2057400"/>
            <a:ext cx="7983940" cy="33147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ES_tradnl" sz="2700" dirty="0"/>
              <a:t>Principio :</a:t>
            </a:r>
          </a:p>
          <a:p>
            <a:pPr>
              <a:lnSpc>
                <a:spcPct val="90000"/>
              </a:lnSpc>
            </a:pPr>
            <a:r>
              <a:rPr lang="es-ES_tradnl" sz="2700" dirty="0"/>
              <a:t>Mezcla de Chorro de presión:</a:t>
            </a:r>
          </a:p>
          <a:p>
            <a:pPr lvl="1">
              <a:lnSpc>
                <a:spcPct val="90000"/>
              </a:lnSpc>
            </a:pPr>
            <a:r>
              <a:rPr lang="es-ES_tradnl" sz="2400" dirty="0"/>
              <a:t>“Un gas a velocidad rápida a través de un orificio restringido genera fuerzas de deslizamiento laminar, que transportan el aire hacia la corriente principal”</a:t>
            </a:r>
          </a:p>
        </p:txBody>
      </p:sp>
    </p:spTree>
    <p:extLst>
      <p:ext uri="{BB962C8B-B14F-4D97-AF65-F5344CB8AC3E}">
        <p14:creationId xmlns:p14="http://schemas.microsoft.com/office/powerpoint/2010/main" val="34018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5" y="1028700"/>
            <a:ext cx="4840760" cy="586001"/>
          </a:xfrm>
          <a:noFill/>
        </p:spPr>
        <p:txBody>
          <a:bodyPr>
            <a:normAutofit fontScale="90000"/>
          </a:bodyPr>
          <a:lstStyle/>
          <a:p>
            <a:r>
              <a:rPr lang="es-ES_tradnl" sz="3300" dirty="0">
                <a:solidFill>
                  <a:srgbClr val="FFFF00"/>
                </a:solidFill>
              </a:rPr>
              <a:t>Sistemas de Alto Flujo.</a:t>
            </a:r>
            <a:endParaRPr lang="es-ES" sz="3300" dirty="0">
              <a:solidFill>
                <a:srgbClr val="FFFF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1319" y="1321700"/>
            <a:ext cx="7983940" cy="33147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ES_tradnl" sz="2700" dirty="0"/>
              <a:t>Principio :</a:t>
            </a:r>
          </a:p>
          <a:p>
            <a:pPr>
              <a:lnSpc>
                <a:spcPct val="90000"/>
              </a:lnSpc>
            </a:pPr>
            <a:r>
              <a:rPr lang="es-ES_tradnl" sz="2700" dirty="0"/>
              <a:t>Mezcla de Chorro de presión:</a:t>
            </a:r>
          </a:p>
          <a:p>
            <a:pPr lvl="1">
              <a:lnSpc>
                <a:spcPct val="90000"/>
              </a:lnSpc>
            </a:pPr>
            <a:r>
              <a:rPr lang="es-ES_tradnl" sz="2400" dirty="0"/>
              <a:t>“Un gas a velocidad rápida a través de un orificio restringido genera fuerzas de deslizamiento laminar, que transportan el aire hacia la corriente principal”</a:t>
            </a:r>
          </a:p>
        </p:txBody>
      </p:sp>
      <p:pic>
        <p:nvPicPr>
          <p:cNvPr id="43012" name="Picture 4" descr="percent_change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7345" y="4071937"/>
            <a:ext cx="3616655" cy="1928813"/>
          </a:xfrm>
        </p:spPr>
      </p:pic>
      <p:sp>
        <p:nvSpPr>
          <p:cNvPr id="2" name="Rectángulo 1"/>
          <p:cNvSpPr/>
          <p:nvPr/>
        </p:nvSpPr>
        <p:spPr>
          <a:xfrm>
            <a:off x="491319" y="4544671"/>
            <a:ext cx="5906070" cy="10064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_tradnl" sz="3300" dirty="0">
                <a:solidFill>
                  <a:srgbClr val="FF0000"/>
                </a:solidFill>
              </a:rPr>
              <a:t>El tamaño del orificio determinará el Fio2</a:t>
            </a:r>
            <a:endParaRPr lang="es-ES" sz="3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7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6964" y="825500"/>
            <a:ext cx="4369912" cy="586001"/>
          </a:xfrm>
          <a:noFill/>
        </p:spPr>
        <p:txBody>
          <a:bodyPr/>
          <a:lstStyle/>
          <a:p>
            <a:r>
              <a:rPr lang="es-ES_tradnl" b="1" dirty="0" smtClean="0">
                <a:solidFill>
                  <a:srgbClr val="FFFF00"/>
                </a:solidFill>
              </a:rPr>
              <a:t>Sistemas Venturi</a:t>
            </a:r>
            <a:endParaRPr lang="es-ES" b="1" dirty="0" smtClean="0">
              <a:solidFill>
                <a:srgbClr val="FFFF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80128" y="2037153"/>
            <a:ext cx="3886200" cy="3314700"/>
          </a:xfrm>
        </p:spPr>
        <p:txBody>
          <a:bodyPr>
            <a:normAutofit/>
          </a:bodyPr>
          <a:lstStyle/>
          <a:p>
            <a:r>
              <a:rPr lang="es-ES_tradnl" sz="2100" dirty="0"/>
              <a:t>La velocidad del flujo y la capacidad del reservorio son adecuadas para aportar toda la atmósfera inspirada.</a:t>
            </a:r>
          </a:p>
          <a:p>
            <a:r>
              <a:rPr lang="es-ES_tradnl" sz="2100" dirty="0"/>
              <a:t>Permite administrar concentraciones de Oxígeno tanto altas como bajas.</a:t>
            </a:r>
            <a:endParaRPr lang="es-ES" sz="2100" dirty="0"/>
          </a:p>
        </p:txBody>
      </p:sp>
      <p:pic>
        <p:nvPicPr>
          <p:cNvPr id="38916" name="Picture 5" descr="%20index_r10_c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1224" y="1714500"/>
            <a:ext cx="3930556" cy="3637001"/>
          </a:xfrm>
        </p:spPr>
      </p:pic>
    </p:spTree>
    <p:extLst>
      <p:ext uri="{BB962C8B-B14F-4D97-AF65-F5344CB8AC3E}">
        <p14:creationId xmlns:p14="http://schemas.microsoft.com/office/powerpoint/2010/main" val="362797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 txBox="1">
            <a:spLocks/>
          </p:cNvSpPr>
          <p:nvPr/>
        </p:nvSpPr>
        <p:spPr>
          <a:xfrm>
            <a:off x="457201" y="336648"/>
            <a:ext cx="7772400" cy="14562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</a:rPr>
              <a:t>Mascara VENTURI</a:t>
            </a:r>
            <a:br>
              <a:rPr lang="en-US" sz="3600" dirty="0" smtClean="0">
                <a:solidFill>
                  <a:srgbClr val="FFFF00"/>
                </a:solidFill>
              </a:rPr>
            </a:br>
            <a:endParaRPr lang="es-PE" sz="3200" dirty="0">
              <a:solidFill>
                <a:srgbClr val="FFFF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52" y="1294521"/>
            <a:ext cx="3464049" cy="473947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012441" y="1294521"/>
            <a:ext cx="469482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Concentración predecible para una tasa de flujo determinada</a:t>
            </a:r>
            <a:endParaRPr lang="es-PE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91" y="2346406"/>
            <a:ext cx="3427926" cy="189703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12440" y="4464333"/>
            <a:ext cx="469482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La cantidad de AIRE succionado al flujo central esta en relación al flujo de oxígeno dentro del sistema Venturi</a:t>
            </a:r>
            <a:endParaRPr lang="es-PE" sz="2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15654" y="1792915"/>
            <a:ext cx="961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mascara</a:t>
            </a:r>
            <a:endParaRPr lang="es-PE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429301" y="3875964"/>
            <a:ext cx="114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reservorio</a:t>
            </a:r>
            <a:endParaRPr lang="es-PE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415654" y="5390866"/>
            <a:ext cx="83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válvula</a:t>
            </a:r>
            <a:endParaRPr lang="es-PE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73457" y="387596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20 cm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160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457201" y="336648"/>
            <a:ext cx="7772400" cy="14562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</a:rPr>
              <a:t>Mascara VENTURI</a:t>
            </a:r>
            <a:br>
              <a:rPr lang="en-US" sz="3600" dirty="0" smtClean="0">
                <a:solidFill>
                  <a:srgbClr val="FFFF00"/>
                </a:solidFill>
              </a:rPr>
            </a:b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39002" y="4390244"/>
            <a:ext cx="746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Para la misma  [O2] deseada: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57201" y="5087988"/>
            <a:ext cx="2193346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2400" dirty="0"/>
              <a:t>Incremento en el flujo de oxígeno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326641" y="5275682"/>
            <a:ext cx="169004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Más aire es succionado </a:t>
            </a:r>
            <a:endParaRPr lang="es-PE" sz="2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086901" y="5092532"/>
            <a:ext cx="234741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dirty="0" smtClean="0"/>
              <a:t>Mayor flujo total de gas a fiO2 </a:t>
            </a:r>
            <a:r>
              <a:rPr lang="es-PE" sz="2400" dirty="0" err="1" smtClean="0"/>
              <a:t>seteado</a:t>
            </a:r>
            <a:endParaRPr lang="es-PE" sz="2400" dirty="0"/>
          </a:p>
        </p:txBody>
      </p:sp>
      <p:sp>
        <p:nvSpPr>
          <p:cNvPr id="21" name="Flecha derecha 20"/>
          <p:cNvSpPr/>
          <p:nvPr/>
        </p:nvSpPr>
        <p:spPr>
          <a:xfrm>
            <a:off x="2650547" y="5490467"/>
            <a:ext cx="676094" cy="464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Igual que 21"/>
          <p:cNvSpPr/>
          <p:nvPr/>
        </p:nvSpPr>
        <p:spPr>
          <a:xfrm>
            <a:off x="5308979" y="5533141"/>
            <a:ext cx="559558" cy="441837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3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457201" y="336648"/>
            <a:ext cx="7772400" cy="14562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</a:rPr>
              <a:t>Mascara VENTURI</a:t>
            </a:r>
            <a:br>
              <a:rPr lang="en-US" sz="3600" dirty="0" smtClean="0">
                <a:solidFill>
                  <a:srgbClr val="FFFF00"/>
                </a:solidFill>
              </a:rPr>
            </a:br>
            <a:endParaRPr lang="es-PE" sz="3200" dirty="0">
              <a:solidFill>
                <a:srgbClr val="FFFF00"/>
              </a:solidFill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0" y="1214650"/>
            <a:ext cx="9144000" cy="2893325"/>
            <a:chOff x="40437" y="2047164"/>
            <a:chExt cx="9040858" cy="277049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37" y="2047164"/>
              <a:ext cx="9040858" cy="2770496"/>
            </a:xfrm>
            <a:prstGeom prst="rect">
              <a:avLst/>
            </a:prstGeom>
          </p:spPr>
        </p:pic>
        <p:cxnSp>
          <p:nvCxnSpPr>
            <p:cNvPr id="7" name="Conector recto de flecha 6"/>
            <p:cNvCxnSpPr/>
            <p:nvPr/>
          </p:nvCxnSpPr>
          <p:spPr>
            <a:xfrm flipV="1">
              <a:off x="2320119" y="4162567"/>
              <a:ext cx="0" cy="423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 flipV="1">
              <a:off x="3507475" y="3739487"/>
              <a:ext cx="2274" cy="6346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/>
            <p:cNvCxnSpPr/>
            <p:nvPr/>
          </p:nvCxnSpPr>
          <p:spPr>
            <a:xfrm flipV="1">
              <a:off x="6387152" y="3009332"/>
              <a:ext cx="2274" cy="6073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/>
            <p:cNvCxnSpPr/>
            <p:nvPr/>
          </p:nvCxnSpPr>
          <p:spPr>
            <a:xfrm flipH="1" flipV="1">
              <a:off x="4863153" y="2993410"/>
              <a:ext cx="9097" cy="8416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/>
            <p:cNvCxnSpPr/>
            <p:nvPr/>
          </p:nvCxnSpPr>
          <p:spPr>
            <a:xfrm flipV="1">
              <a:off x="7904328" y="3009331"/>
              <a:ext cx="0" cy="423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uadroTexto 15"/>
          <p:cNvSpPr txBox="1"/>
          <p:nvPr/>
        </p:nvSpPr>
        <p:spPr>
          <a:xfrm>
            <a:off x="439002" y="4390244"/>
            <a:ext cx="746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Para la misma  [O2] deseada: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57201" y="5087988"/>
            <a:ext cx="2193346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2400" dirty="0"/>
              <a:t>Incremento en el flujo de oxígeno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326641" y="5275682"/>
            <a:ext cx="169004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Más aire es succionado </a:t>
            </a:r>
            <a:endParaRPr lang="es-PE" sz="2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086901" y="5092532"/>
            <a:ext cx="234741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dirty="0" smtClean="0"/>
              <a:t>Mayor flujo total de gas a fiO2 </a:t>
            </a:r>
            <a:r>
              <a:rPr lang="es-PE" sz="2400" dirty="0" err="1" smtClean="0"/>
              <a:t>seteado</a:t>
            </a:r>
            <a:endParaRPr lang="es-PE" sz="2400" dirty="0"/>
          </a:p>
        </p:txBody>
      </p:sp>
      <p:sp>
        <p:nvSpPr>
          <p:cNvPr id="21" name="Flecha derecha 20"/>
          <p:cNvSpPr/>
          <p:nvPr/>
        </p:nvSpPr>
        <p:spPr>
          <a:xfrm>
            <a:off x="2650547" y="5490467"/>
            <a:ext cx="676094" cy="464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Igual que 21"/>
          <p:cNvSpPr/>
          <p:nvPr/>
        </p:nvSpPr>
        <p:spPr>
          <a:xfrm>
            <a:off x="5308979" y="5533141"/>
            <a:ext cx="559558" cy="441837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40" y="1540841"/>
            <a:ext cx="3608884" cy="2534100"/>
          </a:xfrm>
          <a:prstGeom prst="rect">
            <a:avLst/>
          </a:prstGeom>
        </p:spPr>
      </p:pic>
      <p:sp>
        <p:nvSpPr>
          <p:cNvPr id="3" name="Título 3"/>
          <p:cNvSpPr txBox="1">
            <a:spLocks/>
          </p:cNvSpPr>
          <p:nvPr/>
        </p:nvSpPr>
        <p:spPr>
          <a:xfrm>
            <a:off x="457201" y="336648"/>
            <a:ext cx="7772400" cy="14562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</a:rPr>
              <a:t>Mascara VENTURI</a:t>
            </a:r>
            <a:br>
              <a:rPr lang="en-US" sz="3600" dirty="0" smtClean="0">
                <a:solidFill>
                  <a:srgbClr val="FFFF00"/>
                </a:solidFill>
              </a:rPr>
            </a:b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343401" y="1540841"/>
            <a:ext cx="469482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24% - 28%</a:t>
            </a:r>
          </a:p>
          <a:p>
            <a:r>
              <a:rPr lang="es-PE" sz="2400" dirty="0" smtClean="0"/>
              <a:t>De elección para pacientes con riesgo de retención de CO2</a:t>
            </a:r>
            <a:endParaRPr lang="es-PE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512740" y="4252702"/>
            <a:ext cx="852549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Beneficio:</a:t>
            </a:r>
          </a:p>
          <a:p>
            <a:r>
              <a:rPr lang="es-PE" sz="2400" dirty="0" smtClean="0"/>
              <a:t>La tasa de flujo del gas de la máscara excede la tasa de flujo inspiratorio del paciente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15615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52" y="1678675"/>
            <a:ext cx="8399502" cy="34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01705" y="4437944"/>
            <a:ext cx="3159457" cy="5616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dvPECF93C"/>
              </a:rPr>
              <a:t>Jones HA, 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Turner SL, Hughes JM. Performance of the large-reservoir oxygen </a:t>
            </a:r>
            <a:r>
              <a:rPr lang="en-US" sz="1000" dirty="0" smtClean="0">
                <a:solidFill>
                  <a:schemeClr val="bg1"/>
                </a:solidFill>
                <a:latin typeface="AdvPECF938"/>
              </a:rPr>
              <a:t>mask </a:t>
            </a:r>
            <a:r>
              <a:rPr lang="es-PE" sz="1000" dirty="0" smtClean="0">
                <a:solidFill>
                  <a:schemeClr val="bg1"/>
                </a:solidFill>
                <a:latin typeface="AdvPECF938"/>
              </a:rPr>
              <a:t>(</a:t>
            </a:r>
            <a:r>
              <a:rPr lang="es-PE" sz="1050" dirty="0" err="1" smtClean="0">
                <a:solidFill>
                  <a:schemeClr val="bg1"/>
                </a:solidFill>
                <a:latin typeface="AdvPECF938"/>
              </a:rPr>
              <a:t>Ventimask</a:t>
            </a:r>
            <a:r>
              <a:rPr lang="es-PE" sz="1000" dirty="0" smtClean="0">
                <a:solidFill>
                  <a:schemeClr val="bg1"/>
                </a:solidFill>
                <a:latin typeface="AdvPECF938"/>
              </a:rPr>
              <a:t>).</a:t>
            </a:r>
          </a:p>
          <a:p>
            <a:r>
              <a:rPr lang="es-PE" sz="1000" dirty="0" err="1" smtClean="0">
                <a:solidFill>
                  <a:schemeClr val="bg1"/>
                </a:solidFill>
                <a:latin typeface="AdvPECFD33"/>
              </a:rPr>
              <a:t>Lancet</a:t>
            </a:r>
            <a:r>
              <a:rPr lang="es-PE" sz="1000" dirty="0" smtClean="0">
                <a:solidFill>
                  <a:schemeClr val="bg1"/>
                </a:solidFill>
                <a:latin typeface="AdvPECFD33"/>
              </a:rPr>
              <a:t> </a:t>
            </a:r>
            <a:r>
              <a:rPr lang="es-PE" sz="1000" dirty="0">
                <a:solidFill>
                  <a:schemeClr val="bg1"/>
                </a:solidFill>
                <a:latin typeface="AdvPECF938"/>
              </a:rPr>
              <a:t>1984;</a:t>
            </a:r>
            <a:r>
              <a:rPr lang="es-PE" sz="1000" dirty="0">
                <a:solidFill>
                  <a:schemeClr val="bg1"/>
                </a:solidFill>
                <a:latin typeface="AdvPECF93C"/>
              </a:rPr>
              <a:t>1</a:t>
            </a:r>
            <a:r>
              <a:rPr lang="es-PE" sz="1000" dirty="0">
                <a:solidFill>
                  <a:schemeClr val="bg1"/>
                </a:solidFill>
                <a:latin typeface="AdvPECF938"/>
              </a:rPr>
              <a:t>:427–31.</a:t>
            </a:r>
            <a:endParaRPr lang="es-PE" sz="2800" dirty="0">
              <a:solidFill>
                <a:schemeClr val="bg1"/>
              </a:solidFill>
            </a:endParaRPr>
          </a:p>
        </p:txBody>
      </p:sp>
      <p:sp>
        <p:nvSpPr>
          <p:cNvPr id="3" name="Título 3"/>
          <p:cNvSpPr txBox="1">
            <a:spLocks/>
          </p:cNvSpPr>
          <p:nvPr/>
        </p:nvSpPr>
        <p:spPr>
          <a:xfrm>
            <a:off x="457201" y="336648"/>
            <a:ext cx="7772400" cy="14562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</a:rPr>
              <a:t>Mascara VENTURI</a:t>
            </a:r>
            <a:br>
              <a:rPr lang="en-US" sz="3600" dirty="0" smtClean="0">
                <a:solidFill>
                  <a:srgbClr val="FFFF00"/>
                </a:solidFill>
              </a:rPr>
            </a:b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55595" y="2424337"/>
            <a:ext cx="720556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Tasa de flujo inspiratorio</a:t>
            </a:r>
          </a:p>
          <a:p>
            <a:r>
              <a:rPr lang="es-PE" sz="2400" dirty="0" smtClean="0"/>
              <a:t>Paciente con &gt; 30 respiraciones por minuto</a:t>
            </a:r>
            <a:endParaRPr lang="es-PE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255595" y="1891464"/>
            <a:ext cx="720556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Encima del mínimo flujo aportado por sistema Venturi</a:t>
            </a:r>
            <a:endParaRPr lang="es-PE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7214282" y="3661973"/>
            <a:ext cx="1246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err="1" smtClean="0"/>
              <a:t>Evidence</a:t>
            </a:r>
            <a:r>
              <a:rPr lang="es-PE" dirty="0" smtClean="0"/>
              <a:t> III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693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497" y="2577967"/>
            <a:ext cx="4762503" cy="4280033"/>
          </a:xfrm>
          <a:prstGeom prst="rect">
            <a:avLst/>
          </a:prstGeom>
        </p:spPr>
      </p:pic>
      <p:sp>
        <p:nvSpPr>
          <p:cNvPr id="3" name="Título 3"/>
          <p:cNvSpPr txBox="1">
            <a:spLocks/>
          </p:cNvSpPr>
          <p:nvPr/>
        </p:nvSpPr>
        <p:spPr>
          <a:xfrm>
            <a:off x="457201" y="336648"/>
            <a:ext cx="7772400" cy="14562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</a:rPr>
              <a:t>Mascara VENTURI</a:t>
            </a:r>
            <a:br>
              <a:rPr lang="en-US" sz="3600" dirty="0" smtClean="0">
                <a:solidFill>
                  <a:srgbClr val="FFFF00"/>
                </a:solidFill>
              </a:rPr>
            </a:b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079691" y="1186175"/>
            <a:ext cx="360521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2400" dirty="0" smtClean="0"/>
              <a:t>IRA –I</a:t>
            </a:r>
          </a:p>
          <a:p>
            <a:r>
              <a:rPr lang="es-PE" sz="2400" dirty="0" smtClean="0"/>
              <a:t>CRONICOS  con HIPOXEMIA</a:t>
            </a:r>
            <a:endParaRPr lang="es-PE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57202" y="1574379"/>
            <a:ext cx="360521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Elevación predecible en oxigenación</a:t>
            </a:r>
            <a:endParaRPr lang="es-PE" sz="2400" dirty="0"/>
          </a:p>
        </p:txBody>
      </p:sp>
      <p:sp>
        <p:nvSpPr>
          <p:cNvPr id="6" name="Arco 5"/>
          <p:cNvSpPr/>
          <p:nvPr/>
        </p:nvSpPr>
        <p:spPr>
          <a:xfrm rot="15708687">
            <a:off x="5939126" y="2445406"/>
            <a:ext cx="2989618" cy="4326786"/>
          </a:xfrm>
          <a:prstGeom prst="arc">
            <a:avLst>
              <a:gd name="adj1" fmla="val 16200000"/>
              <a:gd name="adj2" fmla="val 1778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CuadroTexto 6"/>
          <p:cNvSpPr txBox="1"/>
          <p:nvPr/>
        </p:nvSpPr>
        <p:spPr>
          <a:xfrm>
            <a:off x="457202" y="3379808"/>
            <a:ext cx="3605218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Mayor elevación en oxigenación en pacientes más </a:t>
            </a:r>
            <a:r>
              <a:rPr lang="es-PE" sz="2400" dirty="0" err="1" smtClean="0"/>
              <a:t>hipoxemicos</a:t>
            </a:r>
            <a:endParaRPr lang="es-PE" sz="2400" dirty="0" smtClean="0"/>
          </a:p>
          <a:p>
            <a:r>
              <a:rPr lang="es-PE" sz="2400" dirty="0" smtClean="0"/>
              <a:t>“</a:t>
            </a:r>
            <a:r>
              <a:rPr lang="es-PE" sz="2400" dirty="0" err="1" smtClean="0"/>
              <a:t>rapid</a:t>
            </a:r>
            <a:r>
              <a:rPr lang="es-PE" sz="2400" dirty="0" smtClean="0"/>
              <a:t> </a:t>
            </a:r>
            <a:r>
              <a:rPr lang="es-PE" sz="2400" dirty="0" err="1" smtClean="0"/>
              <a:t>scalator</a:t>
            </a:r>
            <a:r>
              <a:rPr lang="es-PE" sz="2400" dirty="0" smtClean="0"/>
              <a:t>”</a:t>
            </a:r>
            <a:endParaRPr lang="es-PE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57201" y="5199798"/>
            <a:ext cx="3605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Elevación más discreta en pacientes cerca </a:t>
            </a:r>
            <a:r>
              <a:rPr lang="es-PE" sz="2400" dirty="0" err="1" smtClean="0"/>
              <a:t>Sat</a:t>
            </a:r>
            <a:r>
              <a:rPr lang="es-PE" sz="2400" dirty="0" smtClean="0"/>
              <a:t> normal</a:t>
            </a:r>
            <a:endParaRPr lang="es-PE" sz="2400" dirty="0"/>
          </a:p>
        </p:txBody>
      </p:sp>
      <p:sp>
        <p:nvSpPr>
          <p:cNvPr id="9" name="Flecha abajo 8"/>
          <p:cNvSpPr/>
          <p:nvPr/>
        </p:nvSpPr>
        <p:spPr>
          <a:xfrm>
            <a:off x="2091816" y="2549594"/>
            <a:ext cx="335988" cy="6156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096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457201" y="336648"/>
            <a:ext cx="7772400" cy="14562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</a:rPr>
              <a:t>CANULA NASAL</a:t>
            </a:r>
            <a:br>
              <a:rPr lang="en-US" sz="3600" dirty="0" smtClean="0">
                <a:solidFill>
                  <a:srgbClr val="FFFF00"/>
                </a:solidFill>
              </a:rPr>
            </a:b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343402" y="1539630"/>
            <a:ext cx="418644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Baja y media dosis de concentración de O2</a:t>
            </a:r>
            <a:endParaRPr lang="es-PE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003" y="2511558"/>
            <a:ext cx="4495524" cy="227235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43402" y="2844211"/>
            <a:ext cx="418644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Amplia variación de concentración en relación a patrón respiratorio</a:t>
            </a:r>
            <a:endParaRPr lang="es-PE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343401" y="4518124"/>
            <a:ext cx="418644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Efecto de flujo 1- 4 </a:t>
            </a:r>
            <a:r>
              <a:rPr lang="es-PE" sz="2400" dirty="0" err="1" smtClean="0"/>
              <a:t>lpm</a:t>
            </a:r>
            <a:endParaRPr lang="es-PE" sz="2400" dirty="0" smtClean="0"/>
          </a:p>
          <a:p>
            <a:r>
              <a:rPr lang="es-PE" sz="2400" dirty="0" smtClean="0"/>
              <a:t>Similar a efecto obtenido entre 24 – 40 % con Venturi</a:t>
            </a:r>
            <a:endParaRPr lang="es-PE" sz="2400" dirty="0"/>
          </a:p>
        </p:txBody>
      </p:sp>
      <p:sp>
        <p:nvSpPr>
          <p:cNvPr id="8" name="Rectángulo 7"/>
          <p:cNvSpPr/>
          <p:nvPr/>
        </p:nvSpPr>
        <p:spPr>
          <a:xfrm>
            <a:off x="204714" y="6159309"/>
            <a:ext cx="4572000" cy="55399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  <a:latin typeface="AdvPECF93C"/>
              </a:rPr>
              <a:t>Bazuaye</a:t>
            </a:r>
            <a:r>
              <a:rPr lang="en-US" sz="1000" dirty="0">
                <a:solidFill>
                  <a:schemeClr val="bg1"/>
                </a:solidFill>
                <a:latin typeface="AdvPECF93C"/>
              </a:rPr>
              <a:t> EA, 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Stone TN, </a:t>
            </a:r>
            <a:r>
              <a:rPr lang="en-US" sz="1000" dirty="0" err="1">
                <a:solidFill>
                  <a:schemeClr val="bg1"/>
                </a:solidFill>
                <a:latin typeface="AdvPECF938"/>
              </a:rPr>
              <a:t>Corris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 PA, </a:t>
            </a:r>
            <a:r>
              <a:rPr lang="en-US" sz="1000" dirty="0">
                <a:solidFill>
                  <a:schemeClr val="bg1"/>
                </a:solidFill>
                <a:latin typeface="AdvPECFD33"/>
              </a:rPr>
              <a:t>et al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. Variability of inspired oxygen </a:t>
            </a:r>
            <a:r>
              <a:rPr lang="en-US" sz="1000" dirty="0" smtClean="0">
                <a:solidFill>
                  <a:schemeClr val="bg1"/>
                </a:solidFill>
                <a:latin typeface="AdvPECF938"/>
              </a:rPr>
              <a:t>concentration with 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nasal cannulas. </a:t>
            </a:r>
            <a:endParaRPr lang="en-US" sz="1000" dirty="0" smtClean="0">
              <a:solidFill>
                <a:schemeClr val="bg1"/>
              </a:solidFill>
              <a:latin typeface="AdvPECF938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AdvPECFD33"/>
              </a:rPr>
              <a:t>Thorax 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1992;</a:t>
            </a:r>
            <a:r>
              <a:rPr lang="en-US" sz="1000" dirty="0">
                <a:solidFill>
                  <a:schemeClr val="bg1"/>
                </a:solidFill>
                <a:latin typeface="AdvPECF93C"/>
              </a:rPr>
              <a:t>47</a:t>
            </a:r>
            <a:r>
              <a:rPr lang="en-US" sz="1000" dirty="0">
                <a:solidFill>
                  <a:schemeClr val="bg1"/>
                </a:solidFill>
                <a:latin typeface="AdvPECF938"/>
              </a:rPr>
              <a:t>:609–11</a:t>
            </a:r>
            <a:endParaRPr lang="es-PE" sz="28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751799" y="5974643"/>
            <a:ext cx="1778051" cy="461665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PE" sz="2400" dirty="0" smtClean="0"/>
              <a:t>6 </a:t>
            </a:r>
            <a:r>
              <a:rPr lang="es-PE" sz="2400" dirty="0" err="1" smtClean="0"/>
              <a:t>lpm</a:t>
            </a:r>
            <a:r>
              <a:rPr lang="es-PE" sz="2400" dirty="0" smtClean="0"/>
              <a:t> ~ 50 %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401552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457201" y="336648"/>
            <a:ext cx="7772400" cy="14562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</a:rPr>
              <a:t>CANULA NASAL</a:t>
            </a:r>
            <a:br>
              <a:rPr lang="en-US" sz="3600" dirty="0" smtClean="0">
                <a:solidFill>
                  <a:srgbClr val="FFFF00"/>
                </a:solidFill>
              </a:rPr>
            </a:b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343402" y="649282"/>
            <a:ext cx="418644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Estudios en pacientes no agudos</a:t>
            </a:r>
            <a:endParaRPr lang="es-PE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968965" y="2754376"/>
            <a:ext cx="4495524" cy="22723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588" y="2534422"/>
            <a:ext cx="6354400" cy="25182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587" y="5052690"/>
            <a:ext cx="6354401" cy="160565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343402" y="1579901"/>
            <a:ext cx="42007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dirty="0" smtClean="0"/>
              <a:t>PO 88% prefieren CBN sobre mascaras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292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08" y="2417328"/>
            <a:ext cx="3732234" cy="2577751"/>
          </a:xfrm>
          <a:prstGeom prst="rect">
            <a:avLst/>
          </a:prstGeom>
        </p:spPr>
      </p:pic>
      <p:sp>
        <p:nvSpPr>
          <p:cNvPr id="3" name="Título 3"/>
          <p:cNvSpPr txBox="1">
            <a:spLocks/>
          </p:cNvSpPr>
          <p:nvPr/>
        </p:nvSpPr>
        <p:spPr>
          <a:xfrm>
            <a:off x="457201" y="336648"/>
            <a:ext cx="7772400" cy="14562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FFFF00"/>
                </a:solidFill>
              </a:rPr>
              <a:t>MASCARA DE TRAQUEOSTOMIA</a:t>
            </a:r>
            <a:br>
              <a:rPr lang="en-US" sz="3600" dirty="0" smtClean="0">
                <a:solidFill>
                  <a:srgbClr val="FFFF00"/>
                </a:solidFill>
              </a:rPr>
            </a:br>
            <a:endParaRPr lang="es-PE" sz="3200" dirty="0">
              <a:solidFill>
                <a:srgbClr val="FFFF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72249" y="2243770"/>
            <a:ext cx="324816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USO PROLONGADO</a:t>
            </a:r>
          </a:p>
          <a:p>
            <a:r>
              <a:rPr lang="es-PE" sz="2400" dirty="0" smtClean="0"/>
              <a:t>HUMIDIFICACION </a:t>
            </a:r>
            <a:endParaRPr lang="es-PE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872250" y="3794750"/>
            <a:ext cx="324816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VENTURI</a:t>
            </a:r>
          </a:p>
          <a:p>
            <a:r>
              <a:rPr lang="es-PE" sz="2400" dirty="0" smtClean="0"/>
              <a:t>O</a:t>
            </a:r>
          </a:p>
          <a:p>
            <a:r>
              <a:rPr lang="es-PE" sz="2400" dirty="0" smtClean="0"/>
              <a:t>MASCARA SIMPLE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380991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73" y="723331"/>
            <a:ext cx="7006086" cy="539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86853" y="2141688"/>
            <a:ext cx="7734871" cy="2421464"/>
          </a:xfrm>
        </p:spPr>
        <p:txBody>
          <a:bodyPr>
            <a:normAutofit fontScale="90000"/>
          </a:bodyPr>
          <a:lstStyle/>
          <a:p>
            <a:r>
              <a:rPr lang="es-PE" sz="3600" dirty="0" smtClean="0">
                <a:solidFill>
                  <a:srgbClr val="FFFF00"/>
                </a:solidFill>
              </a:rPr>
              <a:t>PUNTOS A CONSIDERAR Y ESPECIFICAR PARA LA </a:t>
            </a:r>
            <a:br>
              <a:rPr lang="es-PE" sz="3600" dirty="0" smtClean="0">
                <a:solidFill>
                  <a:srgbClr val="FFFF00"/>
                </a:solidFill>
              </a:rPr>
            </a:br>
            <a:r>
              <a:rPr lang="es-PE" sz="3600" dirty="0" err="1" smtClean="0">
                <a:solidFill>
                  <a:srgbClr val="FFFF00"/>
                </a:solidFill>
              </a:rPr>
              <a:t>Prescripcion</a:t>
            </a:r>
            <a:r>
              <a:rPr lang="es-PE" sz="3600" dirty="0" smtClean="0">
                <a:solidFill>
                  <a:srgbClr val="FFFF00"/>
                </a:solidFill>
              </a:rPr>
              <a:t> Y administración de la oxigenoterapia</a:t>
            </a:r>
            <a:endParaRPr lang="es-PE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0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50376" y="1569492"/>
            <a:ext cx="8345746" cy="353943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PE" sz="3200" dirty="0" smtClean="0"/>
              <a:t>EXPECTATIVA DE DURACION DEL TRATAMIENTO</a:t>
            </a:r>
          </a:p>
          <a:p>
            <a:pPr marL="285750" indent="-285750">
              <a:buFontTx/>
              <a:buChar char="-"/>
            </a:pPr>
            <a:r>
              <a:rPr lang="es-PE" sz="3200" dirty="0" smtClean="0"/>
              <a:t>TIPO DE IRA</a:t>
            </a:r>
          </a:p>
          <a:p>
            <a:pPr marL="285750" indent="-285750">
              <a:buFontTx/>
              <a:buChar char="-"/>
            </a:pPr>
            <a:r>
              <a:rPr lang="es-PE" sz="3200" dirty="0" smtClean="0"/>
              <a:t>PATRON RESPIRATORIO</a:t>
            </a:r>
          </a:p>
          <a:p>
            <a:pPr marL="742950" lvl="1" indent="-285750">
              <a:buFontTx/>
              <a:buChar char="-"/>
            </a:pPr>
            <a:r>
              <a:rPr lang="es-PE" sz="3200" dirty="0" smtClean="0"/>
              <a:t>FR ALTA O BAJA / DRIVE</a:t>
            </a:r>
          </a:p>
          <a:p>
            <a:pPr marL="285750" indent="-285750">
              <a:buFontTx/>
              <a:buChar char="-"/>
            </a:pPr>
            <a:r>
              <a:rPr lang="es-PE" sz="3200" dirty="0" smtClean="0"/>
              <a:t>NECESIDAD DE HUMIDIFICACION</a:t>
            </a:r>
          </a:p>
          <a:p>
            <a:pPr marL="285750" indent="-285750">
              <a:buFontTx/>
              <a:buChar char="-"/>
            </a:pPr>
            <a:r>
              <a:rPr lang="es-PE" sz="3200" dirty="0" smtClean="0"/>
              <a:t>RIESGO DE RETENCION DE CO2</a:t>
            </a:r>
          </a:p>
          <a:p>
            <a:pPr marL="285750" indent="-285750">
              <a:buFontTx/>
              <a:buChar char="-"/>
            </a:pPr>
            <a:r>
              <a:rPr lang="es-PE" sz="3200" dirty="0" smtClean="0"/>
              <a:t>PRESENCIA DE “CONFUSION”</a:t>
            </a:r>
            <a:endParaRPr lang="es-PE" sz="3200" dirty="0"/>
          </a:p>
        </p:txBody>
      </p:sp>
      <p:sp>
        <p:nvSpPr>
          <p:cNvPr id="5" name="Rectángulo 4"/>
          <p:cNvSpPr/>
          <p:nvPr/>
        </p:nvSpPr>
        <p:spPr>
          <a:xfrm>
            <a:off x="1358022" y="491993"/>
            <a:ext cx="6530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3600" cap="all" dirty="0">
                <a:ln w="3175" cmpd="sng">
                  <a:noFill/>
                </a:ln>
                <a:solidFill>
                  <a:srgbClr val="FFFF00"/>
                </a:solidFill>
                <a:latin typeface="Calibri Light" panose="020F0302020204030204"/>
              </a:rPr>
              <a:t>CONSIDERAR </a:t>
            </a:r>
            <a:r>
              <a:rPr lang="es-PE" sz="3600" cap="all" dirty="0" smtClean="0">
                <a:ln w="3175" cmpd="sng">
                  <a:noFill/>
                </a:ln>
                <a:solidFill>
                  <a:srgbClr val="FFFF00"/>
                </a:solidFill>
                <a:latin typeface="Calibri Light" panose="020F0302020204030204"/>
              </a:rPr>
              <a:t>Y ESPECIFICAR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5139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504966" y="2865020"/>
            <a:ext cx="8090394" cy="12107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PE" sz="6000" dirty="0" smtClean="0">
                <a:solidFill>
                  <a:srgbClr val="FFFF00"/>
                </a:solidFill>
              </a:rPr>
              <a:t>RECOMENDACIONES</a:t>
            </a:r>
            <a:endParaRPr lang="es-P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68" y="1160061"/>
            <a:ext cx="8530751" cy="459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8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01003" y="614149"/>
            <a:ext cx="1280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ALCANCE …</a:t>
            </a:r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41" y="1673819"/>
            <a:ext cx="8727318" cy="3990001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3466531" y="3166281"/>
            <a:ext cx="40670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6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1" y="2816299"/>
            <a:ext cx="8364437" cy="1225402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1542197" y="3289110"/>
            <a:ext cx="4572000" cy="136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0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15" y="987940"/>
            <a:ext cx="8366272" cy="22516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14" y="3902955"/>
            <a:ext cx="8419451" cy="1187659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V="1">
            <a:off x="982639" y="1378424"/>
            <a:ext cx="2060812" cy="136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6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9" y="1657570"/>
            <a:ext cx="8460418" cy="3624113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846161" y="1992573"/>
            <a:ext cx="20335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2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45" y="1037231"/>
            <a:ext cx="8373341" cy="15421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38" y="3284712"/>
            <a:ext cx="8382857" cy="1928731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4148919" y="3643952"/>
            <a:ext cx="2770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70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42" y="1842448"/>
            <a:ext cx="8553536" cy="3111689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2866030" y="2183641"/>
            <a:ext cx="5773003" cy="27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11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20" y="1787857"/>
            <a:ext cx="8604225" cy="3302758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 flipV="1">
            <a:off x="573206" y="2565779"/>
            <a:ext cx="2156346" cy="27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39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914399" y="2237223"/>
            <a:ext cx="7734871" cy="24214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PE" sz="6000" dirty="0" smtClean="0">
                <a:solidFill>
                  <a:srgbClr val="FFFF00"/>
                </a:solidFill>
              </a:rPr>
              <a:t>RECOMENDACIONES</a:t>
            </a:r>
          </a:p>
          <a:p>
            <a:pPr algn="r"/>
            <a:r>
              <a:rPr lang="es-PE" sz="6000" dirty="0" err="1" smtClean="0">
                <a:solidFill>
                  <a:srgbClr val="FFFF00"/>
                </a:solidFill>
              </a:rPr>
              <a:t>Humidificacion</a:t>
            </a:r>
            <a:r>
              <a:rPr lang="es-PE" sz="6000" dirty="0" smtClean="0">
                <a:solidFill>
                  <a:srgbClr val="FFFF00"/>
                </a:solidFill>
              </a:rPr>
              <a:t> del oxigeno </a:t>
            </a:r>
            <a:endParaRPr lang="es-P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0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77" y="1665028"/>
            <a:ext cx="8123425" cy="2947916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3466531" y="2019869"/>
            <a:ext cx="19516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75" y="2388358"/>
            <a:ext cx="8503532" cy="2019869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5786651" y="3207224"/>
            <a:ext cx="21154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69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67" y="2634018"/>
            <a:ext cx="8537625" cy="16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68740" y="431953"/>
            <a:ext cx="4872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dirty="0" smtClean="0">
                <a:solidFill>
                  <a:srgbClr val="FFFF00"/>
                </a:solidFill>
              </a:rPr>
              <a:t>MEDIDAS  PARA MEJORAR LA OXIGENACION:</a:t>
            </a:r>
            <a:endParaRPr lang="es-PE" sz="2800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68740" y="2101756"/>
            <a:ext cx="7824771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PE" sz="3200" dirty="0" smtClean="0"/>
              <a:t>ADMINISTRACION DE SUPLEMENTO OXIGENO</a:t>
            </a:r>
            <a:endParaRPr lang="es-PE" sz="3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68740" y="2953929"/>
            <a:ext cx="220303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PE" sz="3200" dirty="0" smtClean="0"/>
              <a:t>PEEP / CPAP</a:t>
            </a:r>
            <a:endParaRPr lang="es-PE" sz="3200" dirty="0"/>
          </a:p>
        </p:txBody>
      </p:sp>
    </p:spTree>
    <p:extLst>
      <p:ext uri="{BB962C8B-B14F-4D97-AF65-F5344CB8AC3E}">
        <p14:creationId xmlns:p14="http://schemas.microsoft.com/office/powerpoint/2010/main" val="25650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8292"/>
            <a:ext cx="9008939" cy="30570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13" y="196438"/>
            <a:ext cx="1489583" cy="303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83" y="2661314"/>
            <a:ext cx="8703846" cy="12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4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215640"/>
            <a:ext cx="8898340" cy="2053061"/>
          </a:xfrm>
        </p:spPr>
        <p:txBody>
          <a:bodyPr>
            <a:noAutofit/>
          </a:bodyPr>
          <a:lstStyle/>
          <a:p>
            <a:pPr algn="r"/>
            <a:r>
              <a:rPr lang="es-PE" sz="3600" dirty="0" smtClean="0">
                <a:solidFill>
                  <a:srgbClr val="FFFF00"/>
                </a:solidFill>
              </a:rPr>
              <a:t>Implementar política de prescripción de oxigenoterapia</a:t>
            </a:r>
            <a:r>
              <a:rPr lang="es-PE" sz="3200" dirty="0" smtClean="0">
                <a:solidFill>
                  <a:srgbClr val="FFFF00"/>
                </a:solidFill>
              </a:rPr>
              <a:t>:</a:t>
            </a:r>
            <a:br>
              <a:rPr lang="es-PE" sz="3200" dirty="0" smtClean="0">
                <a:solidFill>
                  <a:srgbClr val="FFFF00"/>
                </a:solidFill>
              </a:rPr>
            </a:br>
            <a:r>
              <a:rPr lang="es-PE" sz="3200" dirty="0" smtClean="0"/>
              <a:t/>
            </a:r>
            <a:br>
              <a:rPr lang="es-PE" sz="3200" dirty="0" smtClean="0"/>
            </a:br>
            <a:r>
              <a:rPr lang="es-PE" sz="3200" dirty="0" smtClean="0"/>
              <a:t>- dosis</a:t>
            </a:r>
            <a:br>
              <a:rPr lang="es-PE" sz="3200" dirty="0" smtClean="0"/>
            </a:br>
            <a:r>
              <a:rPr lang="es-PE" sz="3200" dirty="0" smtClean="0"/>
              <a:t>- dispositivo</a:t>
            </a:r>
            <a:br>
              <a:rPr lang="es-PE" sz="3200" dirty="0" smtClean="0"/>
            </a:br>
            <a:r>
              <a:rPr lang="es-PE" sz="3200" dirty="0" smtClean="0"/>
              <a:t>- target</a:t>
            </a:r>
            <a:br>
              <a:rPr lang="es-PE" sz="3200" dirty="0" smtClean="0"/>
            </a:br>
            <a:r>
              <a:rPr lang="es-PE" sz="3200" dirty="0" smtClean="0"/>
              <a:t>- ajuste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39419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3" y="1856096"/>
            <a:ext cx="8977530" cy="269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8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3" y="286602"/>
            <a:ext cx="9063747" cy="625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45" y="0"/>
            <a:ext cx="5775439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16256" y="2546277"/>
            <a:ext cx="2067636" cy="14773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dvPECF93A"/>
              </a:rPr>
              <a:t>Oxygen prescription for acutely </a:t>
            </a:r>
            <a:r>
              <a:rPr lang="en-US" dirty="0" err="1">
                <a:solidFill>
                  <a:schemeClr val="bg1"/>
                </a:solidFill>
                <a:latin typeface="AdvPECF93A"/>
              </a:rPr>
              <a:t>hypoxaemic</a:t>
            </a:r>
            <a:r>
              <a:rPr lang="en-US" dirty="0">
                <a:solidFill>
                  <a:schemeClr val="bg1"/>
                </a:solidFill>
                <a:latin typeface="AdvPECF93A"/>
              </a:rPr>
              <a:t> patients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7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38" y="0"/>
            <a:ext cx="8751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5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24" y="-52118"/>
            <a:ext cx="9224047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1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528" y="73687"/>
            <a:ext cx="4572000" cy="677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647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68740" y="431953"/>
            <a:ext cx="4872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dirty="0" smtClean="0">
                <a:solidFill>
                  <a:srgbClr val="FFFF00"/>
                </a:solidFill>
              </a:rPr>
              <a:t>MEDIDAS  PARA CORREGIR LA ACIDOSIS RESPIRATORIA:</a:t>
            </a:r>
            <a:endParaRPr lang="es-PE" sz="2800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68740" y="2101756"/>
            <a:ext cx="500669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PE" sz="3200" dirty="0" smtClean="0"/>
              <a:t>MEDIDAS FARMACOLOGICAS</a:t>
            </a:r>
            <a:endParaRPr lang="es-PE" sz="3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68740" y="2953929"/>
            <a:ext cx="4376711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PE" sz="3200" dirty="0" smtClean="0"/>
              <a:t>VENTILACION MECANICA</a:t>
            </a:r>
            <a:endParaRPr lang="es-PE" sz="3200" dirty="0"/>
          </a:p>
        </p:txBody>
      </p:sp>
      <p:sp>
        <p:nvSpPr>
          <p:cNvPr id="5" name="Rectángulo 4"/>
          <p:cNvSpPr/>
          <p:nvPr/>
        </p:nvSpPr>
        <p:spPr>
          <a:xfrm>
            <a:off x="4019265" y="4671284"/>
            <a:ext cx="4572000" cy="92333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marL="342900" indent="-342900">
              <a:buAutoNum type="arabicParenR"/>
            </a:pPr>
            <a:r>
              <a:rPr lang="es-PE" dirty="0" smtClean="0">
                <a:solidFill>
                  <a:schemeClr val="bg1"/>
                </a:solidFill>
                <a:latin typeface="RotisSemiSans-Light"/>
              </a:rPr>
              <a:t>mejorar </a:t>
            </a:r>
            <a:r>
              <a:rPr lang="es-PE" dirty="0">
                <a:solidFill>
                  <a:schemeClr val="bg1"/>
                </a:solidFill>
                <a:latin typeface="RotisSemiSans-Light"/>
              </a:rPr>
              <a:t>la acidosis </a:t>
            </a:r>
            <a:r>
              <a:rPr lang="es-PE" dirty="0" smtClean="0">
                <a:solidFill>
                  <a:schemeClr val="bg1"/>
                </a:solidFill>
                <a:latin typeface="RotisSemiSans-Light"/>
              </a:rPr>
              <a:t>respiratoria</a:t>
            </a:r>
          </a:p>
          <a:p>
            <a:pPr marL="342900" indent="-342900">
              <a:buAutoNum type="arabicParenR"/>
            </a:pPr>
            <a:r>
              <a:rPr lang="es-PE" dirty="0" smtClean="0">
                <a:solidFill>
                  <a:schemeClr val="bg1"/>
                </a:solidFill>
                <a:latin typeface="RotisSemiSans-Light"/>
              </a:rPr>
              <a:t>aliviar </a:t>
            </a:r>
            <a:r>
              <a:rPr lang="es-PE" dirty="0">
                <a:solidFill>
                  <a:schemeClr val="bg1"/>
                </a:solidFill>
                <a:latin typeface="RotisSemiSans-Light"/>
              </a:rPr>
              <a:t>el </a:t>
            </a:r>
            <a:r>
              <a:rPr lang="es-PE" dirty="0" smtClean="0">
                <a:solidFill>
                  <a:schemeClr val="bg1"/>
                </a:solidFill>
                <a:latin typeface="RotisSemiSans-Light"/>
              </a:rPr>
              <a:t>trabajo respiratorio </a:t>
            </a:r>
            <a:r>
              <a:rPr lang="es-PE" dirty="0">
                <a:solidFill>
                  <a:schemeClr val="bg1"/>
                </a:solidFill>
                <a:latin typeface="RotisSemiSans-Light"/>
              </a:rPr>
              <a:t>excesivo </a:t>
            </a:r>
            <a:r>
              <a:rPr lang="es-PE" dirty="0" smtClean="0">
                <a:solidFill>
                  <a:schemeClr val="bg1"/>
                </a:solidFill>
                <a:latin typeface="RotisSemiSans-Light"/>
              </a:rPr>
              <a:t>y</a:t>
            </a:r>
          </a:p>
          <a:p>
            <a:pPr marL="342900" indent="-342900">
              <a:buAutoNum type="arabicParenR"/>
            </a:pPr>
            <a:r>
              <a:rPr lang="es-PE" dirty="0" smtClean="0">
                <a:solidFill>
                  <a:schemeClr val="bg1"/>
                </a:solidFill>
                <a:latin typeface="RotisSemiSans-Light"/>
              </a:rPr>
              <a:t>mejorar </a:t>
            </a:r>
            <a:r>
              <a:rPr lang="es-PE" dirty="0">
                <a:solidFill>
                  <a:schemeClr val="bg1"/>
                </a:solidFill>
                <a:latin typeface="RotisSemiSans-Light"/>
              </a:rPr>
              <a:t>la hipoxemia</a:t>
            </a:r>
            <a:endParaRPr lang="es-PE" dirty="0">
              <a:solidFill>
                <a:schemeClr val="bg1"/>
              </a:solidFill>
            </a:endParaRPr>
          </a:p>
        </p:txBody>
      </p:sp>
      <p:cxnSp>
        <p:nvCxnSpPr>
          <p:cNvPr id="7" name="Conector recto de flecha 6"/>
          <p:cNvCxnSpPr>
            <a:stCxn id="4" idx="2"/>
            <a:endCxn id="5" idx="1"/>
          </p:cNvCxnSpPr>
          <p:nvPr/>
        </p:nvCxnSpPr>
        <p:spPr>
          <a:xfrm>
            <a:off x="2857096" y="3538704"/>
            <a:ext cx="1162169" cy="1594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47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ema1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a1" id="{24306AF7-D16B-4A7C-A025-0237E8CD0453}" vid="{3B9479DB-F923-4099-B0AE-24A321A54DBA}"/>
    </a:ext>
  </a:extLst>
</a:theme>
</file>

<file path=ppt/theme/theme2.xml><?xml version="1.0" encoding="utf-8"?>
<a:theme xmlns:a="http://schemas.openxmlformats.org/drawingml/2006/main" name="Intermed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ntermed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Intermed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Intermed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Intermed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1359</TotalTime>
  <Words>1411</Words>
  <Application>Microsoft Office PowerPoint</Application>
  <PresentationFormat>Presentación en pantalla (4:3)</PresentationFormat>
  <Paragraphs>273</Paragraphs>
  <Slides>89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diapositiva</vt:lpstr>
      </vt:variant>
      <vt:variant>
        <vt:i4>89</vt:i4>
      </vt:variant>
    </vt:vector>
  </HeadingPairs>
  <TitlesOfParts>
    <vt:vector size="96" baseType="lpstr">
      <vt:lpstr>Tema1</vt:lpstr>
      <vt:lpstr>Intermedio</vt:lpstr>
      <vt:lpstr>1_Intermedio</vt:lpstr>
      <vt:lpstr>2_Intermedio</vt:lpstr>
      <vt:lpstr>3_Intermedio</vt:lpstr>
      <vt:lpstr>4_Intermedio</vt:lpstr>
      <vt:lpstr>Faceta</vt:lpstr>
      <vt:lpstr>SOPORTE EN INSUFICIENCIA RESPIRATORIA AGUDA: oxigenoterapia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ALMACENAMIENTO Y PROVISION DE OXIGENO</vt:lpstr>
      <vt:lpstr>Presentación de PowerPoint</vt:lpstr>
      <vt:lpstr>CILINDROS</vt:lpstr>
      <vt:lpstr>cilindros</vt:lpstr>
      <vt:lpstr>CILINDROS</vt:lpstr>
      <vt:lpstr>Presentación de PowerPoint</vt:lpstr>
      <vt:lpstr>Presentación de PowerPoint</vt:lpstr>
      <vt:lpstr>Presentación de PowerPoint</vt:lpstr>
      <vt:lpstr>TRANSPORTE – ALMACENAMIENTO  CILINDROS OXIGENO</vt:lpstr>
      <vt:lpstr>Presentación de PowerPoint</vt:lpstr>
      <vt:lpstr>RIESGOS POTENCIALES POR USO DE GASES</vt:lpstr>
      <vt:lpstr>Presentación de PowerPoint</vt:lpstr>
      <vt:lpstr>OXIDANTE</vt:lpstr>
      <vt:lpstr>Central de oxigeno</vt:lpstr>
      <vt:lpstr>Presentación de PowerPoint</vt:lpstr>
      <vt:lpstr>Presentación de PowerPoint</vt:lpstr>
      <vt:lpstr>Presentación de PowerPoint</vt:lpstr>
      <vt:lpstr>Presentación de PowerPoint</vt:lpstr>
      <vt:lpstr>TRASEGADO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Establecer política en el servicio para:</vt:lpstr>
      <vt:lpstr>Prevenir el riesgo de injuria  por sistemas presurizados</vt:lpstr>
      <vt:lpstr>OXIGENO LIQUIDO</vt:lpstr>
      <vt:lpstr>ESTANQUES ESTACIONARIOS</vt:lpstr>
      <vt:lpstr>OXIGENO LIQUIDO</vt:lpstr>
      <vt:lpstr>METODOS DE ADMINISTRACION/ INTERFACES</vt:lpstr>
      <vt:lpstr>Presentación de PowerPoint</vt:lpstr>
      <vt:lpstr>Presentación de PowerPoint</vt:lpstr>
      <vt:lpstr>Presentación de PowerPoint</vt:lpstr>
      <vt:lpstr>Presentación de PowerPoint</vt:lpstr>
      <vt:lpstr>Sistemas de Administración de O2</vt:lpstr>
      <vt:lpstr>High concentration reservoir mask  (non-rebreathing mask)</vt:lpstr>
      <vt:lpstr>Mascara facial simple (Medium Concentration Mask)</vt:lpstr>
      <vt:lpstr>Mascara facial simple (medium Concentration Mask)</vt:lpstr>
      <vt:lpstr>Mascara facial simple (Medium Concentration Mask)</vt:lpstr>
      <vt:lpstr>Sistemas de alto flujo</vt:lpstr>
      <vt:lpstr>Presentación de PowerPoint</vt:lpstr>
      <vt:lpstr>Principio de funcionamiento</vt:lpstr>
      <vt:lpstr>Sistemas de Alto Flujo.</vt:lpstr>
      <vt:lpstr>Sistemas de Alto Flujo.</vt:lpstr>
      <vt:lpstr>Sistemas Venturi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PUNTOS A CONSIDERAR Y ESPECIFICAR PARA LA  Prescripcion Y administración de la oxigenoterapia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Implementar política de prescripción de oxigenoterapia:  - dosis - dispositivo - target - ajuste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Aspectos practicos  oxigenoterapia</dc:title>
  <dc:creator>Alberto Díaz Seminario</dc:creator>
  <cp:lastModifiedBy>HOME</cp:lastModifiedBy>
  <cp:revision>67</cp:revision>
  <dcterms:created xsi:type="dcterms:W3CDTF">2014-03-21T05:48:36Z</dcterms:created>
  <dcterms:modified xsi:type="dcterms:W3CDTF">2015-09-23T17:18:05Z</dcterms:modified>
</cp:coreProperties>
</file>