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75" r:id="rId3"/>
    <p:sldId id="277" r:id="rId4"/>
    <p:sldId id="278" r:id="rId5"/>
    <p:sldId id="276" r:id="rId6"/>
    <p:sldId id="279" r:id="rId7"/>
    <p:sldId id="280" r:id="rId8"/>
    <p:sldId id="281" r:id="rId9"/>
    <p:sldId id="284" r:id="rId10"/>
    <p:sldId id="271" r:id="rId11"/>
    <p:sldId id="270" r:id="rId12"/>
    <p:sldId id="283" r:id="rId13"/>
    <p:sldId id="282" r:id="rId14"/>
    <p:sldId id="272" r:id="rId15"/>
    <p:sldId id="265" r:id="rId16"/>
    <p:sldId id="285" r:id="rId17"/>
    <p:sldId id="258" r:id="rId18"/>
    <p:sldId id="266" r:id="rId19"/>
    <p:sldId id="267" r:id="rId20"/>
    <p:sldId id="264" r:id="rId21"/>
    <p:sldId id="268" r:id="rId22"/>
    <p:sldId id="263" r:id="rId23"/>
    <p:sldId id="259" r:id="rId24"/>
    <p:sldId id="260" r:id="rId25"/>
    <p:sldId id="261" r:id="rId26"/>
    <p:sldId id="287" r:id="rId27"/>
    <p:sldId id="288" r:id="rId28"/>
    <p:sldId id="289" r:id="rId29"/>
    <p:sldId id="290" r:id="rId30"/>
    <p:sldId id="291" r:id="rId31"/>
    <p:sldId id="293" r:id="rId32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96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AD4777B-9651-4B7B-AD43-319205DB32C0}" type="datetimeFigureOut">
              <a:rPr lang="es-PE" smtClean="0"/>
              <a:pPr/>
              <a:t>10/04/2011</a:t>
            </a:fld>
            <a:endParaRPr lang="es-PE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PE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9168372-8077-495C-8CAB-8D01A6937FE7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777B-9651-4B7B-AD43-319205DB32C0}" type="datetimeFigureOut">
              <a:rPr lang="es-PE" smtClean="0"/>
              <a:pPr/>
              <a:t>10/04/2011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68372-8077-495C-8CAB-8D01A6937FE7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777B-9651-4B7B-AD43-319205DB32C0}" type="datetimeFigureOut">
              <a:rPr lang="es-PE" smtClean="0"/>
              <a:pPr/>
              <a:t>10/04/2011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68372-8077-495C-8CAB-8D01A6937FE7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777B-9651-4B7B-AD43-319205DB32C0}" type="datetimeFigureOut">
              <a:rPr lang="es-PE" smtClean="0"/>
              <a:pPr/>
              <a:t>10/04/2011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68372-8077-495C-8CAB-8D01A6937FE7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777B-9651-4B7B-AD43-319205DB32C0}" type="datetimeFigureOut">
              <a:rPr lang="es-PE" smtClean="0"/>
              <a:pPr/>
              <a:t>10/04/2011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68372-8077-495C-8CAB-8D01A6937FE7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777B-9651-4B7B-AD43-319205DB32C0}" type="datetimeFigureOut">
              <a:rPr lang="es-PE" smtClean="0"/>
              <a:pPr/>
              <a:t>10/04/2011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68372-8077-495C-8CAB-8D01A6937FE7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777B-9651-4B7B-AD43-319205DB32C0}" type="datetimeFigureOut">
              <a:rPr lang="es-PE" smtClean="0"/>
              <a:pPr/>
              <a:t>10/04/2011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68372-8077-495C-8CAB-8D01A6937FE7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777B-9651-4B7B-AD43-319205DB32C0}" type="datetimeFigureOut">
              <a:rPr lang="es-PE" smtClean="0"/>
              <a:pPr/>
              <a:t>10/04/2011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68372-8077-495C-8CAB-8D01A6937FE7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777B-9651-4B7B-AD43-319205DB32C0}" type="datetimeFigureOut">
              <a:rPr lang="es-PE" smtClean="0"/>
              <a:pPr/>
              <a:t>10/04/2011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68372-8077-495C-8CAB-8D01A6937FE7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AD4777B-9651-4B7B-AD43-319205DB32C0}" type="datetimeFigureOut">
              <a:rPr lang="es-PE" smtClean="0"/>
              <a:pPr/>
              <a:t>10/04/2011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168372-8077-495C-8CAB-8D01A6937FE7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AD4777B-9651-4B7B-AD43-319205DB32C0}" type="datetimeFigureOut">
              <a:rPr lang="es-PE" smtClean="0"/>
              <a:pPr/>
              <a:t>10/04/2011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9168372-8077-495C-8CAB-8D01A6937FE7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AD4777B-9651-4B7B-AD43-319205DB32C0}" type="datetimeFigureOut">
              <a:rPr lang="es-PE" smtClean="0"/>
              <a:pPr/>
              <a:t>10/04/2011</a:t>
            </a:fld>
            <a:endParaRPr lang="es-PE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PE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9168372-8077-495C-8CAB-8D01A6937FE7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radiocontempo.files.wordpress.com/2009/06/obesidad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PE" dirty="0" smtClean="0">
                <a:solidFill>
                  <a:schemeClr val="bg1"/>
                </a:solidFill>
              </a:rPr>
              <a:t>VALORACION DEL ESTADO NUTRICIONAL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357554" y="4143381"/>
            <a:ext cx="5243522" cy="1071570"/>
          </a:xfrm>
        </p:spPr>
        <p:txBody>
          <a:bodyPr>
            <a:noAutofit/>
          </a:bodyPr>
          <a:lstStyle/>
          <a:p>
            <a:r>
              <a:rPr lang="es-P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Lic. Gladys Valero </a:t>
            </a:r>
            <a:r>
              <a:rPr lang="es-P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Llamosas</a:t>
            </a:r>
            <a:endParaRPr lang="es-PE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PE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de Soporte Metabólico y Nutricional</a:t>
            </a:r>
          </a:p>
          <a:p>
            <a:r>
              <a:rPr lang="es-PE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 Santa Rosa - MINSA</a:t>
            </a:r>
            <a:endParaRPr lang="es-PE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1214445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La organización del cuidado médico debe determinar quién realizará la evaluación y los elementos que se incluirán en la evaluación</a:t>
            </a:r>
          </a:p>
          <a:p>
            <a:pPr algn="r">
              <a:buNone/>
            </a:pPr>
            <a:endParaRPr lang="es-PE" dirty="0" smtClean="0"/>
          </a:p>
          <a:p>
            <a:pPr algn="r">
              <a:buNone/>
            </a:pPr>
            <a:endParaRPr lang="es-PE" dirty="0" smtClean="0"/>
          </a:p>
          <a:p>
            <a:pPr algn="r">
              <a:buNone/>
            </a:pPr>
            <a:r>
              <a:rPr lang="es-PE" dirty="0" smtClean="0"/>
              <a:t>GRADO C</a:t>
            </a:r>
            <a:endParaRPr lang="es-P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PE" sz="3200" dirty="0" smtClean="0"/>
              <a:t>MEDICINA BASADA EN LA EVIDENCIA</a:t>
            </a:r>
            <a:endParaRPr lang="es-PE" sz="3200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857892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85786" y="5746852"/>
            <a:ext cx="6286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 err="1" smtClean="0"/>
              <a:t>Guidelines</a:t>
            </a:r>
            <a:r>
              <a:rPr lang="es-PE" sz="1050" dirty="0" smtClean="0"/>
              <a:t> </a:t>
            </a:r>
            <a:r>
              <a:rPr lang="es-PE" sz="1050" dirty="0" err="1" smtClean="0"/>
              <a:t>for</a:t>
            </a:r>
            <a:r>
              <a:rPr lang="es-PE" sz="1050" dirty="0" smtClean="0"/>
              <a:t> </a:t>
            </a:r>
            <a:r>
              <a:rPr lang="es-PE" sz="1050" dirty="0" err="1" smtClean="0"/>
              <a:t>the</a:t>
            </a:r>
            <a:r>
              <a:rPr lang="es-PE" sz="1050" dirty="0" smtClean="0"/>
              <a:t> Use of Parenteral and </a:t>
            </a:r>
            <a:r>
              <a:rPr lang="es-PE" sz="1050" dirty="0" err="1" smtClean="0"/>
              <a:t>Enteral</a:t>
            </a:r>
            <a:r>
              <a:rPr lang="es-PE" sz="1050" dirty="0" smtClean="0"/>
              <a:t> </a:t>
            </a:r>
            <a:r>
              <a:rPr lang="es-PE" sz="1050" dirty="0" err="1" smtClean="0"/>
              <a:t>Nutrition</a:t>
            </a:r>
            <a:r>
              <a:rPr lang="es-PE" sz="1050" dirty="0" smtClean="0"/>
              <a:t> in </a:t>
            </a:r>
            <a:r>
              <a:rPr lang="es-PE" sz="1050" dirty="0" err="1" smtClean="0"/>
              <a:t>Adult</a:t>
            </a:r>
            <a:r>
              <a:rPr lang="es-PE" sz="1050" dirty="0" smtClean="0"/>
              <a:t> and </a:t>
            </a:r>
            <a:r>
              <a:rPr lang="es-PE" sz="1050" dirty="0" err="1" smtClean="0"/>
              <a:t>Pediatric</a:t>
            </a:r>
            <a:r>
              <a:rPr lang="es-PE" sz="1050" dirty="0" smtClean="0"/>
              <a:t> </a:t>
            </a:r>
            <a:r>
              <a:rPr lang="es-PE" sz="1050" dirty="0" err="1" smtClean="0"/>
              <a:t>Patients</a:t>
            </a:r>
            <a:r>
              <a:rPr lang="es-PE" sz="1050" dirty="0" smtClean="0"/>
              <a:t>. 2002</a:t>
            </a:r>
            <a:endParaRPr lang="es-PE" sz="1050" dirty="0"/>
          </a:p>
        </p:txBody>
      </p:sp>
      <p:pic>
        <p:nvPicPr>
          <p:cNvPr id="26626" name="Picture 2" descr="http://www.actiweb.es/benedictusxvi/imagen7.jpg?141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000372"/>
            <a:ext cx="2857500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Una evaluación de la nutrición, que incorpore datos objetivos tales como altura, cambio del peso, diagnosis primaria, y presencia de </a:t>
            </a:r>
            <a:r>
              <a:rPr lang="es-PE" dirty="0" err="1" smtClean="0"/>
              <a:t>comorbilidades</a:t>
            </a:r>
            <a:r>
              <a:rPr lang="es-PE" dirty="0" smtClean="0"/>
              <a:t>, debe ser un componente de la evaluación inicial de todos los pacientes en ambulatorio, hospital, hogar, o ajustes alternos del cuidado del sitio.</a:t>
            </a:r>
          </a:p>
          <a:p>
            <a:pPr algn="r">
              <a:buNone/>
            </a:pPr>
            <a:r>
              <a:rPr lang="es-PE" dirty="0" smtClean="0"/>
              <a:t> </a:t>
            </a:r>
          </a:p>
          <a:p>
            <a:pPr algn="r">
              <a:buNone/>
            </a:pPr>
            <a:r>
              <a:rPr lang="es-PE" dirty="0" smtClean="0"/>
              <a:t>GRADO C</a:t>
            </a:r>
            <a:endParaRPr lang="es-P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PE" sz="3200" dirty="0" smtClean="0"/>
              <a:t>MEDICINA BASADA EN LA EVIDENCIA</a:t>
            </a:r>
            <a:endParaRPr lang="es-PE" sz="3200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857892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85786" y="5746852"/>
            <a:ext cx="6286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 err="1" smtClean="0"/>
              <a:t>Guidelines</a:t>
            </a:r>
            <a:r>
              <a:rPr lang="es-PE" sz="1050" dirty="0" smtClean="0"/>
              <a:t> </a:t>
            </a:r>
            <a:r>
              <a:rPr lang="es-PE" sz="1050" dirty="0" err="1" smtClean="0"/>
              <a:t>for</a:t>
            </a:r>
            <a:r>
              <a:rPr lang="es-PE" sz="1050" dirty="0" smtClean="0"/>
              <a:t> </a:t>
            </a:r>
            <a:r>
              <a:rPr lang="es-PE" sz="1050" dirty="0" err="1" smtClean="0"/>
              <a:t>the</a:t>
            </a:r>
            <a:r>
              <a:rPr lang="es-PE" sz="1050" dirty="0" smtClean="0"/>
              <a:t> Use of Parenteral and </a:t>
            </a:r>
            <a:r>
              <a:rPr lang="es-PE" sz="1050" dirty="0" err="1" smtClean="0"/>
              <a:t>Enteral</a:t>
            </a:r>
            <a:r>
              <a:rPr lang="es-PE" sz="1050" dirty="0" smtClean="0"/>
              <a:t> </a:t>
            </a:r>
            <a:r>
              <a:rPr lang="es-PE" sz="1050" dirty="0" err="1" smtClean="0"/>
              <a:t>Nutrition</a:t>
            </a:r>
            <a:r>
              <a:rPr lang="es-PE" sz="1050" dirty="0" smtClean="0"/>
              <a:t> in </a:t>
            </a:r>
            <a:r>
              <a:rPr lang="es-PE" sz="1050" dirty="0" err="1" smtClean="0"/>
              <a:t>Adult</a:t>
            </a:r>
            <a:r>
              <a:rPr lang="es-PE" sz="1050" dirty="0" smtClean="0"/>
              <a:t> and </a:t>
            </a:r>
            <a:r>
              <a:rPr lang="es-PE" sz="1050" dirty="0" err="1" smtClean="0"/>
              <a:t>Pediatric</a:t>
            </a:r>
            <a:r>
              <a:rPr lang="es-PE" sz="1050" dirty="0" smtClean="0"/>
              <a:t> </a:t>
            </a:r>
            <a:r>
              <a:rPr lang="es-PE" sz="1050" dirty="0" err="1" smtClean="0"/>
              <a:t>Patients</a:t>
            </a:r>
            <a:r>
              <a:rPr lang="es-PE" sz="1050" dirty="0" smtClean="0"/>
              <a:t>. 2002</a:t>
            </a:r>
            <a:endParaRPr lang="es-PE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Un procedimiento para la revaluación periódica de la nutrición debe ser ejecutado.</a:t>
            </a:r>
          </a:p>
          <a:p>
            <a:pPr algn="r">
              <a:buNone/>
            </a:pPr>
            <a:r>
              <a:rPr lang="es-PE" dirty="0" smtClean="0"/>
              <a:t>Grado C</a:t>
            </a:r>
          </a:p>
          <a:p>
            <a:endParaRPr lang="es-P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E" sz="3200" dirty="0" smtClean="0"/>
              <a:t>MEDICINA BASADA EN LA EVIDENCIA</a:t>
            </a:r>
            <a:endParaRPr lang="es-PE" sz="3200" dirty="0"/>
          </a:p>
        </p:txBody>
      </p:sp>
      <p:pic>
        <p:nvPicPr>
          <p:cNvPr id="35842" name="Picture 2" descr="http://saludbio.com/sites/default/files/images/Que%20es%20diagnostic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928934"/>
            <a:ext cx="3000396" cy="2001827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785786" y="5746852"/>
            <a:ext cx="6286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 err="1" smtClean="0"/>
              <a:t>Guidelines</a:t>
            </a:r>
            <a:r>
              <a:rPr lang="es-PE" sz="1050" dirty="0" smtClean="0"/>
              <a:t> </a:t>
            </a:r>
            <a:r>
              <a:rPr lang="es-PE" sz="1050" dirty="0" err="1" smtClean="0"/>
              <a:t>for</a:t>
            </a:r>
            <a:r>
              <a:rPr lang="es-PE" sz="1050" dirty="0" smtClean="0"/>
              <a:t> </a:t>
            </a:r>
            <a:r>
              <a:rPr lang="es-PE" sz="1050" dirty="0" err="1" smtClean="0"/>
              <a:t>the</a:t>
            </a:r>
            <a:r>
              <a:rPr lang="es-PE" sz="1050" dirty="0" smtClean="0"/>
              <a:t> Use of Parenteral and </a:t>
            </a:r>
            <a:r>
              <a:rPr lang="es-PE" sz="1050" dirty="0" err="1" smtClean="0"/>
              <a:t>Enteral</a:t>
            </a:r>
            <a:r>
              <a:rPr lang="es-PE" sz="1050" dirty="0" smtClean="0"/>
              <a:t> </a:t>
            </a:r>
            <a:r>
              <a:rPr lang="es-PE" sz="1050" dirty="0" err="1" smtClean="0"/>
              <a:t>Nutrition</a:t>
            </a:r>
            <a:r>
              <a:rPr lang="es-PE" sz="1050" dirty="0" smtClean="0"/>
              <a:t> in </a:t>
            </a:r>
            <a:r>
              <a:rPr lang="es-PE" sz="1050" dirty="0" err="1" smtClean="0"/>
              <a:t>Adult</a:t>
            </a:r>
            <a:r>
              <a:rPr lang="es-PE" sz="1050" dirty="0" smtClean="0"/>
              <a:t> and </a:t>
            </a:r>
            <a:r>
              <a:rPr lang="es-PE" sz="1050" dirty="0" err="1" smtClean="0"/>
              <a:t>Pediatric</a:t>
            </a:r>
            <a:r>
              <a:rPr lang="es-PE" sz="1050" dirty="0" smtClean="0"/>
              <a:t> </a:t>
            </a:r>
            <a:r>
              <a:rPr lang="es-PE" sz="1050" dirty="0" err="1" smtClean="0"/>
              <a:t>Patients</a:t>
            </a:r>
            <a:r>
              <a:rPr lang="es-PE" sz="1050" dirty="0" smtClean="0"/>
              <a:t>. 2002</a:t>
            </a:r>
            <a:endParaRPr lang="es-PE" sz="1050" dirty="0"/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5857892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5000" t="24166" r="28437" b="28333"/>
          <a:stretch>
            <a:fillRect/>
          </a:stretch>
        </p:blipFill>
        <p:spPr bwMode="auto">
          <a:xfrm>
            <a:off x="0" y="0"/>
            <a:ext cx="91890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1714480" y="2071678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Variables e indicadores comprometidos para la valoración nutricional.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En la ausencia de resultados validos en el diagnostico al estado nutricional, una combinación de clínico (historia y examen físico) y parámetros bioquímicos se deben utilizar para determinar la presencia de desnutrición.</a:t>
            </a:r>
          </a:p>
          <a:p>
            <a:pPr algn="r">
              <a:buNone/>
            </a:pPr>
            <a:r>
              <a:rPr lang="es-PE" dirty="0" smtClean="0"/>
              <a:t>Grado c</a:t>
            </a:r>
          </a:p>
          <a:p>
            <a:endParaRPr lang="es-P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E" sz="3200" dirty="0" smtClean="0"/>
              <a:t>MEDICINA BASADA EN LA EVIDENCIA</a:t>
            </a:r>
            <a:endParaRPr lang="es-PE" sz="3200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857892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img.directindustry.es/images_di/photo-g/difusor-de-alarma-sonora-de-seguridad-intrinseca-con-avisador-luminoso-de-led-217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14818"/>
            <a:ext cx="1815596" cy="1909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PESO</a:t>
            </a:r>
          </a:p>
          <a:p>
            <a:r>
              <a:rPr lang="es-PE" dirty="0" smtClean="0"/>
              <a:t>TALLA</a:t>
            </a:r>
          </a:p>
          <a:p>
            <a:r>
              <a:rPr lang="es-PE" dirty="0" smtClean="0"/>
              <a:t>PERIMETROS</a:t>
            </a:r>
          </a:p>
          <a:p>
            <a:r>
              <a:rPr lang="es-PE" dirty="0" smtClean="0"/>
              <a:t>CIRCUNFERENCIAS</a:t>
            </a:r>
          </a:p>
          <a:p>
            <a:r>
              <a:rPr lang="es-PE" dirty="0" smtClean="0"/>
              <a:t>Y sus combinaciones (IMC, </a:t>
            </a:r>
            <a:r>
              <a:rPr lang="es-PE" dirty="0" err="1" smtClean="0"/>
              <a:t>etc</a:t>
            </a:r>
            <a:r>
              <a:rPr lang="es-PE" dirty="0" smtClean="0"/>
              <a:t>)</a:t>
            </a:r>
            <a:endParaRPr lang="es-P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VARIABLES ANTROPOMETRICAS</a:t>
            </a:r>
            <a:endParaRPr lang="es-PE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857892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PLIEGUES</a:t>
            </a:r>
            <a:endParaRPr lang="es-P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VARIABLES ANTROPOMETRICAS</a:t>
            </a:r>
            <a:endParaRPr lang="es-PE" dirty="0"/>
          </a:p>
        </p:txBody>
      </p:sp>
      <p:pic>
        <p:nvPicPr>
          <p:cNvPr id="4" name="Picture 8" descr="http://escuela.med.puc.cl/paginas/ops/curso/lecciones/Leccion06/M2L6Imagenes/M2L6fig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00306"/>
            <a:ext cx="4572031" cy="2857500"/>
          </a:xfrm>
          <a:prstGeom prst="rect">
            <a:avLst/>
          </a:prstGeom>
          <a:noFill/>
        </p:spPr>
      </p:pic>
      <p:pic>
        <p:nvPicPr>
          <p:cNvPr id="5" name="Picture 4" descr="http://3.bp.blogspot.com/_9jmyZM00DwY/SKOQ177a8HI/AAAAAAAAAT4/qzTKtwXFoW0/s200/pliegue_abdom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785926"/>
            <a:ext cx="2714644" cy="2035984"/>
          </a:xfrm>
          <a:prstGeom prst="rect">
            <a:avLst/>
          </a:prstGeom>
          <a:noFill/>
        </p:spPr>
      </p:pic>
      <p:pic>
        <p:nvPicPr>
          <p:cNvPr id="6" name="Picture 12" descr="http://escuela.med.puc.cl/paginas/ops/curso/lecciones/Leccion06/M2L6Imagenes/M2L6fig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071942"/>
            <a:ext cx="2735575" cy="2285996"/>
          </a:xfrm>
          <a:prstGeom prst="rect">
            <a:avLst/>
          </a:prstGeom>
          <a:noFill/>
        </p:spPr>
      </p:pic>
      <p:sp>
        <p:nvSpPr>
          <p:cNvPr id="7" name="6 Abrir llave"/>
          <p:cNvSpPr/>
          <p:nvPr/>
        </p:nvSpPr>
        <p:spPr>
          <a:xfrm>
            <a:off x="5286380" y="2000240"/>
            <a:ext cx="428628" cy="378621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PLIEGUES</a:t>
            </a:r>
          </a:p>
          <a:p>
            <a:endParaRPr lang="es-PE" dirty="0" smtClean="0"/>
          </a:p>
          <a:p>
            <a:endParaRPr lang="es-PE" dirty="0" smtClean="0"/>
          </a:p>
          <a:p>
            <a:endParaRPr lang="es-PE" dirty="0" smtClean="0"/>
          </a:p>
          <a:p>
            <a:endParaRPr lang="es-PE" dirty="0" smtClean="0"/>
          </a:p>
          <a:p>
            <a:endParaRPr lang="es-PE" dirty="0" smtClean="0"/>
          </a:p>
          <a:p>
            <a:r>
              <a:rPr lang="es-PE" dirty="0" smtClean="0"/>
              <a:t>PERIMETROS</a:t>
            </a:r>
            <a:endParaRPr lang="es-P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VARIABLES ANTROPOMETRICAS</a:t>
            </a:r>
            <a:endParaRPr lang="es-PE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857892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http://escuela.med.puc.cl/paginas/ops/curso/lecciones/Leccion06/M2L6Imagenes/M2L6fi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357298"/>
            <a:ext cx="3052757" cy="2272524"/>
          </a:xfrm>
          <a:prstGeom prst="rect">
            <a:avLst/>
          </a:prstGeom>
          <a:noFill/>
        </p:spPr>
      </p:pic>
      <p:pic>
        <p:nvPicPr>
          <p:cNvPr id="13" name="Picture 14" descr="http://escuela.med.puc.cl/paginas/ops/curso/lecciones/Leccion06/M2L6Imagenes/M2L6fig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000504"/>
            <a:ext cx="3149463" cy="2428892"/>
          </a:xfrm>
          <a:prstGeom prst="rect">
            <a:avLst/>
          </a:prstGeom>
          <a:noFill/>
        </p:spPr>
      </p:pic>
      <p:sp>
        <p:nvSpPr>
          <p:cNvPr id="14" name="13 Flecha derecha"/>
          <p:cNvSpPr/>
          <p:nvPr/>
        </p:nvSpPr>
        <p:spPr>
          <a:xfrm>
            <a:off x="1857356" y="2143116"/>
            <a:ext cx="164307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14 Flecha derecha"/>
          <p:cNvSpPr/>
          <p:nvPr/>
        </p:nvSpPr>
        <p:spPr>
          <a:xfrm>
            <a:off x="1857356" y="4929198"/>
            <a:ext cx="164307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PE" dirty="0" smtClean="0"/>
              <a:t>INDICADORES DEL ESTADO DE LAS PROTEINAS MUSCULARES</a:t>
            </a:r>
          </a:p>
          <a:p>
            <a:pPr lvl="1"/>
            <a:r>
              <a:rPr lang="es-PE" dirty="0" err="1" smtClean="0"/>
              <a:t>Indice</a:t>
            </a:r>
            <a:r>
              <a:rPr lang="es-PE" dirty="0" smtClean="0"/>
              <a:t> de </a:t>
            </a:r>
            <a:r>
              <a:rPr lang="es-PE" dirty="0" err="1" smtClean="0"/>
              <a:t>creatinina</a:t>
            </a:r>
            <a:r>
              <a:rPr lang="es-PE" dirty="0" smtClean="0"/>
              <a:t>/altura</a:t>
            </a:r>
          </a:p>
          <a:p>
            <a:pPr lvl="1"/>
            <a:r>
              <a:rPr lang="es-PE" dirty="0" err="1" smtClean="0"/>
              <a:t>Excresión</a:t>
            </a:r>
            <a:r>
              <a:rPr lang="es-PE" dirty="0" smtClean="0"/>
              <a:t> de urea</a:t>
            </a:r>
          </a:p>
          <a:p>
            <a:pPr lvl="1"/>
            <a:r>
              <a:rPr lang="es-PE" dirty="0" smtClean="0"/>
              <a:t>Balance Nitrogenado</a:t>
            </a:r>
          </a:p>
          <a:p>
            <a:endParaRPr lang="es-PE" dirty="0" smtClean="0"/>
          </a:p>
          <a:p>
            <a:r>
              <a:rPr lang="es-PE" dirty="0" smtClean="0"/>
              <a:t>INDICADORES DEL ESTADO DE LAS PROTEINAS VISCERALES</a:t>
            </a:r>
          </a:p>
          <a:p>
            <a:pPr lvl="1"/>
            <a:r>
              <a:rPr lang="es-PE" dirty="0" smtClean="0"/>
              <a:t>Albumina</a:t>
            </a:r>
          </a:p>
          <a:p>
            <a:pPr lvl="1"/>
            <a:r>
              <a:rPr lang="es-PE" dirty="0" err="1" smtClean="0"/>
              <a:t>Prealbumina</a:t>
            </a:r>
            <a:endParaRPr lang="es-PE" dirty="0" smtClean="0"/>
          </a:p>
          <a:p>
            <a:pPr lvl="1"/>
            <a:r>
              <a:rPr lang="es-PE" dirty="0" smtClean="0"/>
              <a:t>Proteína ligada a </a:t>
            </a:r>
            <a:r>
              <a:rPr lang="es-PE" dirty="0" err="1" smtClean="0"/>
              <a:t>retinol</a:t>
            </a:r>
            <a:endParaRPr lang="es-PE" dirty="0" smtClean="0"/>
          </a:p>
          <a:p>
            <a:pPr lvl="1"/>
            <a:r>
              <a:rPr lang="es-PE" dirty="0" err="1" smtClean="0"/>
              <a:t>Trasnferrina</a:t>
            </a:r>
            <a:endParaRPr lang="es-PE" dirty="0" smtClean="0"/>
          </a:p>
          <a:p>
            <a:pPr lvl="1"/>
            <a:r>
              <a:rPr lang="es-PE" dirty="0" smtClean="0"/>
              <a:t>Colesterol</a:t>
            </a:r>
            <a:endParaRPr lang="es-P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VARIABLES BIOQUIMICAS</a:t>
            </a:r>
            <a:endParaRPr lang="es-PE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857892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Parámetros de función muscular</a:t>
            </a:r>
          </a:p>
          <a:p>
            <a:endParaRPr lang="es-PE" dirty="0" smtClean="0"/>
          </a:p>
          <a:p>
            <a:r>
              <a:rPr lang="es-PE" dirty="0" smtClean="0"/>
              <a:t>Parámetros de función inmunológica</a:t>
            </a:r>
            <a:endParaRPr lang="es-P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E" sz="3200" dirty="0" smtClean="0"/>
              <a:t>VARIABLES DE ESTIMACIÓN FUNCIONAL</a:t>
            </a:r>
            <a:endParaRPr lang="es-PE" sz="3200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857892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ttp://html.rincondelvago.com/00074095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429000"/>
            <a:ext cx="3548058" cy="2709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travelblog.org/pix/shi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" y="-136525"/>
            <a:ext cx="9525" cy="9525"/>
          </a:xfrm>
          <a:prstGeom prst="rect">
            <a:avLst/>
          </a:prstGeom>
          <a:noFill/>
        </p:spPr>
      </p:pic>
      <p:pic>
        <p:nvPicPr>
          <p:cNvPr id="22532" name="Picture 4" descr="http://www.travelblog.org/pix/shi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" y="-136525"/>
            <a:ext cx="9525" cy="9525"/>
          </a:xfrm>
          <a:prstGeom prst="rect">
            <a:avLst/>
          </a:prstGeom>
          <a:noFill/>
        </p:spPr>
      </p:pic>
      <p:pic>
        <p:nvPicPr>
          <p:cNvPr id="22534" name="Picture 6" descr="http://www.travelblog.org/pix/shi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" y="-136525"/>
            <a:ext cx="9525" cy="9525"/>
          </a:xfrm>
          <a:prstGeom prst="rect">
            <a:avLst/>
          </a:prstGeom>
          <a:noFill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5000" t="24166" r="28437" b="28333"/>
          <a:stretch>
            <a:fillRect/>
          </a:stretch>
        </p:blipFill>
        <p:spPr bwMode="auto">
          <a:xfrm>
            <a:off x="0" y="0"/>
            <a:ext cx="91890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1 Marcador de contenido"/>
          <p:cNvSpPr>
            <a:spLocks noGrp="1"/>
          </p:cNvSpPr>
          <p:nvPr>
            <p:ph idx="1"/>
          </p:nvPr>
        </p:nvSpPr>
        <p:spPr>
          <a:xfrm>
            <a:off x="500034" y="1481328"/>
            <a:ext cx="8229600" cy="4525963"/>
          </a:xfrm>
        </p:spPr>
        <p:txBody>
          <a:bodyPr/>
          <a:lstStyle/>
          <a:p>
            <a:endParaRPr lang="es-PE" dirty="0" smtClean="0"/>
          </a:p>
          <a:p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Importancia de la valoración nutricional en el paciente crítico</a:t>
            </a:r>
          </a:p>
          <a:p>
            <a:endParaRPr lang="es-PE" dirty="0" smtClean="0"/>
          </a:p>
          <a:p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Variables e indicadores comprometidos para la valoración nutricional.</a:t>
            </a:r>
          </a:p>
          <a:p>
            <a:endParaRPr lang="es-PE" dirty="0" smtClean="0"/>
          </a:p>
          <a:p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Herramientas de valoración rápida (escalas).</a:t>
            </a:r>
            <a:endParaRPr lang="es-P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2 Título"/>
          <p:cNvSpPr>
            <a:spLocks noGrp="1"/>
          </p:cNvSpPr>
          <p:nvPr>
            <p:ph type="title"/>
          </p:nvPr>
        </p:nvSpPr>
        <p:spPr>
          <a:xfrm>
            <a:off x="500034" y="274638"/>
            <a:ext cx="8229600" cy="1143000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s-PE" dirty="0" smtClean="0"/>
              <a:t>OBJETIVOS: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PE" dirty="0" smtClean="0"/>
              <a:t>El zinc ha demostrado ser absolutamente crucial para el desarrollo de las funciones inmunológicas celulares y humorales.</a:t>
            </a:r>
          </a:p>
          <a:p>
            <a:r>
              <a:rPr lang="es-PE" dirty="0" smtClean="0"/>
              <a:t>El cobre, el yodo, el selenio, el hierro, la vitamina A, el </a:t>
            </a:r>
            <a:r>
              <a:rPr lang="es-PE" dirty="0" err="1" smtClean="0"/>
              <a:t>folato</a:t>
            </a:r>
            <a:r>
              <a:rPr lang="es-PE" dirty="0" smtClean="0"/>
              <a:t>, las vitaminas C, D y E juegan papeles importantes en el mantenimiento de la respuesta inmune.</a:t>
            </a:r>
          </a:p>
          <a:p>
            <a:r>
              <a:rPr lang="es-PE" dirty="0" smtClean="0"/>
              <a:t>La deficiencia de ,manganeso, magnesio, cobre, calcio y hierro, afecta a la síntesis de colágeno, ya que estos son </a:t>
            </a:r>
            <a:r>
              <a:rPr lang="es-PE" dirty="0" err="1" smtClean="0"/>
              <a:t>cofactores</a:t>
            </a:r>
            <a:r>
              <a:rPr lang="es-PE" dirty="0" smtClean="0"/>
              <a:t> en el proceso de producción.</a:t>
            </a:r>
          </a:p>
          <a:p>
            <a:endParaRPr lang="es-P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E" dirty="0" smtClean="0"/>
              <a:t>SISTEMA INMUNOLOGIOCO</a:t>
            </a:r>
            <a:br>
              <a:rPr lang="es-PE" dirty="0" smtClean="0"/>
            </a:br>
            <a:endParaRPr lang="es-PE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857892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u="sng" dirty="0" smtClean="0"/>
              <a:t>Índice Nutricional Pronostico</a:t>
            </a:r>
          </a:p>
          <a:p>
            <a:endParaRPr lang="es-PE" dirty="0" smtClean="0"/>
          </a:p>
          <a:p>
            <a:pPr lvl="1"/>
            <a:r>
              <a:rPr lang="es-PE" dirty="0" smtClean="0"/>
              <a:t>I.N.P (% de riesgo) = </a:t>
            </a:r>
            <a:r>
              <a:rPr lang="es-PE" sz="1600" dirty="0" smtClean="0"/>
              <a:t>158 - 16,6 (gr. de albúmina) - 0,78 (mm de pliegue </a:t>
            </a:r>
            <a:r>
              <a:rPr lang="es-PE" sz="1600" dirty="0" err="1" smtClean="0"/>
              <a:t>tricipital</a:t>
            </a:r>
            <a:r>
              <a:rPr lang="es-PE" sz="1600" dirty="0" smtClean="0"/>
              <a:t>) - 0,2 (mg/dl de </a:t>
            </a:r>
            <a:r>
              <a:rPr lang="es-PE" sz="1600" dirty="0" err="1" smtClean="0"/>
              <a:t>transferrina</a:t>
            </a:r>
            <a:r>
              <a:rPr lang="es-PE" sz="1600" dirty="0" smtClean="0"/>
              <a:t>) - 5,8 (prueba de reactividad cutánea 0-2).</a:t>
            </a:r>
            <a:endParaRPr lang="es-PE" dirty="0" smtClean="0"/>
          </a:p>
          <a:p>
            <a:endParaRPr lang="es-PE" dirty="0" smtClean="0"/>
          </a:p>
          <a:p>
            <a:r>
              <a:rPr lang="es-PE" u="sng" dirty="0" smtClean="0"/>
              <a:t>Índice de Riesgo Nutricional</a:t>
            </a:r>
          </a:p>
          <a:p>
            <a:endParaRPr lang="es-PE" dirty="0" smtClean="0"/>
          </a:p>
          <a:p>
            <a:pPr lvl="1"/>
            <a:r>
              <a:rPr lang="es-PE" dirty="0" smtClean="0"/>
              <a:t>I.N.R.=</a:t>
            </a:r>
            <a:r>
              <a:rPr lang="es-PE" sz="1800" dirty="0" smtClean="0"/>
              <a:t>1,519 x concentración sérica de albúmina + 0,417 x (peso actual/peso ordinario) x 100</a:t>
            </a:r>
            <a:endParaRPr lang="es-PE" dirty="0" smtClean="0"/>
          </a:p>
          <a:p>
            <a:pPr lvl="1"/>
            <a:endParaRPr lang="es-P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E" sz="3600" dirty="0" smtClean="0"/>
              <a:t>INDICADORES PRONOSTICOS NUTRICIONALES</a:t>
            </a:r>
            <a:endParaRPr lang="es-PE" sz="3600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857892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smtClean="0"/>
              <a:t>REEVALUACIÓN</a:t>
            </a:r>
            <a:endParaRPr lang="es-PE" dirty="0"/>
          </a:p>
        </p:txBody>
      </p:sp>
      <p:pic>
        <p:nvPicPr>
          <p:cNvPr id="5" name="Picture 2" descr="obesidad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928802"/>
            <a:ext cx="2571768" cy="3227569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714480" y="4643446"/>
            <a:ext cx="535785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3200" dirty="0" smtClean="0"/>
              <a:t>DE PREFERENCIA CADA SEMANA</a:t>
            </a:r>
            <a:endParaRPr lang="es-PE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857892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5000" t="24166" r="28437" b="28333"/>
          <a:stretch>
            <a:fillRect/>
          </a:stretch>
        </p:blipFill>
        <p:spPr bwMode="auto">
          <a:xfrm>
            <a:off x="0" y="0"/>
            <a:ext cx="91890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2286000" y="231761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Herramientas de valoración rápida (escalas).</a:t>
            </a:r>
            <a:endParaRPr lang="es-PE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328"/>
            <a:ext cx="3757610" cy="4525963"/>
          </a:xfrm>
        </p:spPr>
        <p:txBody>
          <a:bodyPr/>
          <a:lstStyle/>
          <a:p>
            <a:r>
              <a:rPr lang="es-PE" dirty="0" smtClean="0"/>
              <a:t>Las escalas de valoración tienen su origen en la especialidad de cirugía.</a:t>
            </a:r>
          </a:p>
          <a:p>
            <a:r>
              <a:rPr lang="es-PE" dirty="0" smtClean="0"/>
              <a:t>Y por lo tanto sus datos nos pueden ayudar en la valoración.</a:t>
            </a:r>
            <a:endParaRPr lang="es-P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857892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www.portalesmedicos.com/images/publicaciones/1107_manual_cardiologia_pautas/riesgo_anestesico_mannhe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85728"/>
            <a:ext cx="4500594" cy="5469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EVALUACION DE RIESGO NUTRICIONAL</a:t>
            </a:r>
            <a:endParaRPr lang="es-PE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857892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3 Marcador de contenido" descr="SCREEN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163" y="1628775"/>
            <a:ext cx="9078912" cy="2989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3 Marcador de contenido" descr="SCREENING 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-26988"/>
            <a:ext cx="7632700" cy="69040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EVALUACION GLOBAL SUBJETIVA</a:t>
            </a:r>
            <a:endParaRPr lang="es-PE" dirty="0"/>
          </a:p>
        </p:txBody>
      </p:sp>
      <p:pic>
        <p:nvPicPr>
          <p:cNvPr id="4" name="5 Marcador de contenido" descr="vgs.jpg"/>
          <p:cNvPicPr>
            <a:picLocks noChangeAspect="1"/>
          </p:cNvPicPr>
          <p:nvPr/>
        </p:nvPicPr>
        <p:blipFill>
          <a:blip r:embed="rId2" cstate="print"/>
          <a:srcRect t="5133" b="13347"/>
          <a:stretch>
            <a:fillRect/>
          </a:stretch>
        </p:blipFill>
        <p:spPr>
          <a:xfrm>
            <a:off x="2071670" y="1071546"/>
            <a:ext cx="5059363" cy="5672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MINI NUTRITIONAL ASSESSMENT</a:t>
            </a:r>
            <a:endParaRPr lang="es-PE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6715172" cy="544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399" y="0"/>
            <a:ext cx="68157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5000" t="24166" r="28437" b="28333"/>
          <a:stretch>
            <a:fillRect/>
          </a:stretch>
        </p:blipFill>
        <p:spPr bwMode="auto">
          <a:xfrm>
            <a:off x="0" y="0"/>
            <a:ext cx="91890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1714480" y="2071678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Importancia de la valoración nutricional en el paciente crítico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-20000" contrast="-20000"/>
          </a:blip>
          <a:srcRect l="35000" t="24166" r="28437" b="28333"/>
          <a:stretch>
            <a:fillRect/>
          </a:stretch>
        </p:blipFill>
        <p:spPr bwMode="auto">
          <a:xfrm>
            <a:off x="0" y="0"/>
            <a:ext cx="91890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35000" t="24166" r="28437" b="28333"/>
          <a:stretch>
            <a:fillRect/>
          </a:stretch>
        </p:blipFill>
        <p:spPr bwMode="auto">
          <a:xfrm>
            <a:off x="0" y="0"/>
            <a:ext cx="91890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1061263" y="2967335"/>
            <a:ext cx="3130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GRACIAS</a:t>
            </a:r>
            <a:endParaRPr lang="es-E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PE" dirty="0" smtClean="0"/>
              <a:t>El paciente que ingresa a hospitalización, en su mayoría ya presenta un estado preexistente de malnutrición.</a:t>
            </a:r>
          </a:p>
          <a:p>
            <a:pPr algn="just"/>
            <a:endParaRPr lang="es-PE" dirty="0" smtClean="0"/>
          </a:p>
          <a:p>
            <a:pPr algn="just"/>
            <a:r>
              <a:rPr lang="es-PE" dirty="0" smtClean="0"/>
              <a:t>Entiéndase por malnutrición a la desnutrición o </a:t>
            </a:r>
            <a:r>
              <a:rPr lang="es-PE" dirty="0" err="1" smtClean="0"/>
              <a:t>sobrenutrición</a:t>
            </a:r>
            <a:r>
              <a:rPr lang="es-PE" dirty="0" smtClean="0"/>
              <a:t> de macro y micronutrientes, los cuales pueden jugar un rol decisivo en la evolución del paciente.</a:t>
            </a:r>
            <a:endParaRPr lang="es-PE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857892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smtClean="0"/>
              <a:t>ESTADO NUTRICIONAL</a:t>
            </a:r>
            <a:endParaRPr lang="es-PE" dirty="0"/>
          </a:p>
        </p:txBody>
      </p:sp>
      <p:sp>
        <p:nvSpPr>
          <p:cNvPr id="6" name="5 Rectángulo"/>
          <p:cNvSpPr/>
          <p:nvPr/>
        </p:nvSpPr>
        <p:spPr>
          <a:xfrm>
            <a:off x="785786" y="5500702"/>
            <a:ext cx="71438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50" dirty="0" smtClean="0"/>
              <a:t>Rafael J. F. Mora, MD. </a:t>
            </a:r>
            <a:r>
              <a:rPr lang="en-US" sz="1050" dirty="0" err="1" smtClean="0"/>
              <a:t>Soporte</a:t>
            </a:r>
            <a:r>
              <a:rPr lang="en-US" sz="1050" dirty="0" smtClean="0"/>
              <a:t> </a:t>
            </a:r>
            <a:r>
              <a:rPr lang="en-US" sz="1050" dirty="0" err="1" smtClean="0"/>
              <a:t>Nutricional</a:t>
            </a:r>
            <a:r>
              <a:rPr lang="en-US" sz="1050" dirty="0" smtClean="0"/>
              <a:t> Especial. Editorial </a:t>
            </a:r>
            <a:r>
              <a:rPr lang="en-US" sz="1050" dirty="0" err="1" smtClean="0"/>
              <a:t>Medica</a:t>
            </a:r>
            <a:r>
              <a:rPr lang="en-US" sz="1050" dirty="0" smtClean="0"/>
              <a:t> </a:t>
            </a:r>
            <a:r>
              <a:rPr lang="en-US" sz="1050" dirty="0" err="1" smtClean="0"/>
              <a:t>Panamericana</a:t>
            </a:r>
            <a:r>
              <a:rPr lang="en-US" sz="1050" dirty="0" smtClean="0"/>
              <a:t>. Colombia. 2002.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 err="1" smtClean="0"/>
              <a:t>McWhirter</a:t>
            </a:r>
            <a:r>
              <a:rPr lang="en-US" sz="1050" dirty="0" smtClean="0"/>
              <a:t> JP, Pennington CR. Incidence and recognition of malnutrition in hospital. BMJ 1994; 308: 945-948</a:t>
            </a:r>
            <a:endParaRPr lang="es-PE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578687"/>
          </a:xfrm>
        </p:spPr>
        <p:txBody>
          <a:bodyPr>
            <a:normAutofit/>
          </a:bodyPr>
          <a:lstStyle/>
          <a:p>
            <a:r>
              <a:rPr lang="es-PE" sz="2400" dirty="0" smtClean="0"/>
              <a:t>La desnutrición afecta al 30-50% de los pacientes hospitalizado de todas las edades, tanto por causas quirúrgicas como médicas, aumentando a medida que se prolonga la estancia hospitalaria. </a:t>
            </a:r>
          </a:p>
          <a:p>
            <a:r>
              <a:rPr lang="es-PE" sz="2400" dirty="0" smtClean="0"/>
              <a:t>Es importante la identificación temprana de los pacientes desnutridos, ya que la intervención nutricional precoz lleva a una menor morbilidad, incidencia de reingresos y mortalidad de los pacientes. </a:t>
            </a:r>
          </a:p>
          <a:p>
            <a:r>
              <a:rPr lang="es-PE" sz="2400" dirty="0" smtClean="0"/>
              <a:t>No obstante, la prevalencia de desnutrición hospitalaria no ha descendido en los últimos años.</a:t>
            </a:r>
            <a:endParaRPr lang="es-PE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42910" y="4929198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PE" sz="800" dirty="0" err="1" smtClean="0"/>
              <a:t>Ulibarri</a:t>
            </a:r>
            <a:r>
              <a:rPr lang="es-PE" sz="800" dirty="0" smtClean="0"/>
              <a:t> Pérez JI, Picón César MJ, García </a:t>
            </a:r>
            <a:r>
              <a:rPr lang="es-PE" sz="800" dirty="0" err="1" smtClean="0"/>
              <a:t>Benavent</a:t>
            </a:r>
            <a:r>
              <a:rPr lang="es-PE" sz="800" dirty="0" smtClean="0"/>
              <a:t> E, Mancha Álvarez-Estrada A. Detección precoz y control de la desnutrición hospitalaria. </a:t>
            </a:r>
            <a:r>
              <a:rPr lang="es-PE" sz="800" dirty="0" err="1" smtClean="0"/>
              <a:t>Nutr</a:t>
            </a:r>
            <a:r>
              <a:rPr lang="es-PE" sz="800" dirty="0" smtClean="0"/>
              <a:t> </a:t>
            </a:r>
            <a:r>
              <a:rPr lang="es-PE" sz="800" dirty="0" err="1" smtClean="0"/>
              <a:t>Hosp</a:t>
            </a:r>
            <a:r>
              <a:rPr lang="es-PE" sz="800" dirty="0" smtClean="0"/>
              <a:t> 2002; 17: 139-146.      </a:t>
            </a:r>
          </a:p>
          <a:p>
            <a:pPr marL="228600" indent="-228600">
              <a:buFont typeface="+mj-lt"/>
              <a:buAutoNum type="arabicPeriod"/>
            </a:pPr>
            <a:r>
              <a:rPr lang="es-PE" sz="800" dirty="0" smtClean="0"/>
              <a:t>García de Lorenzo A, Álvarez J, Calvo MV, </a:t>
            </a:r>
            <a:r>
              <a:rPr lang="es-PE" sz="800" dirty="0" err="1" smtClean="0"/>
              <a:t>Ulibarri</a:t>
            </a:r>
            <a:r>
              <a:rPr lang="es-PE" sz="800" dirty="0" smtClean="0"/>
              <a:t> JI, Río J, </a:t>
            </a:r>
            <a:r>
              <a:rPr lang="es-PE" sz="800" dirty="0" err="1" smtClean="0"/>
              <a:t>Galbán</a:t>
            </a:r>
            <a:r>
              <a:rPr lang="es-PE" sz="800" dirty="0" smtClean="0"/>
              <a:t> C y cols. Conclusiones del II Foro de Debate de la SENPE sobre </a:t>
            </a:r>
            <a:r>
              <a:rPr lang="es-PE" sz="800" dirty="0"/>
              <a:t>desnutrición hospitalaria. </a:t>
            </a:r>
            <a:r>
              <a:rPr lang="es-PE" sz="800" dirty="0" err="1"/>
              <a:t>Nutr</a:t>
            </a:r>
            <a:r>
              <a:rPr lang="es-PE" sz="800" dirty="0"/>
              <a:t> </a:t>
            </a:r>
            <a:r>
              <a:rPr lang="es-PE" sz="800" dirty="0" err="1"/>
              <a:t>Hosp</a:t>
            </a:r>
            <a:r>
              <a:rPr lang="es-PE" sz="800" dirty="0"/>
              <a:t> 2005; 20: 82-87.        </a:t>
            </a:r>
          </a:p>
          <a:p>
            <a:pPr marL="228600" indent="-228600">
              <a:buFont typeface="+mj-lt"/>
              <a:buAutoNum type="arabicPeriod"/>
            </a:pPr>
            <a:r>
              <a:rPr lang="es-PE" sz="800" dirty="0" smtClean="0"/>
              <a:t>Cereceda </a:t>
            </a:r>
            <a:r>
              <a:rPr lang="es-PE" sz="800" dirty="0"/>
              <a:t>Fernández C, González </a:t>
            </a:r>
            <a:r>
              <a:rPr lang="es-PE" sz="800" dirty="0" err="1"/>
              <a:t>González</a:t>
            </a:r>
            <a:r>
              <a:rPr lang="es-PE" sz="800" dirty="0"/>
              <a:t> I, Antolín Juárez FM, García </a:t>
            </a:r>
            <a:r>
              <a:rPr lang="es-PE" sz="800" dirty="0" err="1"/>
              <a:t>Figueiras</a:t>
            </a:r>
            <a:r>
              <a:rPr lang="es-PE" sz="800" dirty="0"/>
              <a:t> P, </a:t>
            </a:r>
            <a:r>
              <a:rPr lang="es-PE" sz="800" dirty="0" err="1"/>
              <a:t>Tarrazo</a:t>
            </a:r>
            <a:r>
              <a:rPr lang="es-PE" sz="800" dirty="0"/>
              <a:t> </a:t>
            </a:r>
            <a:r>
              <a:rPr lang="es-PE" sz="800" dirty="0" err="1"/>
              <a:t>Espiñeira</a:t>
            </a:r>
            <a:r>
              <a:rPr lang="es-PE" sz="800" dirty="0"/>
              <a:t> R, Suárez Cuesta B, et al. Detección de malnutrición al ingreso en el hospital. </a:t>
            </a:r>
            <a:r>
              <a:rPr lang="es-PE" sz="800" dirty="0" err="1"/>
              <a:t>Nutr</a:t>
            </a:r>
            <a:r>
              <a:rPr lang="es-PE" sz="800" dirty="0"/>
              <a:t> </a:t>
            </a:r>
            <a:r>
              <a:rPr lang="es-PE" sz="800" dirty="0" err="1"/>
              <a:t>Hosp</a:t>
            </a:r>
            <a:r>
              <a:rPr lang="es-PE" sz="800" dirty="0"/>
              <a:t> 2003; 18: 95-100</a:t>
            </a:r>
          </a:p>
          <a:p>
            <a:pPr marL="228600" indent="-228600">
              <a:buFont typeface="+mj-lt"/>
              <a:buAutoNum type="arabicPeriod"/>
            </a:pPr>
            <a:r>
              <a:rPr lang="es-PE" sz="800" dirty="0"/>
              <a:t>Villalobos Gámez JL, García-Almeida JM, Guzmán de Damas JM, Rioja Vázquez R, Osorio Fernández D, Rodríguez-García LM y cols. Proceso INFORNUT®: validación de la fase de filtro -FILNUT- y comparación con otros métodos de detección precoz de desnutrición hospitalaria. </a:t>
            </a:r>
            <a:r>
              <a:rPr lang="es-PE" sz="800" dirty="0" err="1"/>
              <a:t>Nutr</a:t>
            </a:r>
            <a:r>
              <a:rPr lang="es-PE" sz="800" dirty="0"/>
              <a:t> </a:t>
            </a:r>
            <a:r>
              <a:rPr lang="es-PE" sz="800" dirty="0" err="1"/>
              <a:t>Hosp</a:t>
            </a:r>
            <a:r>
              <a:rPr lang="es-PE" sz="800" dirty="0"/>
              <a:t> 2006; 21: 491-504. </a:t>
            </a:r>
          </a:p>
        </p:txBody>
      </p:sp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857892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E" sz="3200" dirty="0" smtClean="0"/>
              <a:t>CIRCULO VICIOSO DE LA MALNUTRICIÓN</a:t>
            </a:r>
            <a:endParaRPr lang="es-PE" sz="3200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857892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714348" y="1714488"/>
            <a:ext cx="1500198" cy="147732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PE" sz="1000" dirty="0" smtClean="0"/>
              <a:t>Estado crónico</a:t>
            </a:r>
          </a:p>
          <a:p>
            <a:r>
              <a:rPr lang="es-PE" sz="1000" dirty="0" smtClean="0"/>
              <a:t>Anorexia</a:t>
            </a:r>
          </a:p>
          <a:p>
            <a:r>
              <a:rPr lang="es-PE" sz="1000" dirty="0" smtClean="0"/>
              <a:t>Astenia</a:t>
            </a:r>
          </a:p>
          <a:p>
            <a:r>
              <a:rPr lang="es-PE" sz="1000" dirty="0" smtClean="0"/>
              <a:t>Disfagia</a:t>
            </a:r>
          </a:p>
          <a:p>
            <a:r>
              <a:rPr lang="es-PE" sz="1000" dirty="0" smtClean="0"/>
              <a:t>Dolor</a:t>
            </a:r>
          </a:p>
          <a:p>
            <a:r>
              <a:rPr lang="es-PE" sz="1000" dirty="0" err="1" smtClean="0"/>
              <a:t>Malabsorción</a:t>
            </a:r>
            <a:r>
              <a:rPr lang="es-PE" sz="1000" dirty="0" smtClean="0"/>
              <a:t>, fistula</a:t>
            </a:r>
          </a:p>
          <a:p>
            <a:r>
              <a:rPr lang="es-PE" sz="1000" dirty="0" smtClean="0"/>
              <a:t>Diarreas</a:t>
            </a:r>
          </a:p>
          <a:p>
            <a:r>
              <a:rPr lang="es-PE" sz="1000" dirty="0" smtClean="0"/>
              <a:t>Infección (TBC, SIDA)</a:t>
            </a:r>
          </a:p>
          <a:p>
            <a:r>
              <a:rPr lang="es-PE" sz="1000" dirty="0" smtClean="0"/>
              <a:t>Inmovilización </a:t>
            </a:r>
            <a:r>
              <a:rPr lang="es-PE" sz="1000" dirty="0" err="1" smtClean="0"/>
              <a:t>fisica</a:t>
            </a:r>
            <a:r>
              <a:rPr lang="es-PE" sz="1000" dirty="0" smtClean="0"/>
              <a:t>.</a:t>
            </a:r>
            <a:endParaRPr lang="es-PE" sz="1000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2214546" y="1928802"/>
            <a:ext cx="85725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3071802" y="1785926"/>
            <a:ext cx="2928958" cy="2616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E" sz="1100" dirty="0" smtClean="0"/>
              <a:t>INADECUADO INGRESO DE NUTRIENTES</a:t>
            </a:r>
            <a:endParaRPr lang="es-PE" sz="1100" dirty="0"/>
          </a:p>
        </p:txBody>
      </p:sp>
      <p:cxnSp>
        <p:nvCxnSpPr>
          <p:cNvPr id="14" name="13 Conector recto"/>
          <p:cNvCxnSpPr>
            <a:stCxn id="10" idx="3"/>
          </p:cNvCxnSpPr>
          <p:nvPr/>
        </p:nvCxnSpPr>
        <p:spPr>
          <a:xfrm>
            <a:off x="6000760" y="1916731"/>
            <a:ext cx="1071570" cy="1293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rot="5400000">
            <a:off x="6858810" y="2142322"/>
            <a:ext cx="428628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6500826" y="2357430"/>
            <a:ext cx="15001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 smtClean="0"/>
              <a:t>Desnutrición</a:t>
            </a:r>
          </a:p>
          <a:p>
            <a:r>
              <a:rPr lang="es-PE" sz="1050" dirty="0" smtClean="0"/>
              <a:t>calórico-proteica</a:t>
            </a:r>
            <a:endParaRPr lang="es-PE" sz="105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642910" y="4143380"/>
            <a:ext cx="1357322" cy="1384995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Eventos agudos</a:t>
            </a:r>
          </a:p>
          <a:p>
            <a:r>
              <a:rPr lang="es-PE" sz="1200" dirty="0" err="1" smtClean="0"/>
              <a:t>Sepsis</a:t>
            </a:r>
            <a:endParaRPr lang="es-PE" sz="1200" dirty="0" smtClean="0"/>
          </a:p>
          <a:p>
            <a:r>
              <a:rPr lang="es-PE" sz="1200" dirty="0" smtClean="0"/>
              <a:t>Fiebre</a:t>
            </a:r>
          </a:p>
          <a:p>
            <a:r>
              <a:rPr lang="es-PE" sz="1200" dirty="0" err="1" smtClean="0"/>
              <a:t>Cirugia</a:t>
            </a:r>
            <a:endParaRPr lang="es-PE" sz="1200" dirty="0" smtClean="0"/>
          </a:p>
          <a:p>
            <a:r>
              <a:rPr lang="es-PE" sz="1200" dirty="0" smtClean="0"/>
              <a:t>Trauma</a:t>
            </a:r>
          </a:p>
          <a:p>
            <a:r>
              <a:rPr lang="es-PE" sz="1200" dirty="0" smtClean="0"/>
              <a:t>Quimioterapia</a:t>
            </a:r>
          </a:p>
          <a:p>
            <a:r>
              <a:rPr lang="es-PE" sz="1200" dirty="0" smtClean="0"/>
              <a:t>Radioterapia</a:t>
            </a:r>
          </a:p>
        </p:txBody>
      </p:sp>
      <p:cxnSp>
        <p:nvCxnSpPr>
          <p:cNvPr id="27" name="26 Conector recto de flecha"/>
          <p:cNvCxnSpPr/>
          <p:nvPr/>
        </p:nvCxnSpPr>
        <p:spPr>
          <a:xfrm>
            <a:off x="1928794" y="4143380"/>
            <a:ext cx="1928826" cy="15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3071802" y="4500570"/>
            <a:ext cx="2786082" cy="830997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Disfunción gastrointestinal</a:t>
            </a:r>
          </a:p>
          <a:p>
            <a:r>
              <a:rPr lang="es-PE" sz="1200" dirty="0" smtClean="0"/>
              <a:t>Aumento incidencia de infección</a:t>
            </a:r>
          </a:p>
          <a:p>
            <a:r>
              <a:rPr lang="es-PE" sz="1200" dirty="0" smtClean="0"/>
              <a:t>Mala cicatrización</a:t>
            </a:r>
          </a:p>
          <a:p>
            <a:r>
              <a:rPr lang="es-PE" sz="1200" dirty="0" smtClean="0"/>
              <a:t>Debilidad muscular</a:t>
            </a:r>
            <a:endParaRPr lang="es-PE" sz="1200" dirty="0"/>
          </a:p>
        </p:txBody>
      </p:sp>
      <p:cxnSp>
        <p:nvCxnSpPr>
          <p:cNvPr id="30" name="29 Conector recto de flecha"/>
          <p:cNvCxnSpPr/>
          <p:nvPr/>
        </p:nvCxnSpPr>
        <p:spPr>
          <a:xfrm rot="5400000" flipH="1" flipV="1">
            <a:off x="3036083" y="4179099"/>
            <a:ext cx="642942" cy="1588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 rot="5400000" flipH="1" flipV="1">
            <a:off x="1250133" y="3536157"/>
            <a:ext cx="2786082" cy="158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>
            <a:off x="2643174" y="2143116"/>
            <a:ext cx="35719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2643174" y="4929198"/>
            <a:ext cx="428628" cy="158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5500694" y="3143248"/>
            <a:ext cx="1428760" cy="646331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Catabolismo</a:t>
            </a:r>
          </a:p>
          <a:p>
            <a:r>
              <a:rPr lang="es-PE" sz="1200" dirty="0" smtClean="0"/>
              <a:t>Relacionado con el estrés</a:t>
            </a:r>
            <a:endParaRPr lang="es-PE" sz="1200" dirty="0"/>
          </a:p>
        </p:txBody>
      </p:sp>
      <p:cxnSp>
        <p:nvCxnSpPr>
          <p:cNvPr id="51" name="50 Conector recto de flecha"/>
          <p:cNvCxnSpPr>
            <a:stCxn id="47" idx="2"/>
          </p:cNvCxnSpPr>
          <p:nvPr/>
        </p:nvCxnSpPr>
        <p:spPr>
          <a:xfrm rot="5400000">
            <a:off x="5538108" y="3823603"/>
            <a:ext cx="710991" cy="642942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/>
          <p:nvPr/>
        </p:nvCxnSpPr>
        <p:spPr>
          <a:xfrm>
            <a:off x="4929190" y="328612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>
            <a:stCxn id="24" idx="2"/>
          </p:cNvCxnSpPr>
          <p:nvPr/>
        </p:nvCxnSpPr>
        <p:spPr>
          <a:xfrm rot="16200000" flipH="1">
            <a:off x="6190649" y="3833203"/>
            <a:ext cx="2156272" cy="3572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>
            <a:endCxn id="28" idx="3"/>
          </p:cNvCxnSpPr>
          <p:nvPr/>
        </p:nvCxnSpPr>
        <p:spPr>
          <a:xfrm rot="10800000">
            <a:off x="5857884" y="4916070"/>
            <a:ext cx="1428760" cy="1312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62 CuadroTexto"/>
          <p:cNvSpPr txBox="1"/>
          <p:nvPr/>
        </p:nvSpPr>
        <p:spPr>
          <a:xfrm>
            <a:off x="3143240" y="3209109"/>
            <a:ext cx="1785950" cy="577081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PE" sz="1050" dirty="0" err="1" smtClean="0"/>
              <a:t>Hipermetabolismo</a:t>
            </a:r>
            <a:endParaRPr lang="es-PE" sz="1050" dirty="0" smtClean="0"/>
          </a:p>
          <a:p>
            <a:r>
              <a:rPr lang="es-PE" sz="1050" dirty="0" smtClean="0"/>
              <a:t>Respuesta inflamatoria</a:t>
            </a:r>
          </a:p>
          <a:p>
            <a:r>
              <a:rPr lang="es-PE" sz="1050" dirty="0" smtClean="0"/>
              <a:t>Resistencia a la insulina</a:t>
            </a:r>
            <a:endParaRPr lang="es-PE" sz="1050" dirty="0"/>
          </a:p>
        </p:txBody>
      </p:sp>
      <p:sp>
        <p:nvSpPr>
          <p:cNvPr id="64" name="63 Flecha abajo"/>
          <p:cNvSpPr/>
          <p:nvPr/>
        </p:nvSpPr>
        <p:spPr>
          <a:xfrm>
            <a:off x="4071934" y="5429264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5" name="64 CuadroTexto"/>
          <p:cNvSpPr txBox="1"/>
          <p:nvPr/>
        </p:nvSpPr>
        <p:spPr>
          <a:xfrm>
            <a:off x="2071670" y="5857892"/>
            <a:ext cx="4214842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E" sz="1600" dirty="0" smtClean="0"/>
              <a:t>Prolongación de la estadía hospitalaria</a:t>
            </a:r>
            <a:endParaRPr lang="es-P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24" grpId="0"/>
      <p:bldP spid="25" grpId="0" animBg="1"/>
      <p:bldP spid="28" grpId="0" animBg="1"/>
      <p:bldP spid="28" grpId="1" animBg="1"/>
      <p:bldP spid="47" grpId="0" animBg="1"/>
      <p:bldP spid="63" grpId="0" animBg="1"/>
      <p:bldP spid="64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En el paciente crítico, la malnutrición puede ser preexistente, manifestarse al ingreso o desarrollarse de forma evolutiva, favorecida por el estado de </a:t>
            </a:r>
            <a:r>
              <a:rPr lang="es-PE" dirty="0" err="1" smtClean="0"/>
              <a:t>hipercatabolismo</a:t>
            </a:r>
            <a:r>
              <a:rPr lang="es-PE" dirty="0" smtClean="0"/>
              <a:t> e </a:t>
            </a:r>
            <a:r>
              <a:rPr lang="es-PE" dirty="0" err="1" smtClean="0"/>
              <a:t>hipermetabolismo</a:t>
            </a:r>
            <a:r>
              <a:rPr lang="es-PE" dirty="0" smtClean="0"/>
              <a:t>.</a:t>
            </a:r>
          </a:p>
          <a:p>
            <a:r>
              <a:rPr lang="es-PE" dirty="0" smtClean="0"/>
              <a:t>La detección de su estado nutricional a través de la valoración, permite un manejo oportuno, y en muchos de sus casos, el éxito del paciente. </a:t>
            </a:r>
            <a:endParaRPr lang="es-P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SITUACIÓN DEL PACIENTE </a:t>
            </a:r>
            <a:r>
              <a:rPr lang="es-PE" dirty="0" err="1" smtClean="0"/>
              <a:t>CRíTICO</a:t>
            </a:r>
            <a:endParaRPr lang="es-PE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857892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714348" y="5500702"/>
            <a:ext cx="721523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900" dirty="0"/>
              <a:t>Hill GL. Body composition research: implications for the </a:t>
            </a:r>
            <a:r>
              <a:rPr lang="en-US" sz="900" dirty="0" smtClean="0"/>
              <a:t>practice of </a:t>
            </a:r>
            <a:r>
              <a:rPr lang="en-US" sz="900" dirty="0"/>
              <a:t>clinical nutrition. JPEN 1992; 16:197-218</a:t>
            </a:r>
            <a:r>
              <a:rPr lang="en-US" sz="9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s-PE" sz="900" dirty="0"/>
              <a:t>Baker JP, </a:t>
            </a:r>
            <a:r>
              <a:rPr lang="es-PE" sz="900" dirty="0" err="1"/>
              <a:t>Destky</a:t>
            </a:r>
            <a:r>
              <a:rPr lang="es-PE" sz="900" dirty="0"/>
              <a:t> AS, </a:t>
            </a:r>
            <a:r>
              <a:rPr lang="es-PE" sz="900" dirty="0" err="1"/>
              <a:t>Wesson</a:t>
            </a:r>
            <a:r>
              <a:rPr lang="es-PE" sz="900" dirty="0"/>
              <a:t> DE, et al. </a:t>
            </a:r>
            <a:r>
              <a:rPr lang="es-PE" sz="900" dirty="0" err="1"/>
              <a:t>Nutritional</a:t>
            </a:r>
            <a:r>
              <a:rPr lang="es-PE" sz="900" dirty="0"/>
              <a:t> </a:t>
            </a:r>
            <a:r>
              <a:rPr lang="es-PE" sz="900" dirty="0" err="1"/>
              <a:t>assessment</a:t>
            </a:r>
            <a:r>
              <a:rPr lang="es-PE" sz="900" dirty="0" smtClean="0"/>
              <a:t>: </a:t>
            </a:r>
            <a:r>
              <a:rPr lang="en-US" sz="900" dirty="0" smtClean="0"/>
              <a:t>a </a:t>
            </a:r>
            <a:r>
              <a:rPr lang="en-US" sz="900" dirty="0"/>
              <a:t>comparison of clinical </a:t>
            </a:r>
            <a:r>
              <a:rPr lang="en-US" sz="900" dirty="0" err="1"/>
              <a:t>judgement</a:t>
            </a:r>
            <a:r>
              <a:rPr lang="en-US" sz="900" dirty="0"/>
              <a:t> and objective measures. </a:t>
            </a:r>
            <a:r>
              <a:rPr lang="en-US" sz="900" dirty="0" smtClean="0"/>
              <a:t>N </a:t>
            </a:r>
            <a:r>
              <a:rPr lang="es-PE" sz="900" dirty="0" err="1" smtClean="0"/>
              <a:t>Engl</a:t>
            </a:r>
            <a:r>
              <a:rPr lang="es-PE" sz="900" dirty="0" smtClean="0"/>
              <a:t> </a:t>
            </a:r>
            <a:r>
              <a:rPr lang="es-PE" sz="900" dirty="0"/>
              <a:t>J </a:t>
            </a:r>
            <a:r>
              <a:rPr lang="es-PE" sz="900" dirty="0" err="1"/>
              <a:t>Med</a:t>
            </a:r>
            <a:r>
              <a:rPr lang="es-PE" sz="900" dirty="0"/>
              <a:t> 1982; 306:969-972.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E" sz="2400" dirty="0" smtClean="0"/>
              <a:t>Existen diferentes parámetros destinados a la valoración del estado nutricional.</a:t>
            </a:r>
          </a:p>
          <a:p>
            <a:r>
              <a:rPr lang="es-PE" sz="2400" dirty="0" smtClean="0"/>
              <a:t>Estos parámetros pueden ser de utilidad para valorar el estado nutricional previo al ingreso.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smtClean="0"/>
              <a:t>VALORACION NUTRICIONAL</a:t>
            </a:r>
            <a:endParaRPr lang="es-PE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857892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928662" y="5643578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800" dirty="0" smtClean="0"/>
              <a:t>Chan </a:t>
            </a:r>
            <a:r>
              <a:rPr lang="en-US" sz="800" dirty="0"/>
              <a:t>S, </a:t>
            </a:r>
            <a:r>
              <a:rPr lang="en-US" sz="800" dirty="0" err="1"/>
              <a:t>McCwen</a:t>
            </a:r>
            <a:r>
              <a:rPr lang="en-US" sz="800" dirty="0"/>
              <a:t> KC, Blackburn GL: </a:t>
            </a:r>
            <a:r>
              <a:rPr lang="en-US" sz="800" dirty="0" err="1"/>
              <a:t>Nutrion</a:t>
            </a:r>
            <a:r>
              <a:rPr lang="en-US" sz="800" dirty="0"/>
              <a:t> </a:t>
            </a:r>
            <a:r>
              <a:rPr lang="en-US" sz="800" dirty="0" err="1"/>
              <a:t>manegement</a:t>
            </a:r>
            <a:r>
              <a:rPr lang="en-US" sz="800" dirty="0"/>
              <a:t> </a:t>
            </a:r>
            <a:r>
              <a:rPr lang="en-US" sz="800" dirty="0" smtClean="0"/>
              <a:t>in the </a:t>
            </a:r>
            <a:r>
              <a:rPr lang="en-US" sz="800" dirty="0"/>
              <a:t>ICU. </a:t>
            </a:r>
            <a:r>
              <a:rPr lang="en-US" sz="800" i="1" dirty="0"/>
              <a:t>Chest 1999, 115:145S-188.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dirty="0" smtClean="0"/>
              <a:t> </a:t>
            </a:r>
            <a:r>
              <a:rPr lang="en-US" sz="800" dirty="0" err="1" smtClean="0"/>
              <a:t>Mattar</a:t>
            </a:r>
            <a:r>
              <a:rPr lang="en-US" sz="800" dirty="0" smtClean="0"/>
              <a:t> </a:t>
            </a:r>
            <a:r>
              <a:rPr lang="en-US" sz="800" dirty="0"/>
              <a:t>JA, </a:t>
            </a:r>
            <a:r>
              <a:rPr lang="en-US" sz="800" dirty="0" err="1"/>
              <a:t>Nunes</a:t>
            </a:r>
            <a:r>
              <a:rPr lang="en-US" sz="800" dirty="0"/>
              <a:t> RB: Nutritional status in the critically ill</a:t>
            </a:r>
            <a:r>
              <a:rPr lang="en-US" sz="800" dirty="0" smtClean="0"/>
              <a:t>. </a:t>
            </a:r>
            <a:r>
              <a:rPr lang="en-US" sz="800" i="1" dirty="0" err="1" smtClean="0"/>
              <a:t>Crit</a:t>
            </a:r>
            <a:r>
              <a:rPr lang="en-US" sz="800" i="1" dirty="0" smtClean="0"/>
              <a:t> </a:t>
            </a:r>
            <a:r>
              <a:rPr lang="en-US" sz="800" i="1" dirty="0"/>
              <a:t>Care Med 1981, 9: 281.</a:t>
            </a:r>
          </a:p>
          <a:p>
            <a:pPr marL="228600" indent="-228600">
              <a:buFont typeface="+mj-lt"/>
              <a:buAutoNum type="arabicPeriod"/>
            </a:pPr>
            <a:r>
              <a:rPr lang="es-PE" sz="800" dirty="0" err="1" smtClean="0"/>
              <a:t>Jeejeebhoy</a:t>
            </a:r>
            <a:r>
              <a:rPr lang="es-PE" sz="800" dirty="0" smtClean="0"/>
              <a:t> </a:t>
            </a:r>
            <a:r>
              <a:rPr lang="es-PE" sz="800" dirty="0"/>
              <a:t>K: </a:t>
            </a:r>
            <a:r>
              <a:rPr lang="es-PE" sz="800" dirty="0" err="1"/>
              <a:t>Nutritional</a:t>
            </a:r>
            <a:r>
              <a:rPr lang="es-PE" sz="800" dirty="0"/>
              <a:t> </a:t>
            </a:r>
            <a:r>
              <a:rPr lang="es-PE" sz="800" dirty="0" err="1"/>
              <a:t>assessment</a:t>
            </a:r>
            <a:r>
              <a:rPr lang="es-PE" sz="800" dirty="0"/>
              <a:t>. </a:t>
            </a:r>
            <a:r>
              <a:rPr lang="es-PE" sz="800" i="1" dirty="0" err="1"/>
              <a:t>Gastroenterol</a:t>
            </a:r>
            <a:r>
              <a:rPr lang="es-PE" sz="800" i="1" dirty="0"/>
              <a:t> </a:t>
            </a:r>
            <a:r>
              <a:rPr lang="es-PE" sz="800" i="1" dirty="0" err="1" smtClean="0"/>
              <a:t>Clin</a:t>
            </a:r>
            <a:r>
              <a:rPr lang="es-PE" sz="800" i="1" dirty="0" smtClean="0"/>
              <a:t> North </a:t>
            </a:r>
            <a:r>
              <a:rPr lang="es-PE" sz="800" i="1" dirty="0"/>
              <a:t>Am 1998, 27:347-69.</a:t>
            </a:r>
            <a:endParaRPr lang="es-PE" sz="800" dirty="0"/>
          </a:p>
        </p:txBody>
      </p:sp>
      <p:pic>
        <p:nvPicPr>
          <p:cNvPr id="37894" name="Picture 6" descr="http://iso90.files.wordpress.com/2010/10/ok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143248"/>
            <a:ext cx="2071702" cy="2071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No obstante, su aplicación en el paciente crítico puede ser problemático, debido a que la interpretación de los resultados se encuentra interferida por los cambios originados por la enfermedad aguda y por las medidas de tratamiento.</a:t>
            </a:r>
          </a:p>
          <a:p>
            <a:endParaRPr lang="es-P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PE" sz="2800" dirty="0" smtClean="0"/>
              <a:t>VALORACION NUTRICIONAL DEL PACIENTE CRITICO</a:t>
            </a:r>
            <a:endParaRPr lang="es-PE" sz="2800" dirty="0"/>
          </a:p>
        </p:txBody>
      </p:sp>
      <p:pic>
        <p:nvPicPr>
          <p:cNvPr id="34818" name="Picture 2" descr="http://2.bp.blogspot.com/_Hi1_E_dvBBw/ShOZWIoUcSI/AAAAAAAACH0/CbogcoSzqJ8/s400/monito%2520pregu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643314"/>
            <a:ext cx="2500298" cy="2986025"/>
          </a:xfrm>
          <a:prstGeom prst="rect">
            <a:avLst/>
          </a:prstGeom>
          <a:noFill/>
        </p:spPr>
      </p:pic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5857892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306</TotalTime>
  <Words>1041</Words>
  <Application>Microsoft Office PowerPoint</Application>
  <PresentationFormat>Presentación en pantalla (4:3)</PresentationFormat>
  <Paragraphs>140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Concurrencia</vt:lpstr>
      <vt:lpstr>VALORACION DEL ESTADO NUTRICIONAL</vt:lpstr>
      <vt:lpstr>OBJETIVOS:</vt:lpstr>
      <vt:lpstr>Diapositiva 3</vt:lpstr>
      <vt:lpstr>ESTADO NUTRICIONAL</vt:lpstr>
      <vt:lpstr>Diapositiva 5</vt:lpstr>
      <vt:lpstr>CIRCULO VICIOSO DE LA MALNUTRICIÓN</vt:lpstr>
      <vt:lpstr>SITUACIÓN DEL PACIENTE CRíTICO</vt:lpstr>
      <vt:lpstr>VALORACION NUTRICIONAL</vt:lpstr>
      <vt:lpstr>VALORACION NUTRICIONAL DEL PACIENTE CRITICO</vt:lpstr>
      <vt:lpstr>MEDICINA BASADA EN LA EVIDENCIA</vt:lpstr>
      <vt:lpstr>MEDICINA BASADA EN LA EVIDENCIA</vt:lpstr>
      <vt:lpstr>MEDICINA BASADA EN LA EVIDENCIA</vt:lpstr>
      <vt:lpstr>Diapositiva 13</vt:lpstr>
      <vt:lpstr>MEDICINA BASADA EN LA EVIDENCIA</vt:lpstr>
      <vt:lpstr>VARIABLES ANTROPOMETRICAS</vt:lpstr>
      <vt:lpstr>VARIABLES ANTROPOMETRICAS</vt:lpstr>
      <vt:lpstr>VARIABLES ANTROPOMETRICAS</vt:lpstr>
      <vt:lpstr>VARIABLES BIOQUIMICAS</vt:lpstr>
      <vt:lpstr>VARIABLES DE ESTIMACIÓN FUNCIONAL</vt:lpstr>
      <vt:lpstr>SISTEMA INMUNOLOGIOCO </vt:lpstr>
      <vt:lpstr>INDICADORES PRONOSTICOS NUTRICIONALES</vt:lpstr>
      <vt:lpstr>REEVALUACIÓN</vt:lpstr>
      <vt:lpstr>Diapositiva 23</vt:lpstr>
      <vt:lpstr>Diapositiva 24</vt:lpstr>
      <vt:lpstr>EVALUACION DE RIESGO NUTRICIONAL</vt:lpstr>
      <vt:lpstr>Diapositiva 26</vt:lpstr>
      <vt:lpstr>EVALUACION GLOBAL SUBJETIVA</vt:lpstr>
      <vt:lpstr>MINI NUTRITIONAL ASSESSMENT</vt:lpstr>
      <vt:lpstr>Diapositiva 29</vt:lpstr>
      <vt:lpstr>Diapositiva 30</vt:lpstr>
      <vt:lpstr>Diapositiva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VALORACION DEL ESTADO NUTRICIONAL</dc:title>
  <dc:creator>diseno</dc:creator>
  <cp:lastModifiedBy>HANDY</cp:lastModifiedBy>
  <cp:revision>2</cp:revision>
  <dcterms:created xsi:type="dcterms:W3CDTF">2011-03-30T21:34:44Z</dcterms:created>
  <dcterms:modified xsi:type="dcterms:W3CDTF">2011-04-10T22:22:32Z</dcterms:modified>
</cp:coreProperties>
</file>